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 id="268" r:id="rId14"/>
    <p:sldId id="269" r:id="rId15"/>
    <p:sldId id="270" r:id="rId16"/>
    <p:sldId id="273" r:id="rId17"/>
    <p:sldId id="272" r:id="rId18"/>
    <p:sldId id="271"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BFD37-881E-4739-B31C-B0C4BE2B7CD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BFD37-881E-4739-B31C-B0C4BE2B7CD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BFD37-881E-4739-B31C-B0C4BE2B7CD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BFD37-881E-4739-B31C-B0C4BE2B7CD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BFD37-881E-4739-B31C-B0C4BE2B7CD9}" type="datetimeFigureOut">
              <a:rPr lang="en-US" smtClean="0"/>
              <a:pPr/>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FBFD37-881E-4739-B31C-B0C4BE2B7CD9}"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FBFD37-881E-4739-B31C-B0C4BE2B7CD9}" type="datetimeFigureOut">
              <a:rPr lang="en-US" smtClean="0"/>
              <a:pPr/>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BFD37-881E-4739-B31C-B0C4BE2B7CD9}" type="datetimeFigureOut">
              <a:rPr lang="en-US" smtClean="0"/>
              <a:pPr/>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BFD37-881E-4739-B31C-B0C4BE2B7CD9}" type="datetimeFigureOut">
              <a:rPr lang="en-US" smtClean="0"/>
              <a:pPr/>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BFD37-881E-4739-B31C-B0C4BE2B7CD9}"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BFD37-881E-4739-B31C-B0C4BE2B7CD9}" type="datetimeFigureOut">
              <a:rPr lang="en-US" smtClean="0"/>
              <a:pPr/>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A10B6-3AD8-49C0-AA26-57D4B1BE93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BFD37-881E-4739-B31C-B0C4BE2B7CD9}" type="datetimeFigureOut">
              <a:rPr lang="en-US" smtClean="0"/>
              <a:pPr/>
              <a:t>9/13/2014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10B6-3AD8-49C0-AA26-57D4B1BE93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a:t>
            </a:r>
            <a:endParaRPr lang="en-US" dirty="0"/>
          </a:p>
        </p:txBody>
      </p:sp>
      <p:sp>
        <p:nvSpPr>
          <p:cNvPr id="3" name="Subtitle 2"/>
          <p:cNvSpPr>
            <a:spLocks noGrp="1"/>
          </p:cNvSpPr>
          <p:nvPr>
            <p:ph type="subTitle" idx="1"/>
          </p:nvPr>
        </p:nvSpPr>
        <p:spPr>
          <a:xfrm>
            <a:off x="990600" y="3886200"/>
            <a:ext cx="7543800" cy="2286000"/>
          </a:xfrm>
        </p:spPr>
        <p:txBody>
          <a:bodyPr>
            <a:normAutofit lnSpcReduction="10000"/>
          </a:bodyPr>
          <a:lstStyle/>
          <a:p>
            <a:r>
              <a:rPr lang="en-US" dirty="0" err="1" smtClean="0">
                <a:solidFill>
                  <a:srgbClr val="7030A0"/>
                </a:solidFill>
                <a:latin typeface="BatangChe" pitchFamily="49" charset="-127"/>
                <a:ea typeface="BatangChe" pitchFamily="49" charset="-127"/>
              </a:rPr>
              <a:t>Tasnim</a:t>
            </a:r>
            <a:r>
              <a:rPr lang="en-US" dirty="0" smtClean="0">
                <a:solidFill>
                  <a:srgbClr val="7030A0"/>
                </a:solidFill>
                <a:latin typeface="BatangChe" pitchFamily="49" charset="-127"/>
                <a:ea typeface="BatangChe" pitchFamily="49" charset="-127"/>
              </a:rPr>
              <a:t> </a:t>
            </a:r>
            <a:r>
              <a:rPr lang="en-US" dirty="0" err="1" smtClean="0">
                <a:solidFill>
                  <a:srgbClr val="7030A0"/>
                </a:solidFill>
                <a:latin typeface="BatangChe" pitchFamily="49" charset="-127"/>
                <a:ea typeface="BatangChe" pitchFamily="49" charset="-127"/>
              </a:rPr>
              <a:t>Sharmin</a:t>
            </a:r>
            <a:r>
              <a:rPr lang="en-US" dirty="0" smtClean="0">
                <a:solidFill>
                  <a:srgbClr val="7030A0"/>
                </a:solidFill>
                <a:latin typeface="BatangChe" pitchFamily="49" charset="-127"/>
                <a:ea typeface="BatangChe" pitchFamily="49" charset="-127"/>
              </a:rPr>
              <a:t> </a:t>
            </a:r>
            <a:r>
              <a:rPr lang="en-US" dirty="0" err="1" smtClean="0">
                <a:solidFill>
                  <a:srgbClr val="7030A0"/>
                </a:solidFill>
                <a:latin typeface="BatangChe" pitchFamily="49" charset="-127"/>
                <a:ea typeface="BatangChe" pitchFamily="49" charset="-127"/>
              </a:rPr>
              <a:t>Alin</a:t>
            </a:r>
            <a:r>
              <a:rPr lang="en-US" dirty="0" smtClean="0">
                <a:solidFill>
                  <a:srgbClr val="7030A0"/>
                </a:solidFill>
                <a:latin typeface="BatangChe" pitchFamily="49" charset="-127"/>
                <a:ea typeface="BatangChe" pitchFamily="49" charset="-127"/>
              </a:rPr>
              <a:t/>
            </a:r>
            <a:br>
              <a:rPr lang="en-US" dirty="0" smtClean="0">
                <a:solidFill>
                  <a:srgbClr val="7030A0"/>
                </a:solidFill>
                <a:latin typeface="BatangChe" pitchFamily="49" charset="-127"/>
                <a:ea typeface="BatangChe" pitchFamily="49" charset="-127"/>
              </a:rPr>
            </a:br>
            <a:r>
              <a:rPr lang="en-US" dirty="0" smtClean="0">
                <a:solidFill>
                  <a:srgbClr val="7030A0"/>
                </a:solidFill>
                <a:latin typeface="BatangChe" pitchFamily="49" charset="-127"/>
                <a:ea typeface="BatangChe" pitchFamily="49" charset="-127"/>
              </a:rPr>
              <a:t>Lecturer</a:t>
            </a:r>
            <a:br>
              <a:rPr lang="en-US" dirty="0" smtClean="0">
                <a:solidFill>
                  <a:srgbClr val="7030A0"/>
                </a:solidFill>
                <a:latin typeface="BatangChe" pitchFamily="49" charset="-127"/>
                <a:ea typeface="BatangChe" pitchFamily="49" charset="-127"/>
              </a:rPr>
            </a:br>
            <a:r>
              <a:rPr lang="en-US" dirty="0" smtClean="0">
                <a:solidFill>
                  <a:srgbClr val="7030A0"/>
                </a:solidFill>
                <a:latin typeface="BatangChe" pitchFamily="49" charset="-127"/>
                <a:ea typeface="BatangChe" pitchFamily="49" charset="-127"/>
              </a:rPr>
              <a:t>Department of Computer Science and </a:t>
            </a:r>
            <a:r>
              <a:rPr lang="en-US" dirty="0" err="1" smtClean="0">
                <a:solidFill>
                  <a:srgbClr val="7030A0"/>
                </a:solidFill>
                <a:latin typeface="BatangChe" pitchFamily="49" charset="-127"/>
                <a:ea typeface="BatangChe" pitchFamily="49" charset="-127"/>
              </a:rPr>
              <a:t>Engineeing</a:t>
            </a:r>
            <a:r>
              <a:rPr lang="en-US" dirty="0" smtClean="0">
                <a:solidFill>
                  <a:srgbClr val="7030A0"/>
                </a:solidFill>
                <a:latin typeface="BatangChe" pitchFamily="49" charset="-127"/>
                <a:ea typeface="BatangChe" pitchFamily="49" charset="-127"/>
              </a:rPr>
              <a:t/>
            </a:r>
            <a:br>
              <a:rPr lang="en-US" dirty="0" smtClean="0">
                <a:solidFill>
                  <a:srgbClr val="7030A0"/>
                </a:solidFill>
                <a:latin typeface="BatangChe" pitchFamily="49" charset="-127"/>
                <a:ea typeface="BatangChe" pitchFamily="49" charset="-127"/>
              </a:rPr>
            </a:br>
            <a:r>
              <a:rPr lang="en-US" dirty="0" smtClean="0">
                <a:solidFill>
                  <a:srgbClr val="7030A0"/>
                </a:solidFill>
                <a:latin typeface="BatangChe" pitchFamily="49" charset="-127"/>
                <a:ea typeface="BatangChe" pitchFamily="49" charset="-127"/>
              </a:rPr>
              <a:t>Leading </a:t>
            </a:r>
            <a:r>
              <a:rPr lang="en-US" dirty="0" err="1" smtClean="0">
                <a:solidFill>
                  <a:srgbClr val="7030A0"/>
                </a:solidFill>
                <a:latin typeface="BatangChe" pitchFamily="49" charset="-127"/>
                <a:ea typeface="BatangChe" pitchFamily="49" charset="-127"/>
              </a:rPr>
              <a:t>University,Sylhet</a:t>
            </a:r>
            <a:endParaRPr lang="en-US"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a:bodyPr>
          <a:lstStyle/>
          <a:p>
            <a:r>
              <a:rPr lang="en-US" sz="1800" b="1" dirty="0" smtClean="0"/>
              <a:t>example</a:t>
            </a:r>
            <a:endParaRPr lang="en-US" sz="1800" dirty="0"/>
          </a:p>
        </p:txBody>
      </p:sp>
      <p:sp>
        <p:nvSpPr>
          <p:cNvPr id="3" name="Content Placeholder 2"/>
          <p:cNvSpPr>
            <a:spLocks noGrp="1"/>
          </p:cNvSpPr>
          <p:nvPr>
            <p:ph idx="1"/>
          </p:nvPr>
        </p:nvSpPr>
        <p:spPr>
          <a:xfrm>
            <a:off x="457200" y="533400"/>
            <a:ext cx="8229600" cy="6096000"/>
          </a:xfrm>
        </p:spPr>
        <p:txBody>
          <a:bodyPr>
            <a:normAutofit/>
          </a:bodyPr>
          <a:lstStyle/>
          <a:p>
            <a:pPr>
              <a:buNone/>
            </a:pPr>
            <a:r>
              <a:rPr lang="en-US" sz="2100" b="1" dirty="0" smtClean="0"/>
              <a:t>import </a:t>
            </a:r>
            <a:r>
              <a:rPr lang="en-US" sz="2100" b="1" dirty="0" err="1" smtClean="0"/>
              <a:t>java.util</a:t>
            </a:r>
            <a:r>
              <a:rPr lang="en-US" sz="2100" b="1" dirty="0" smtClean="0"/>
              <a:t>.*;</a:t>
            </a:r>
          </a:p>
          <a:p>
            <a:pPr>
              <a:buNone/>
            </a:pPr>
            <a:r>
              <a:rPr lang="en-US" sz="2100" b="1" dirty="0" smtClean="0"/>
              <a:t>public class </a:t>
            </a:r>
            <a:r>
              <a:rPr lang="en-US" sz="2100" b="1" dirty="0" err="1" smtClean="0"/>
              <a:t>ExcepTest</a:t>
            </a:r>
            <a:r>
              <a:rPr lang="en-US" sz="2100" b="1" dirty="0" smtClean="0"/>
              <a:t> {</a:t>
            </a:r>
          </a:p>
          <a:p>
            <a:pPr>
              <a:buNone/>
            </a:pPr>
            <a:r>
              <a:rPr lang="en-US" sz="2100" b="1" dirty="0" smtClean="0"/>
              <a:t>    public static void main(String[] </a:t>
            </a:r>
            <a:r>
              <a:rPr lang="en-US" sz="2100" b="1" dirty="0" err="1" smtClean="0"/>
              <a:t>args</a:t>
            </a:r>
            <a:r>
              <a:rPr lang="en-US" sz="2100" b="1" dirty="0" smtClean="0"/>
              <a:t>) {</a:t>
            </a:r>
          </a:p>
          <a:p>
            <a:pPr>
              <a:buNone/>
            </a:pPr>
            <a:r>
              <a:rPr lang="en-US" sz="2100" b="1" dirty="0" smtClean="0"/>
              <a:t>        try{</a:t>
            </a:r>
          </a:p>
          <a:p>
            <a:pPr>
              <a:buNone/>
            </a:pPr>
            <a:r>
              <a:rPr lang="en-US" sz="2100" b="1" dirty="0" smtClean="0"/>
              <a:t>         </a:t>
            </a:r>
            <a:r>
              <a:rPr lang="en-US" sz="2100" b="1" dirty="0" err="1" smtClean="0"/>
              <a:t>int</a:t>
            </a:r>
            <a:r>
              <a:rPr lang="en-US" sz="2100" b="1" dirty="0" smtClean="0"/>
              <a:t> a[] = new </a:t>
            </a:r>
            <a:r>
              <a:rPr lang="en-US" sz="2100" b="1" dirty="0" err="1" smtClean="0"/>
              <a:t>int</a:t>
            </a:r>
            <a:r>
              <a:rPr lang="en-US" sz="2100" b="1" dirty="0" smtClean="0"/>
              <a:t>[2];</a:t>
            </a:r>
          </a:p>
          <a:p>
            <a:pPr>
              <a:buNone/>
            </a:pPr>
            <a:r>
              <a:rPr lang="en-US" sz="2100" b="1" dirty="0" smtClean="0"/>
              <a:t>         </a:t>
            </a:r>
            <a:r>
              <a:rPr lang="en-US" sz="2100" b="1" dirty="0" err="1" smtClean="0"/>
              <a:t>System.out.println</a:t>
            </a:r>
            <a:r>
              <a:rPr lang="en-US" sz="2100" b="1" dirty="0" smtClean="0"/>
              <a:t>("Access element three :" + a[3]);</a:t>
            </a:r>
          </a:p>
          <a:p>
            <a:pPr>
              <a:buNone/>
            </a:pPr>
            <a:r>
              <a:rPr lang="en-US" sz="2100" b="1" dirty="0" smtClean="0"/>
              <a:t>      }catch(</a:t>
            </a:r>
            <a:r>
              <a:rPr lang="en-US" sz="2100" b="1" dirty="0" err="1" smtClean="0"/>
              <a:t>ArrayIndexOutOfBoundsException</a:t>
            </a:r>
            <a:r>
              <a:rPr lang="en-US" sz="2100" b="1" dirty="0" smtClean="0"/>
              <a:t> e){</a:t>
            </a:r>
          </a:p>
          <a:p>
            <a:pPr>
              <a:buNone/>
            </a:pPr>
            <a:r>
              <a:rPr lang="en-US" sz="2100" b="1" dirty="0" smtClean="0"/>
              <a:t>         </a:t>
            </a:r>
            <a:r>
              <a:rPr lang="en-US" sz="2100" b="1" dirty="0" err="1" smtClean="0"/>
              <a:t>System.out.println</a:t>
            </a:r>
            <a:r>
              <a:rPr lang="en-US" sz="2100" b="1" dirty="0" smtClean="0"/>
              <a:t>("Exception thrown  :" + e);</a:t>
            </a:r>
          </a:p>
          <a:p>
            <a:pPr>
              <a:buNone/>
            </a:pPr>
            <a:r>
              <a:rPr lang="en-US" sz="2100" b="1" dirty="0" smtClean="0"/>
              <a:t>      }</a:t>
            </a:r>
          </a:p>
          <a:p>
            <a:pPr>
              <a:buNone/>
            </a:pPr>
            <a:r>
              <a:rPr lang="en-US" sz="2100" b="1" dirty="0" smtClean="0"/>
              <a:t>      </a:t>
            </a:r>
            <a:r>
              <a:rPr lang="en-US" sz="2100" b="1" dirty="0" err="1" smtClean="0"/>
              <a:t>System.out.println</a:t>
            </a:r>
            <a:r>
              <a:rPr lang="en-US" sz="2100" b="1" dirty="0" smtClean="0"/>
              <a:t>("Out of the block");</a:t>
            </a:r>
          </a:p>
          <a:p>
            <a:pPr>
              <a:buNone/>
            </a:pPr>
            <a:r>
              <a:rPr lang="en-US" sz="2100" b="1" dirty="0" smtClean="0"/>
              <a:t>    }</a:t>
            </a:r>
          </a:p>
          <a:p>
            <a:pPr>
              <a:buNone/>
            </a:pPr>
            <a:r>
              <a:rPr lang="en-US" sz="2100" b="1" dirty="0" smtClean="0"/>
              <a:t>}</a:t>
            </a:r>
          </a:p>
          <a:p>
            <a:pPr>
              <a:buNone/>
            </a:pPr>
            <a:r>
              <a:rPr lang="en-US" sz="2000" dirty="0" smtClean="0"/>
              <a:t>Output:</a:t>
            </a:r>
          </a:p>
          <a:p>
            <a:pPr>
              <a:buNone/>
            </a:pPr>
            <a:r>
              <a:rPr lang="en-US" sz="2000" b="1" dirty="0" smtClean="0">
                <a:latin typeface="Times New Roman" pitchFamily="18" charset="0"/>
                <a:cs typeface="Times New Roman" pitchFamily="18" charset="0"/>
              </a:rPr>
              <a:t>Exception thrown  :</a:t>
            </a:r>
            <a:r>
              <a:rPr lang="en-US" sz="2000" b="1" dirty="0" err="1" smtClean="0">
                <a:latin typeface="Times New Roman" pitchFamily="18" charset="0"/>
                <a:cs typeface="Times New Roman" pitchFamily="18" charset="0"/>
              </a:rPr>
              <a:t>java.lang.ArrayIndexOutOfBoundsException</a:t>
            </a:r>
            <a:r>
              <a:rPr lang="en-US" sz="2000" b="1" dirty="0" smtClean="0">
                <a:latin typeface="Times New Roman" pitchFamily="18" charset="0"/>
                <a:cs typeface="Times New Roman" pitchFamily="18" charset="0"/>
              </a:rPr>
              <a:t>: 3</a:t>
            </a:r>
          </a:p>
          <a:p>
            <a:pPr>
              <a:buNone/>
            </a:pPr>
            <a:r>
              <a:rPr lang="en-US" sz="2000" b="1" dirty="0" smtClean="0">
                <a:latin typeface="Times New Roman" pitchFamily="18" charset="0"/>
                <a:cs typeface="Times New Roman" pitchFamily="18" charset="0"/>
              </a:rPr>
              <a:t>Out of the block</a:t>
            </a:r>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1600" dirty="0" smtClean="0"/>
              <a:t>example</a:t>
            </a:r>
            <a:endParaRPr lang="en-US" sz="1600" dirty="0"/>
          </a:p>
        </p:txBody>
      </p:sp>
      <p:sp>
        <p:nvSpPr>
          <p:cNvPr id="3" name="Content Placeholder 2"/>
          <p:cNvSpPr>
            <a:spLocks noGrp="1"/>
          </p:cNvSpPr>
          <p:nvPr>
            <p:ph idx="1"/>
          </p:nvPr>
        </p:nvSpPr>
        <p:spPr>
          <a:xfrm>
            <a:off x="457200" y="609600"/>
            <a:ext cx="8229600" cy="6019800"/>
          </a:xfrm>
        </p:spPr>
        <p:txBody>
          <a:bodyPr>
            <a:normAutofit fontScale="85000" lnSpcReduction="20000"/>
          </a:bodyPr>
          <a:lstStyle/>
          <a:p>
            <a:pPr>
              <a:buNone/>
            </a:pPr>
            <a:r>
              <a:rPr lang="en-US" sz="2100" b="1" dirty="0" smtClean="0"/>
              <a:t>public class </a:t>
            </a:r>
            <a:r>
              <a:rPr lang="en-US" sz="2100" b="1" dirty="0" err="1" smtClean="0"/>
              <a:t>TryCat</a:t>
            </a:r>
            <a:r>
              <a:rPr lang="en-US" sz="2100" b="1" dirty="0" smtClean="0"/>
              <a:t> {</a:t>
            </a:r>
          </a:p>
          <a:p>
            <a:pPr>
              <a:buNone/>
            </a:pPr>
            <a:r>
              <a:rPr lang="en-US" sz="2100" b="1" dirty="0" smtClean="0"/>
              <a:t>    public static void main(String[] </a:t>
            </a:r>
            <a:r>
              <a:rPr lang="en-US" sz="2100" b="1" dirty="0" err="1" smtClean="0"/>
              <a:t>args</a:t>
            </a:r>
            <a:r>
              <a:rPr lang="en-US" sz="2100" b="1" dirty="0" smtClean="0"/>
              <a:t>) {</a:t>
            </a:r>
          </a:p>
          <a:p>
            <a:pPr>
              <a:buNone/>
            </a:pPr>
            <a:r>
              <a:rPr lang="en-US" sz="2100" b="1" dirty="0" smtClean="0"/>
              <a:t>        try{</a:t>
            </a:r>
          </a:p>
          <a:p>
            <a:pPr>
              <a:buNone/>
            </a:pPr>
            <a:r>
              <a:rPr lang="en-US" sz="2100" b="1" dirty="0" smtClean="0"/>
              <a:t>            for(</a:t>
            </a:r>
            <a:r>
              <a:rPr lang="en-US" sz="2100" b="1" dirty="0" err="1" smtClean="0"/>
              <a:t>int</a:t>
            </a:r>
            <a:r>
              <a:rPr lang="en-US" sz="2100" b="1" dirty="0" smtClean="0"/>
              <a:t> </a:t>
            </a:r>
            <a:r>
              <a:rPr lang="en-US" sz="2100" b="1" dirty="0" err="1" smtClean="0"/>
              <a:t>i</a:t>
            </a:r>
            <a:r>
              <a:rPr lang="en-US" sz="2100" b="1" dirty="0" smtClean="0"/>
              <a:t>=5;i&gt;=0;i--){</a:t>
            </a:r>
          </a:p>
          <a:p>
            <a:pPr>
              <a:buNone/>
            </a:pPr>
            <a:r>
              <a:rPr lang="en-US" sz="2100" b="1" dirty="0" smtClean="0"/>
              <a:t>                </a:t>
            </a:r>
            <a:r>
              <a:rPr lang="en-US" sz="2100" b="1" dirty="0" err="1" smtClean="0"/>
              <a:t>System.out.println</a:t>
            </a:r>
            <a:r>
              <a:rPr lang="en-US" sz="2100" b="1" dirty="0" smtClean="0"/>
              <a:t>(10/</a:t>
            </a:r>
            <a:r>
              <a:rPr lang="en-US" sz="2100" b="1" dirty="0" err="1" smtClean="0"/>
              <a:t>i</a:t>
            </a:r>
            <a:r>
              <a:rPr lang="en-US" sz="2100" b="1" dirty="0" smtClean="0"/>
              <a:t>);</a:t>
            </a:r>
          </a:p>
          <a:p>
            <a:pPr>
              <a:buNone/>
            </a:pPr>
            <a:r>
              <a:rPr lang="en-US" sz="2100" b="1" dirty="0" smtClean="0"/>
              <a:t>            }</a:t>
            </a:r>
          </a:p>
          <a:p>
            <a:pPr>
              <a:buNone/>
            </a:pPr>
            <a:r>
              <a:rPr lang="en-US" sz="2100" b="1" dirty="0" smtClean="0"/>
              <a:t>        } catch(Exception ex){</a:t>
            </a:r>
          </a:p>
          <a:p>
            <a:pPr>
              <a:buNone/>
            </a:pPr>
            <a:r>
              <a:rPr lang="en-US" sz="2100" b="1" dirty="0" smtClean="0"/>
              <a:t>            </a:t>
            </a:r>
            <a:r>
              <a:rPr lang="en-US" sz="2100" b="1" dirty="0" err="1" smtClean="0"/>
              <a:t>System.out.println</a:t>
            </a:r>
            <a:r>
              <a:rPr lang="en-US" sz="2100" b="1" dirty="0" smtClean="0"/>
              <a:t>("Exception Message: "+</a:t>
            </a:r>
            <a:r>
              <a:rPr lang="en-US" sz="2100" b="1" dirty="0" err="1" smtClean="0"/>
              <a:t>ex.getMessage</a:t>
            </a:r>
            <a:r>
              <a:rPr lang="en-US" sz="2100" b="1" dirty="0" smtClean="0"/>
              <a:t>());</a:t>
            </a:r>
          </a:p>
          <a:p>
            <a:pPr>
              <a:buNone/>
            </a:pPr>
            <a:r>
              <a:rPr lang="en-US" sz="2100" b="1" dirty="0" smtClean="0"/>
              <a:t>            </a:t>
            </a:r>
            <a:r>
              <a:rPr lang="en-US" sz="2100" b="1" dirty="0" err="1" smtClean="0"/>
              <a:t>ex.printStackTrace</a:t>
            </a:r>
            <a:r>
              <a:rPr lang="en-US" sz="2100" b="1" dirty="0" smtClean="0"/>
              <a:t>();</a:t>
            </a:r>
          </a:p>
          <a:p>
            <a:pPr>
              <a:buNone/>
            </a:pPr>
            <a:r>
              <a:rPr lang="en-US" sz="2100" b="1" dirty="0" smtClean="0"/>
              <a:t>        }</a:t>
            </a:r>
          </a:p>
          <a:p>
            <a:pPr>
              <a:buNone/>
            </a:pPr>
            <a:r>
              <a:rPr lang="en-US" sz="2100" b="1" dirty="0" smtClean="0"/>
              <a:t>        </a:t>
            </a:r>
            <a:r>
              <a:rPr lang="en-US" sz="2100" b="1" dirty="0" err="1" smtClean="0"/>
              <a:t>System.out.println</a:t>
            </a:r>
            <a:r>
              <a:rPr lang="en-US" sz="2100" b="1" dirty="0" smtClean="0"/>
              <a:t>("After for loop...");</a:t>
            </a:r>
          </a:p>
          <a:p>
            <a:pPr>
              <a:buNone/>
            </a:pPr>
            <a:r>
              <a:rPr lang="en-US" sz="2100" b="1" dirty="0" smtClean="0"/>
              <a:t>    } </a:t>
            </a:r>
          </a:p>
          <a:p>
            <a:pPr>
              <a:buNone/>
            </a:pPr>
            <a:r>
              <a:rPr lang="en-US" sz="2100" b="1" dirty="0" smtClean="0"/>
              <a:t>}</a:t>
            </a:r>
          </a:p>
          <a:p>
            <a:pPr>
              <a:buNone/>
            </a:pPr>
            <a:r>
              <a:rPr lang="en-US" sz="2000" dirty="0" smtClean="0"/>
              <a:t>Output: 2</a:t>
            </a:r>
          </a:p>
          <a:p>
            <a:pPr>
              <a:buNone/>
            </a:pPr>
            <a:r>
              <a:rPr lang="en-US" sz="2000" dirty="0" smtClean="0"/>
              <a:t>2</a:t>
            </a:r>
          </a:p>
          <a:p>
            <a:pPr>
              <a:buNone/>
            </a:pPr>
            <a:r>
              <a:rPr lang="en-US" sz="2000" dirty="0" smtClean="0"/>
              <a:t>3</a:t>
            </a:r>
          </a:p>
          <a:p>
            <a:pPr>
              <a:buNone/>
            </a:pPr>
            <a:r>
              <a:rPr lang="en-US" sz="2000" dirty="0" smtClean="0"/>
              <a:t>5</a:t>
            </a:r>
          </a:p>
          <a:p>
            <a:pPr>
              <a:buNone/>
            </a:pPr>
            <a:r>
              <a:rPr lang="en-US" sz="2000" dirty="0" smtClean="0"/>
              <a:t>10</a:t>
            </a:r>
          </a:p>
          <a:p>
            <a:pPr>
              <a:buNone/>
            </a:pPr>
            <a:r>
              <a:rPr lang="en-US" sz="2000" dirty="0" smtClean="0"/>
              <a:t>Exception Message: / by zero</a:t>
            </a:r>
          </a:p>
          <a:p>
            <a:pPr>
              <a:buNone/>
            </a:pPr>
            <a:r>
              <a:rPr lang="en-US" sz="2000" dirty="0" smtClean="0"/>
              <a:t>After for loop...</a:t>
            </a:r>
          </a:p>
          <a:p>
            <a:pPr>
              <a:buNone/>
            </a:pPr>
            <a:r>
              <a:rPr lang="en-US" sz="2000" dirty="0" err="1" smtClean="0"/>
              <a:t>java.lang.ArithmeticException</a:t>
            </a:r>
            <a:r>
              <a:rPr lang="en-US" sz="2000" dirty="0" smtClean="0"/>
              <a:t>: / by zero</a:t>
            </a:r>
          </a:p>
          <a:p>
            <a:pPr>
              <a:buNone/>
            </a:pPr>
            <a:r>
              <a:rPr lang="en-US" sz="2000" dirty="0" smtClean="0"/>
              <a:t>	at </a:t>
            </a:r>
            <a:r>
              <a:rPr lang="en-US" sz="2000" dirty="0" err="1" smtClean="0"/>
              <a:t>trycat.TryCat.main</a:t>
            </a:r>
            <a:r>
              <a:rPr lang="en-US" sz="2000" dirty="0" smtClean="0"/>
              <a:t>(TryCat.java:5 )</a:t>
            </a:r>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2000" b="1" dirty="0" smtClean="0"/>
              <a:t>Multiple catch block</a:t>
            </a:r>
            <a:endParaRPr lang="en-US" sz="2000" b="1" dirty="0"/>
          </a:p>
        </p:txBody>
      </p:sp>
      <p:sp>
        <p:nvSpPr>
          <p:cNvPr id="3" name="Content Placeholder 2"/>
          <p:cNvSpPr>
            <a:spLocks noGrp="1"/>
          </p:cNvSpPr>
          <p:nvPr>
            <p:ph idx="1"/>
          </p:nvPr>
        </p:nvSpPr>
        <p:spPr>
          <a:xfrm>
            <a:off x="457200" y="609600"/>
            <a:ext cx="8229600" cy="5943600"/>
          </a:xfrm>
        </p:spPr>
        <p:txBody>
          <a:bodyPr>
            <a:normAutofit lnSpcReduction="10000"/>
          </a:bodyPr>
          <a:lstStyle/>
          <a:p>
            <a:pPr>
              <a:buNone/>
            </a:pPr>
            <a:r>
              <a:rPr lang="en-US" sz="2200" b="1" dirty="0" smtClean="0">
                <a:latin typeface="Times New Roman" pitchFamily="18" charset="0"/>
                <a:cs typeface="Times New Roman" pitchFamily="18" charset="0"/>
              </a:rPr>
              <a:t>public class </a:t>
            </a:r>
            <a:r>
              <a:rPr lang="en-US" sz="2200" b="1" dirty="0" err="1" smtClean="0">
                <a:latin typeface="Times New Roman" pitchFamily="18" charset="0"/>
                <a:cs typeface="Times New Roman" pitchFamily="18" charset="0"/>
              </a:rPr>
              <a:t>ExceArr</a:t>
            </a: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a:t>
            </a:r>
            <a:endParaRPr lang="en-US" sz="2200" b="1" dirty="0" smtClean="0">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    public static void main(String[] </a:t>
            </a:r>
            <a:r>
              <a:rPr lang="en-US" sz="2200" b="1" dirty="0" err="1" smtClean="0">
                <a:latin typeface="Times New Roman" pitchFamily="18" charset="0"/>
                <a:cs typeface="Times New Roman" pitchFamily="18" charset="0"/>
              </a:rPr>
              <a:t>args</a:t>
            </a: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        try{</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int</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arr</a:t>
            </a:r>
            <a:r>
              <a:rPr lang="en-US" sz="2200" b="1" dirty="0" smtClean="0">
                <a:latin typeface="Times New Roman" pitchFamily="18" charset="0"/>
                <a:cs typeface="Times New Roman" pitchFamily="18" charset="0"/>
              </a:rPr>
              <a:t>[]={2,1};</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arr</a:t>
            </a:r>
            <a:r>
              <a:rPr lang="en-US" sz="2200" b="1" dirty="0" smtClean="0">
                <a:latin typeface="Times New Roman" pitchFamily="18" charset="0"/>
                <a:cs typeface="Times New Roman" pitchFamily="18" charset="0"/>
              </a:rPr>
              <a:t>[3]=1/5;</a:t>
            </a:r>
          </a:p>
          <a:p>
            <a:pPr>
              <a:buNone/>
            </a:pP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catch(</a:t>
            </a:r>
            <a:r>
              <a:rPr lang="en-US" sz="2200" b="1" dirty="0" err="1" smtClean="0">
                <a:latin typeface="Times New Roman" pitchFamily="18" charset="0"/>
                <a:cs typeface="Times New Roman" pitchFamily="18" charset="0"/>
              </a:rPr>
              <a:t>ArithmeticException</a:t>
            </a:r>
            <a:r>
              <a:rPr lang="en-US" sz="2200" b="1" dirty="0" smtClean="0">
                <a:latin typeface="Times New Roman" pitchFamily="18" charset="0"/>
                <a:cs typeface="Times New Roman" pitchFamily="18" charset="0"/>
              </a:rPr>
              <a:t> e){</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System.out.println</a:t>
            </a:r>
            <a:r>
              <a:rPr lang="en-US" sz="2200" b="1" dirty="0" smtClean="0">
                <a:latin typeface="Times New Roman" pitchFamily="18" charset="0"/>
                <a:cs typeface="Times New Roman" pitchFamily="18" charset="0"/>
              </a:rPr>
              <a:t>("Division by zero  ");</a:t>
            </a:r>
          </a:p>
          <a:p>
            <a:pPr>
              <a:buNone/>
            </a:pP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catch(</a:t>
            </a:r>
            <a:r>
              <a:rPr lang="en-US" sz="2200" b="1" dirty="0" err="1" smtClean="0">
                <a:latin typeface="Times New Roman" pitchFamily="18" charset="0"/>
                <a:cs typeface="Times New Roman" pitchFamily="18" charset="0"/>
              </a:rPr>
              <a:t>ArrayIndexOutOfBoundsException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ed</a:t>
            </a:r>
            <a:r>
              <a:rPr lang="en-US" sz="2200" b="1" dirty="0" smtClean="0">
                <a:latin typeface="Times New Roman" pitchFamily="18" charset="0"/>
                <a:cs typeface="Times New Roman" pitchFamily="18" charset="0"/>
              </a:rPr>
              <a:t>){</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System.out.println</a:t>
            </a:r>
            <a:r>
              <a:rPr lang="en-US" sz="2200" b="1" dirty="0" smtClean="0">
                <a:latin typeface="Times New Roman" pitchFamily="18" charset="0"/>
                <a:cs typeface="Times New Roman" pitchFamily="18" charset="0"/>
              </a:rPr>
              <a:t>("Array Index out of bound  ");</a:t>
            </a:r>
          </a:p>
          <a:p>
            <a:pPr>
              <a:buNone/>
            </a:pP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 </a:t>
            </a:r>
          </a:p>
          <a:p>
            <a:pPr>
              <a:buNone/>
            </a:pPr>
            <a:r>
              <a:rPr lang="en-US" sz="2200" b="1" dirty="0" smtClean="0">
                <a:latin typeface="Times New Roman" pitchFamily="18" charset="0"/>
                <a:cs typeface="Times New Roman" pitchFamily="18" charset="0"/>
              </a:rPr>
              <a:t>}</a:t>
            </a:r>
          </a:p>
          <a:p>
            <a:pPr>
              <a:buNone/>
            </a:pPr>
            <a:endParaRPr lang="en-US" sz="2200" b="1" dirty="0" smtClean="0">
              <a:latin typeface="Times New Roman" pitchFamily="18" charset="0"/>
              <a:cs typeface="Times New Roman" pitchFamily="18" charset="0"/>
            </a:endParaRPr>
          </a:p>
          <a:p>
            <a:pPr>
              <a:buNone/>
            </a:pPr>
            <a:r>
              <a:rPr lang="en-US" sz="2000" b="1" dirty="0" smtClean="0"/>
              <a:t>Output: </a:t>
            </a:r>
            <a:r>
              <a:rPr lang="en-US" sz="2000" b="1" dirty="0" smtClean="0"/>
              <a:t>   Array </a:t>
            </a:r>
            <a:r>
              <a:rPr lang="en-US" sz="2000" b="1" dirty="0" smtClean="0"/>
              <a:t>Index out of bound </a:t>
            </a:r>
          </a:p>
          <a:p>
            <a:pPr>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2000" b="1" dirty="0" smtClean="0"/>
              <a:t>Multiple try block</a:t>
            </a:r>
            <a:endParaRPr lang="en-US" sz="2000" b="1" dirty="0"/>
          </a:p>
        </p:txBody>
      </p:sp>
      <p:sp>
        <p:nvSpPr>
          <p:cNvPr id="3" name="Content Placeholder 2"/>
          <p:cNvSpPr>
            <a:spLocks noGrp="1"/>
          </p:cNvSpPr>
          <p:nvPr>
            <p:ph idx="1"/>
          </p:nvPr>
        </p:nvSpPr>
        <p:spPr>
          <a:xfrm>
            <a:off x="457200" y="609600"/>
            <a:ext cx="8229600" cy="6096000"/>
          </a:xfrm>
        </p:spPr>
        <p:txBody>
          <a:bodyPr>
            <a:noAutofit/>
          </a:bodyPr>
          <a:lstStyle/>
          <a:p>
            <a:pPr>
              <a:buNone/>
            </a:pPr>
            <a:r>
              <a:rPr lang="en-US" sz="2200" b="1" dirty="0" smtClean="0">
                <a:latin typeface="Times New Roman" pitchFamily="18" charset="0"/>
                <a:cs typeface="Times New Roman" pitchFamily="18" charset="0"/>
              </a:rPr>
              <a:t>public class </a:t>
            </a:r>
            <a:r>
              <a:rPr lang="en-US" sz="2200" b="1" dirty="0" err="1" smtClean="0">
                <a:latin typeface="Times New Roman" pitchFamily="18" charset="0"/>
                <a:cs typeface="Times New Roman" pitchFamily="18" charset="0"/>
              </a:rPr>
              <a:t>MultTry</a:t>
            </a: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public static void main(String[] </a:t>
            </a:r>
            <a:r>
              <a:rPr lang="en-US" sz="2200" b="1" dirty="0" err="1" smtClean="0">
                <a:latin typeface="Times New Roman" pitchFamily="18" charset="0"/>
                <a:cs typeface="Times New Roman" pitchFamily="18" charset="0"/>
              </a:rPr>
              <a:t>args</a:t>
            </a: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try{</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int</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arr</a:t>
            </a:r>
            <a:r>
              <a:rPr lang="en-US" sz="2200" b="1" dirty="0" smtClean="0">
                <a:latin typeface="Times New Roman" pitchFamily="18" charset="0"/>
                <a:cs typeface="Times New Roman" pitchFamily="18" charset="0"/>
              </a:rPr>
              <a:t>[] = {5,0,1,2};</a:t>
            </a:r>
          </a:p>
          <a:p>
            <a:pPr>
              <a:buNone/>
            </a:pPr>
            <a:r>
              <a:rPr lang="en-US" sz="2200" b="1" dirty="0" smtClean="0">
                <a:latin typeface="Times New Roman" pitchFamily="18" charset="0"/>
                <a:cs typeface="Times New Roman" pitchFamily="18" charset="0"/>
              </a:rPr>
              <a:t>           try{</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int</a:t>
            </a:r>
            <a:r>
              <a:rPr lang="en-US" sz="2200" b="1" dirty="0" smtClean="0">
                <a:latin typeface="Times New Roman" pitchFamily="18" charset="0"/>
                <a:cs typeface="Times New Roman" pitchFamily="18" charset="0"/>
              </a:rPr>
              <a:t> x = </a:t>
            </a:r>
            <a:r>
              <a:rPr lang="en-US" sz="2200" b="1" dirty="0" err="1" smtClean="0">
                <a:latin typeface="Times New Roman" pitchFamily="18" charset="0"/>
                <a:cs typeface="Times New Roman" pitchFamily="18" charset="0"/>
              </a:rPr>
              <a:t>arr</a:t>
            </a:r>
            <a:r>
              <a:rPr lang="en-US" sz="2200" b="1" dirty="0" smtClean="0">
                <a:latin typeface="Times New Roman" pitchFamily="18" charset="0"/>
                <a:cs typeface="Times New Roman" pitchFamily="18" charset="0"/>
              </a:rPr>
              <a:t>[3]/</a:t>
            </a:r>
            <a:r>
              <a:rPr lang="en-US" sz="2200" b="1" dirty="0" err="1" smtClean="0">
                <a:latin typeface="Times New Roman" pitchFamily="18" charset="0"/>
                <a:cs typeface="Times New Roman" pitchFamily="18" charset="0"/>
              </a:rPr>
              <a:t>arr</a:t>
            </a:r>
            <a:r>
              <a:rPr lang="en-US" sz="2200" b="1" dirty="0" smtClean="0">
                <a:latin typeface="Times New Roman" pitchFamily="18" charset="0"/>
                <a:cs typeface="Times New Roman" pitchFamily="18" charset="0"/>
              </a:rPr>
              <a:t>[1];</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System.out.println</a:t>
            </a:r>
            <a:r>
              <a:rPr lang="en-US" sz="2200" b="1" dirty="0" smtClean="0">
                <a:latin typeface="Times New Roman" pitchFamily="18" charset="0"/>
                <a:cs typeface="Times New Roman" pitchFamily="18" charset="0"/>
              </a:rPr>
              <a:t>("Result is: "+x);</a:t>
            </a:r>
          </a:p>
          <a:p>
            <a:pPr>
              <a:buNone/>
            </a:pP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catch(</a:t>
            </a:r>
            <a:r>
              <a:rPr lang="en-US" sz="2200" b="1" dirty="0" err="1" smtClean="0">
                <a:latin typeface="Times New Roman" pitchFamily="18" charset="0"/>
                <a:cs typeface="Times New Roman" pitchFamily="18" charset="0"/>
              </a:rPr>
              <a:t>ArithmeticException</a:t>
            </a:r>
            <a:r>
              <a:rPr lang="en-US" sz="2200" b="1" dirty="0" smtClean="0">
                <a:latin typeface="Times New Roman" pitchFamily="18" charset="0"/>
                <a:cs typeface="Times New Roman" pitchFamily="18" charset="0"/>
              </a:rPr>
              <a:t> e){</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System.out.println</a:t>
            </a:r>
            <a:r>
              <a:rPr lang="en-US" sz="2200" b="1" dirty="0" smtClean="0">
                <a:latin typeface="Times New Roman" pitchFamily="18" charset="0"/>
                <a:cs typeface="Times New Roman" pitchFamily="18" charset="0"/>
              </a:rPr>
              <a:t>("Division by zero  ");</a:t>
            </a:r>
          </a:p>
          <a:p>
            <a:pPr>
              <a:buNone/>
            </a:pP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catch(</a:t>
            </a:r>
            <a:r>
              <a:rPr lang="en-US" sz="2200" b="1" dirty="0" err="1" smtClean="0">
                <a:latin typeface="Times New Roman" pitchFamily="18" charset="0"/>
                <a:cs typeface="Times New Roman" pitchFamily="18" charset="0"/>
              </a:rPr>
              <a:t>ArrayIndexOutOfBoundsException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ed</a:t>
            </a:r>
            <a:r>
              <a:rPr lang="en-US" sz="2200" b="1" dirty="0" smtClean="0">
                <a:latin typeface="Times New Roman" pitchFamily="18" charset="0"/>
                <a:cs typeface="Times New Roman" pitchFamily="18" charset="0"/>
              </a:rPr>
              <a:t>){</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System.out.println</a:t>
            </a:r>
            <a:r>
              <a:rPr lang="en-US" sz="2200" b="1" dirty="0" smtClean="0">
                <a:latin typeface="Times New Roman" pitchFamily="18" charset="0"/>
                <a:cs typeface="Times New Roman" pitchFamily="18" charset="0"/>
              </a:rPr>
              <a:t>("Array Index out of bound  </a:t>
            </a: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a:t>
            </a:r>
          </a:p>
          <a:p>
            <a:pPr>
              <a:buNone/>
            </a:pPr>
            <a:r>
              <a:rPr lang="en-US" sz="2200" b="1" dirty="0" smtClean="0">
                <a:latin typeface="Times New Roman" pitchFamily="18" charset="0"/>
                <a:cs typeface="Times New Roman" pitchFamily="18" charset="0"/>
              </a:rPr>
              <a:t>Output: Division by zero </a:t>
            </a:r>
            <a:endParaRPr lang="en-US" sz="22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r>
              <a:rPr lang="en-US" sz="2000" b="1" dirty="0" smtClean="0"/>
              <a:t>Throw example</a:t>
            </a:r>
            <a:endParaRPr lang="en-US" sz="2000" b="1" dirty="0"/>
          </a:p>
        </p:txBody>
      </p:sp>
      <p:sp>
        <p:nvSpPr>
          <p:cNvPr id="3" name="Content Placeholder 2"/>
          <p:cNvSpPr>
            <a:spLocks noGrp="1"/>
          </p:cNvSpPr>
          <p:nvPr>
            <p:ph idx="1"/>
          </p:nvPr>
        </p:nvSpPr>
        <p:spPr>
          <a:xfrm>
            <a:off x="457200" y="685800"/>
            <a:ext cx="8229600" cy="5867400"/>
          </a:xfrm>
        </p:spPr>
        <p:txBody>
          <a:bodyPr>
            <a:normAutofit lnSpcReduction="10000"/>
          </a:bodyPr>
          <a:lstStyle/>
          <a:p>
            <a:pPr>
              <a:buNone/>
            </a:pPr>
            <a:r>
              <a:rPr lang="en-US" sz="2000" dirty="0" smtClean="0"/>
              <a:t>public class </a:t>
            </a:r>
            <a:r>
              <a:rPr lang="en-US" sz="2000" dirty="0" err="1" smtClean="0"/>
              <a:t>ThrowDemo</a:t>
            </a:r>
            <a:r>
              <a:rPr lang="en-US" sz="2000" dirty="0" smtClean="0"/>
              <a:t> {</a:t>
            </a:r>
          </a:p>
          <a:p>
            <a:pPr>
              <a:buNone/>
            </a:pPr>
            <a:r>
              <a:rPr lang="en-US" sz="2000" dirty="0" smtClean="0"/>
              <a:t>     static void </a:t>
            </a:r>
            <a:r>
              <a:rPr lang="en-US" sz="2000" dirty="0" err="1" smtClean="0"/>
              <a:t>demoproc</a:t>
            </a:r>
            <a:r>
              <a:rPr lang="en-US" sz="2000" dirty="0" smtClean="0"/>
              <a:t>(){</a:t>
            </a:r>
          </a:p>
          <a:p>
            <a:pPr>
              <a:buNone/>
            </a:pPr>
            <a:r>
              <a:rPr lang="en-US" sz="2000" dirty="0" smtClean="0"/>
              <a:t>         try{</a:t>
            </a:r>
          </a:p>
          <a:p>
            <a:pPr>
              <a:buNone/>
            </a:pPr>
            <a:r>
              <a:rPr lang="en-US" sz="2000" dirty="0" smtClean="0"/>
              <a:t>             throw new </a:t>
            </a:r>
            <a:r>
              <a:rPr lang="en-US" sz="2000" dirty="0" err="1" smtClean="0"/>
              <a:t>NullPointerException</a:t>
            </a:r>
            <a:r>
              <a:rPr lang="en-US" sz="2000" dirty="0" smtClean="0"/>
              <a:t> ("demo");</a:t>
            </a:r>
          </a:p>
          <a:p>
            <a:pPr>
              <a:buNone/>
            </a:pPr>
            <a:r>
              <a:rPr lang="en-US" sz="2000" dirty="0" smtClean="0"/>
              <a:t>         }catch(</a:t>
            </a:r>
            <a:r>
              <a:rPr lang="en-US" sz="2000" dirty="0" err="1" smtClean="0"/>
              <a:t>NullPointerException</a:t>
            </a:r>
            <a:r>
              <a:rPr lang="en-US" sz="2000" dirty="0" smtClean="0"/>
              <a:t> ob){</a:t>
            </a:r>
          </a:p>
          <a:p>
            <a:pPr>
              <a:buNone/>
            </a:pPr>
            <a:r>
              <a:rPr lang="en-US" sz="2000" dirty="0" smtClean="0"/>
              <a:t>             </a:t>
            </a:r>
            <a:r>
              <a:rPr lang="en-US" sz="2000" dirty="0" err="1" smtClean="0"/>
              <a:t>System.out.println</a:t>
            </a:r>
            <a:r>
              <a:rPr lang="en-US" sz="2000" dirty="0" smtClean="0"/>
              <a:t>("Caught inside </a:t>
            </a:r>
            <a:r>
              <a:rPr lang="en-US" sz="2000" dirty="0" err="1" smtClean="0"/>
              <a:t>demoporoc</a:t>
            </a:r>
            <a:r>
              <a:rPr lang="en-US" sz="2000" dirty="0" smtClean="0"/>
              <a:t>  ");</a:t>
            </a:r>
          </a:p>
          <a:p>
            <a:pPr>
              <a:buNone/>
            </a:pPr>
            <a:r>
              <a:rPr lang="en-US" sz="2000" dirty="0" smtClean="0"/>
              <a:t>         }</a:t>
            </a:r>
          </a:p>
          <a:p>
            <a:pPr>
              <a:buNone/>
            </a:pPr>
            <a:r>
              <a:rPr lang="en-US" sz="2000" dirty="0" smtClean="0"/>
              <a:t>     }</a:t>
            </a:r>
          </a:p>
          <a:p>
            <a:pPr>
              <a:buNone/>
            </a:pPr>
            <a:r>
              <a:rPr lang="en-US" sz="2000" dirty="0" smtClean="0"/>
              <a:t>    public static void main(String[] </a:t>
            </a:r>
            <a:r>
              <a:rPr lang="en-US" sz="2000" dirty="0" err="1" smtClean="0"/>
              <a:t>args</a:t>
            </a:r>
            <a:r>
              <a:rPr lang="en-US" sz="2000" dirty="0" smtClean="0"/>
              <a:t>) {</a:t>
            </a:r>
          </a:p>
          <a:p>
            <a:pPr>
              <a:buNone/>
            </a:pPr>
            <a:r>
              <a:rPr lang="en-US" sz="2000" dirty="0" smtClean="0"/>
              <a:t>         try{</a:t>
            </a:r>
          </a:p>
          <a:p>
            <a:pPr>
              <a:buNone/>
            </a:pPr>
            <a:r>
              <a:rPr lang="en-US" sz="2000" dirty="0" smtClean="0"/>
              <a:t>             </a:t>
            </a:r>
            <a:r>
              <a:rPr lang="en-US" sz="2000" dirty="0" err="1" smtClean="0"/>
              <a:t>demoproc</a:t>
            </a:r>
            <a:r>
              <a:rPr lang="en-US" sz="2000" dirty="0" smtClean="0"/>
              <a:t>();</a:t>
            </a:r>
          </a:p>
          <a:p>
            <a:pPr>
              <a:buNone/>
            </a:pPr>
            <a:r>
              <a:rPr lang="en-US" sz="2000" dirty="0" smtClean="0"/>
              <a:t>         } catch(</a:t>
            </a:r>
            <a:r>
              <a:rPr lang="en-US" sz="2000" dirty="0" err="1" smtClean="0"/>
              <a:t>NullPointerException</a:t>
            </a:r>
            <a:r>
              <a:rPr lang="en-US" sz="2000" dirty="0" smtClean="0"/>
              <a:t> ob){</a:t>
            </a:r>
          </a:p>
          <a:p>
            <a:pPr>
              <a:buNone/>
            </a:pPr>
            <a:r>
              <a:rPr lang="en-US" sz="2000" dirty="0" smtClean="0"/>
              <a:t>             </a:t>
            </a:r>
            <a:r>
              <a:rPr lang="en-US" sz="2000" dirty="0" err="1" smtClean="0"/>
              <a:t>System.out.println</a:t>
            </a:r>
            <a:r>
              <a:rPr lang="en-US" sz="2000" dirty="0" smtClean="0"/>
              <a:t>("Caught inside </a:t>
            </a:r>
            <a:r>
              <a:rPr lang="en-US" sz="2000" dirty="0" err="1" smtClean="0"/>
              <a:t>demoporoc</a:t>
            </a:r>
            <a:r>
              <a:rPr lang="en-US" sz="2000" dirty="0" smtClean="0"/>
              <a:t>  ");        </a:t>
            </a:r>
          </a:p>
          <a:p>
            <a:pPr>
              <a:buNone/>
            </a:pPr>
            <a:r>
              <a:rPr lang="en-US" sz="2000" dirty="0" smtClean="0"/>
              <a:t>    }   </a:t>
            </a:r>
          </a:p>
          <a:p>
            <a:pPr>
              <a:buNone/>
            </a:pPr>
            <a:r>
              <a:rPr lang="en-US" sz="2000" dirty="0" smtClean="0"/>
              <a:t>  }</a:t>
            </a:r>
          </a:p>
          <a:p>
            <a:pPr>
              <a:buNone/>
            </a:pPr>
            <a:r>
              <a:rPr lang="en-US" sz="2000" dirty="0" smtClean="0"/>
              <a:t>}</a:t>
            </a:r>
          </a:p>
          <a:p>
            <a:pPr>
              <a:buNone/>
            </a:pPr>
            <a:r>
              <a:rPr lang="en-US" sz="2000" dirty="0" smtClean="0"/>
              <a:t>Output: Caught inside </a:t>
            </a:r>
            <a:r>
              <a:rPr lang="en-US" sz="2000" dirty="0" err="1" smtClean="0"/>
              <a:t>demoporoc</a:t>
            </a:r>
            <a:r>
              <a:rPr lang="en-US" sz="2000" dirty="0" smtClean="0"/>
              <a: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2800" dirty="0" smtClean="0"/>
              <a:t>Throws keyword</a:t>
            </a:r>
            <a:endParaRPr lang="en-US" sz="2800" dirty="0"/>
          </a:p>
        </p:txBody>
      </p:sp>
      <p:sp>
        <p:nvSpPr>
          <p:cNvPr id="3" name="Content Placeholder 2"/>
          <p:cNvSpPr>
            <a:spLocks noGrp="1"/>
          </p:cNvSpPr>
          <p:nvPr>
            <p:ph idx="1"/>
          </p:nvPr>
        </p:nvSpPr>
        <p:spPr>
          <a:xfrm>
            <a:off x="457200" y="685800"/>
            <a:ext cx="8229600" cy="5440363"/>
          </a:xfrm>
        </p:spPr>
        <p:txBody>
          <a:bodyPr>
            <a:normAutofit/>
          </a:bodyPr>
          <a:lstStyle/>
          <a:p>
            <a:pPr>
              <a:buFont typeface="Wingdings" pitchFamily="2" charset="2"/>
              <a:buChar char="q"/>
            </a:pPr>
            <a:r>
              <a:rPr lang="en-US" sz="2400" dirty="0" smtClean="0"/>
              <a:t>throws is a declaration to state that this method throw the specified exception(s) to the caller</a:t>
            </a:r>
            <a:r>
              <a:rPr lang="en-US" sz="2400" dirty="0" smtClean="0"/>
              <a:t>.</a:t>
            </a:r>
          </a:p>
          <a:p>
            <a:pPr>
              <a:buFont typeface="Wingdings" pitchFamily="2" charset="2"/>
              <a:buChar char="q"/>
            </a:pPr>
            <a:endParaRPr lang="en-US" sz="2400" dirty="0" smtClean="0"/>
          </a:p>
          <a:p>
            <a:pPr>
              <a:buFont typeface="Wingdings" pitchFamily="2" charset="2"/>
              <a:buChar char="q"/>
            </a:pPr>
            <a:r>
              <a:rPr lang="en-US" sz="2400" dirty="0" smtClean="0"/>
              <a:t>Syntax: </a:t>
            </a:r>
          </a:p>
          <a:p>
            <a:pPr>
              <a:buNone/>
            </a:pPr>
            <a:r>
              <a:rPr lang="en-US" sz="2400" dirty="0" smtClean="0"/>
              <a:t> </a:t>
            </a:r>
            <a:r>
              <a:rPr lang="en-US" sz="2400" dirty="0" smtClean="0"/>
              <a:t>   type </a:t>
            </a:r>
            <a:r>
              <a:rPr lang="en-US" sz="2400" dirty="0" err="1" smtClean="0"/>
              <a:t>method_name</a:t>
            </a:r>
            <a:r>
              <a:rPr lang="en-US" sz="2400" dirty="0" smtClean="0"/>
              <a:t>(parameter-list) throws exception-list</a:t>
            </a:r>
          </a:p>
          <a:p>
            <a:pPr>
              <a:buNone/>
            </a:pPr>
            <a:r>
              <a:rPr lang="en-US" sz="2400" dirty="0" smtClean="0"/>
              <a:t> </a:t>
            </a:r>
            <a:r>
              <a:rPr lang="en-US" sz="2400" dirty="0" smtClean="0"/>
              <a:t>        {</a:t>
            </a:r>
          </a:p>
          <a:p>
            <a:pPr>
              <a:buNone/>
            </a:pPr>
            <a:r>
              <a:rPr lang="en-US" sz="2400" dirty="0" smtClean="0"/>
              <a:t> </a:t>
            </a:r>
            <a:r>
              <a:rPr lang="en-US" sz="2400" dirty="0" smtClean="0"/>
              <a:t>         // </a:t>
            </a:r>
            <a:r>
              <a:rPr lang="en-US" sz="2400" dirty="0" err="1" smtClean="0"/>
              <a:t>definiton</a:t>
            </a:r>
            <a:r>
              <a:rPr lang="en-US" sz="2400" dirty="0" smtClean="0"/>
              <a:t> of the method</a:t>
            </a:r>
          </a:p>
          <a:p>
            <a:pPr>
              <a:buNone/>
            </a:pPr>
            <a:r>
              <a:rPr lang="en-US" sz="2400" dirty="0" smtClean="0"/>
              <a:t> </a:t>
            </a:r>
            <a:r>
              <a:rPr lang="en-US" sz="2400" dirty="0" smtClean="0"/>
              <a:t>       }</a:t>
            </a:r>
          </a:p>
          <a:p>
            <a:pPr>
              <a:buFont typeface="Wingdings" pitchFamily="2" charset="2"/>
              <a:buChar char="q"/>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2000" b="1" dirty="0" smtClean="0">
                <a:latin typeface="Times New Roman" pitchFamily="18" charset="0"/>
                <a:cs typeface="Times New Roman" pitchFamily="18" charset="0"/>
              </a:rPr>
              <a:t>Throws example</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381000"/>
            <a:ext cx="8229600" cy="6248400"/>
          </a:xfrm>
        </p:spPr>
        <p:txBody>
          <a:bodyPr>
            <a:normAutofit/>
          </a:bodyPr>
          <a:lstStyle/>
          <a:p>
            <a:pPr>
              <a:buNone/>
            </a:pPr>
            <a:r>
              <a:rPr lang="en-US" sz="2000" b="1" dirty="0" smtClean="0">
                <a:latin typeface="Times New Roman" pitchFamily="18" charset="0"/>
                <a:cs typeface="Times New Roman" pitchFamily="18" charset="0"/>
              </a:rPr>
              <a:t>import java.io.*;</a:t>
            </a:r>
          </a:p>
          <a:p>
            <a:pPr>
              <a:buNone/>
            </a:pPr>
            <a:r>
              <a:rPr lang="en-US" sz="2000" b="1" dirty="0" smtClean="0">
                <a:latin typeface="Times New Roman" pitchFamily="18" charset="0"/>
                <a:cs typeface="Times New Roman" pitchFamily="18" charset="0"/>
              </a:rPr>
              <a:t>class </a:t>
            </a:r>
            <a:r>
              <a:rPr lang="en-US" sz="2000" b="1" dirty="0" err="1" smtClean="0">
                <a:latin typeface="Times New Roman" pitchFamily="18" charset="0"/>
                <a:cs typeface="Times New Roman" pitchFamily="18" charset="0"/>
              </a:rPr>
              <a:t>ThrowExample</a:t>
            </a:r>
            <a:r>
              <a:rPr lang="en-US" sz="2000" b="1" dirty="0" smtClean="0">
                <a:latin typeface="Times New Roman" pitchFamily="18" charset="0"/>
                <a:cs typeface="Times New Roman" pitchFamily="18" charset="0"/>
              </a:rPr>
              <a:t> { </a:t>
            </a:r>
          </a:p>
          <a:p>
            <a:pPr>
              <a:buNone/>
            </a:pPr>
            <a:r>
              <a:rPr lang="en-US" sz="2000" b="1" dirty="0" smtClean="0">
                <a:latin typeface="Times New Roman" pitchFamily="18" charset="0"/>
                <a:cs typeface="Times New Roman" pitchFamily="18" charset="0"/>
              </a:rPr>
              <a:t>  void </a:t>
            </a:r>
            <a:r>
              <a:rPr lang="en-US" sz="2000" b="1" dirty="0" err="1" smtClean="0">
                <a:latin typeface="Times New Roman" pitchFamily="18" charset="0"/>
                <a:cs typeface="Times New Roman" pitchFamily="18" charset="0"/>
              </a:rPr>
              <a:t>mymethod</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num)throws </a:t>
            </a:r>
            <a:r>
              <a:rPr lang="en-US" sz="2000" b="1" dirty="0" err="1" smtClean="0">
                <a:latin typeface="Times New Roman" pitchFamily="18" charset="0"/>
                <a:cs typeface="Times New Roman" pitchFamily="18" charset="0"/>
              </a:rPr>
              <a:t>IOException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ClassNotFoundException</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if(num==1)</a:t>
            </a:r>
          </a:p>
          <a:p>
            <a:pPr>
              <a:buNone/>
            </a:pPr>
            <a:r>
              <a:rPr lang="en-US" sz="2000" b="1" dirty="0" smtClean="0">
                <a:latin typeface="Times New Roman" pitchFamily="18" charset="0"/>
                <a:cs typeface="Times New Roman" pitchFamily="18" charset="0"/>
              </a:rPr>
              <a:t>        throw new </a:t>
            </a:r>
            <a:r>
              <a:rPr lang="en-US" sz="2000" b="1" dirty="0" err="1" smtClean="0">
                <a:latin typeface="Times New Roman" pitchFamily="18" charset="0"/>
                <a:cs typeface="Times New Roman" pitchFamily="18" charset="0"/>
              </a:rPr>
              <a:t>IOException</a:t>
            </a:r>
            <a:r>
              <a:rPr lang="en-US" sz="2000" b="1" dirty="0" smtClean="0">
                <a:latin typeface="Times New Roman" pitchFamily="18" charset="0"/>
                <a:cs typeface="Times New Roman" pitchFamily="18" charset="0"/>
              </a:rPr>
              <a:t>("Exception Message1");</a:t>
            </a:r>
          </a:p>
          <a:p>
            <a:pPr>
              <a:buNone/>
            </a:pPr>
            <a:r>
              <a:rPr lang="en-US" sz="2000" b="1" dirty="0" smtClean="0">
                <a:latin typeface="Times New Roman" pitchFamily="18" charset="0"/>
                <a:cs typeface="Times New Roman" pitchFamily="18" charset="0"/>
              </a:rPr>
              <a:t>     else</a:t>
            </a:r>
          </a:p>
          <a:p>
            <a:pPr>
              <a:buNone/>
            </a:pPr>
            <a:r>
              <a:rPr lang="en-US" sz="2000" b="1" dirty="0" smtClean="0">
                <a:latin typeface="Times New Roman" pitchFamily="18" charset="0"/>
                <a:cs typeface="Times New Roman" pitchFamily="18" charset="0"/>
              </a:rPr>
              <a:t>        throw new </a:t>
            </a:r>
            <a:r>
              <a:rPr lang="en-US" sz="2000" b="1" dirty="0" err="1" smtClean="0">
                <a:latin typeface="Times New Roman" pitchFamily="18" charset="0"/>
                <a:cs typeface="Times New Roman" pitchFamily="18" charset="0"/>
              </a:rPr>
              <a:t>ClassNotFoundException</a:t>
            </a:r>
            <a:r>
              <a:rPr lang="en-US" sz="2000" b="1" dirty="0" smtClean="0">
                <a:latin typeface="Times New Roman" pitchFamily="18" charset="0"/>
                <a:cs typeface="Times New Roman" pitchFamily="18" charset="0"/>
              </a:rPr>
              <a:t>("Exception Message2</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public class </a:t>
            </a:r>
            <a:r>
              <a:rPr lang="en-US" sz="2000" b="1" dirty="0" err="1" smtClean="0">
                <a:latin typeface="Times New Roman" pitchFamily="18" charset="0"/>
                <a:cs typeface="Times New Roman" pitchFamily="18" charset="0"/>
              </a:rPr>
              <a:t>ThrowsDemo</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try{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ThrowExample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obj</a:t>
            </a:r>
            <a:r>
              <a:rPr lang="en-US" sz="2000" b="1" dirty="0" smtClean="0">
                <a:latin typeface="Times New Roman" pitchFamily="18" charset="0"/>
                <a:cs typeface="Times New Roman" pitchFamily="18" charset="0"/>
              </a:rPr>
              <a:t>=new </a:t>
            </a:r>
            <a:r>
              <a:rPr lang="en-US" sz="2000" b="1" dirty="0" err="1" smtClean="0">
                <a:latin typeface="Times New Roman" pitchFamily="18" charset="0"/>
                <a:cs typeface="Times New Roman" pitchFamily="18" charset="0"/>
              </a:rPr>
              <a:t>ThrowExample</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obj.mymethod</a:t>
            </a:r>
            <a:r>
              <a:rPr lang="en-US" sz="2000" b="1" dirty="0" smtClean="0">
                <a:latin typeface="Times New Roman" pitchFamily="18" charset="0"/>
                <a:cs typeface="Times New Roman" pitchFamily="18" charset="0"/>
              </a:rPr>
              <a:t>(2); </a:t>
            </a:r>
          </a:p>
          <a:p>
            <a:pPr>
              <a:buNone/>
            </a:pPr>
            <a:r>
              <a:rPr lang="en-US" sz="2000" b="1" dirty="0" smtClean="0">
                <a:latin typeface="Times New Roman" pitchFamily="18" charset="0"/>
                <a:cs typeface="Times New Roman" pitchFamily="18" charset="0"/>
              </a:rPr>
              <a:t>   }catch(Exception ex){</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(ex</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  </a:t>
            </a: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output: </a:t>
            </a:r>
            <a:r>
              <a:rPr lang="en-US" sz="2000" b="1" dirty="0" err="1" smtClean="0">
                <a:latin typeface="Times New Roman" pitchFamily="18" charset="0"/>
                <a:cs typeface="Times New Roman" pitchFamily="18" charset="0"/>
              </a:rPr>
              <a:t>java.lang.ClassNotFoundException</a:t>
            </a:r>
            <a:r>
              <a:rPr lang="en-US" sz="2000" b="1" dirty="0" smtClean="0">
                <a:latin typeface="Times New Roman" pitchFamily="18" charset="0"/>
                <a:cs typeface="Times New Roman" pitchFamily="18" charset="0"/>
              </a:rPr>
              <a:t>: Exception Message2</a:t>
            </a: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sz="2400" b="1" dirty="0" smtClean="0">
                <a:latin typeface="Times New Roman" pitchFamily="18" charset="0"/>
                <a:cs typeface="Times New Roman" pitchFamily="18" charset="0"/>
              </a:rPr>
              <a:t>Difference between throw and throws keywords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a:bodyPr>
          <a:lstStyle/>
          <a:p>
            <a:pPr marL="457200" indent="-457200">
              <a:buAutoNum type="arabicPeriod"/>
            </a:pPr>
            <a:r>
              <a:rPr lang="en-US" sz="2400" b="1" dirty="0" smtClean="0">
                <a:latin typeface="Times New Roman" pitchFamily="18" charset="0"/>
                <a:cs typeface="Times New Roman" pitchFamily="18" charset="0"/>
              </a:rPr>
              <a:t>Throws </a:t>
            </a:r>
            <a:r>
              <a:rPr lang="en-US" sz="2400" b="1" dirty="0" smtClean="0">
                <a:latin typeface="Times New Roman" pitchFamily="18" charset="0"/>
                <a:cs typeface="Times New Roman" pitchFamily="18" charset="0"/>
              </a:rPr>
              <a:t>clause</a:t>
            </a:r>
            <a:r>
              <a:rPr lang="en-US" sz="2400" dirty="0" smtClean="0">
                <a:latin typeface="Times New Roman" pitchFamily="18" charset="0"/>
                <a:cs typeface="Times New Roman" pitchFamily="18" charset="0"/>
              </a:rPr>
              <a:t> in used to declare an exception and </a:t>
            </a:r>
            <a:r>
              <a:rPr lang="en-US" sz="2400" b="1" dirty="0" err="1" smtClean="0">
                <a:latin typeface="Times New Roman" pitchFamily="18" charset="0"/>
                <a:cs typeface="Times New Roman" pitchFamily="18" charset="0"/>
              </a:rPr>
              <a:t>thow</a:t>
            </a:r>
            <a:r>
              <a:rPr lang="en-US" sz="2400" dirty="0" smtClean="0">
                <a:latin typeface="Times New Roman" pitchFamily="18" charset="0"/>
                <a:cs typeface="Times New Roman" pitchFamily="18" charset="0"/>
              </a:rPr>
              <a:t> keyword is used to throw an exception explicitly</a:t>
            </a:r>
            <a:r>
              <a:rPr lang="en-US" sz="2400" dirty="0" smtClean="0">
                <a:latin typeface="Times New Roman" pitchFamily="18" charset="0"/>
                <a:cs typeface="Times New Roman" pitchFamily="18" charset="0"/>
              </a:rPr>
              <a:t>. </a:t>
            </a:r>
          </a:p>
          <a:p>
            <a:pPr marL="457200" indent="-457200">
              <a:buNone/>
            </a:pPr>
            <a:endParaRPr lang="en-US" sz="2400" dirty="0" smtClean="0">
              <a:latin typeface="Times New Roman" pitchFamily="18" charset="0"/>
              <a:cs typeface="Times New Roman" pitchFamily="18" charset="0"/>
            </a:endParaRPr>
          </a:p>
          <a:p>
            <a:pPr marL="457200" indent="-457200">
              <a:buAutoNum type="arabicPeriod" startAt="2"/>
            </a:pPr>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we see syntax wise than </a:t>
            </a:r>
            <a:r>
              <a:rPr lang="en-US" sz="2400" b="1" dirty="0" smtClean="0">
                <a:latin typeface="Times New Roman" pitchFamily="18" charset="0"/>
                <a:cs typeface="Times New Roman" pitchFamily="18" charset="0"/>
              </a:rPr>
              <a:t>throw</a:t>
            </a:r>
            <a:r>
              <a:rPr lang="en-US" sz="2400" dirty="0" smtClean="0">
                <a:latin typeface="Times New Roman" pitchFamily="18" charset="0"/>
                <a:cs typeface="Times New Roman" pitchFamily="18" charset="0"/>
              </a:rPr>
              <a:t> is followed by an instance variable and </a:t>
            </a:r>
            <a:r>
              <a:rPr lang="en-US" sz="2400" b="1" dirty="0" smtClean="0">
                <a:latin typeface="Times New Roman" pitchFamily="18" charset="0"/>
                <a:cs typeface="Times New Roman" pitchFamily="18" charset="0"/>
              </a:rPr>
              <a:t>throws</a:t>
            </a:r>
            <a:r>
              <a:rPr lang="en-US" sz="2400" dirty="0" smtClean="0">
                <a:latin typeface="Times New Roman" pitchFamily="18" charset="0"/>
                <a:cs typeface="Times New Roman" pitchFamily="18" charset="0"/>
              </a:rPr>
              <a:t> is followed by exception class </a:t>
            </a:r>
            <a:r>
              <a:rPr lang="en-US" sz="2400" dirty="0" smtClean="0">
                <a:latin typeface="Times New Roman" pitchFamily="18" charset="0"/>
                <a:cs typeface="Times New Roman" pitchFamily="18" charset="0"/>
              </a:rPr>
              <a:t>names.</a:t>
            </a:r>
          </a:p>
          <a:p>
            <a:pPr marL="457200" indent="-457200">
              <a:buNone/>
            </a:pPr>
            <a:endParaRPr lang="en-US" sz="2400" dirty="0" smtClean="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3.   The keyword </a:t>
            </a:r>
            <a:r>
              <a:rPr lang="en-US" sz="2400" b="1" dirty="0" smtClean="0">
                <a:latin typeface="Times New Roman" pitchFamily="18" charset="0"/>
                <a:cs typeface="Times New Roman" pitchFamily="18" charset="0"/>
              </a:rPr>
              <a:t>throw</a:t>
            </a:r>
            <a:r>
              <a:rPr lang="en-US" sz="2400" dirty="0" smtClean="0">
                <a:latin typeface="Times New Roman" pitchFamily="18" charset="0"/>
                <a:cs typeface="Times New Roman" pitchFamily="18" charset="0"/>
              </a:rPr>
              <a:t> is used inside method body to invoke an exception and </a:t>
            </a:r>
            <a:r>
              <a:rPr lang="en-US" sz="2400" b="1" dirty="0" smtClean="0">
                <a:latin typeface="Times New Roman" pitchFamily="18" charset="0"/>
                <a:cs typeface="Times New Roman" pitchFamily="18" charset="0"/>
              </a:rPr>
              <a:t>throws clause</a:t>
            </a:r>
            <a:r>
              <a:rPr lang="en-US" sz="2400" dirty="0" smtClean="0">
                <a:latin typeface="Times New Roman" pitchFamily="18" charset="0"/>
                <a:cs typeface="Times New Roman" pitchFamily="18" charset="0"/>
              </a:rPr>
              <a:t> is used in method declaration (signature).</a:t>
            </a:r>
          </a:p>
          <a:p>
            <a:pPr>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2000" b="1" dirty="0" smtClean="0"/>
              <a:t>Finally keyword</a:t>
            </a:r>
            <a:endParaRPr lang="en-US" sz="2000" b="1" dirty="0"/>
          </a:p>
        </p:txBody>
      </p:sp>
      <p:sp>
        <p:nvSpPr>
          <p:cNvPr id="3" name="Content Placeholder 2"/>
          <p:cNvSpPr>
            <a:spLocks noGrp="1"/>
          </p:cNvSpPr>
          <p:nvPr>
            <p:ph idx="1"/>
          </p:nvPr>
        </p:nvSpPr>
        <p:spPr>
          <a:xfrm>
            <a:off x="457200" y="533400"/>
            <a:ext cx="8229600" cy="6096000"/>
          </a:xfrm>
        </p:spPr>
        <p:txBody>
          <a:bodyPr>
            <a:normAutofit/>
          </a:bodyPr>
          <a:lstStyle/>
          <a:p>
            <a:pPr>
              <a:buNone/>
            </a:pPr>
            <a:r>
              <a:rPr lang="en-US" sz="2000" b="1" dirty="0" smtClean="0">
                <a:latin typeface="Times New Roman" pitchFamily="18" charset="0"/>
                <a:cs typeface="Times New Roman" pitchFamily="18" charset="0"/>
              </a:rPr>
              <a:t>public class </a:t>
            </a:r>
            <a:r>
              <a:rPr lang="en-US" sz="2000" b="1" dirty="0" err="1" smtClean="0">
                <a:latin typeface="Times New Roman" pitchFamily="18" charset="0"/>
                <a:cs typeface="Times New Roman" pitchFamily="18" charset="0"/>
              </a:rPr>
              <a:t>FinallyExc</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a={3,4,8,5</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try{</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("Invalid element: "+ a[9]);</a:t>
            </a:r>
          </a:p>
          <a:p>
            <a:pPr>
              <a:buNone/>
            </a:pPr>
            <a:r>
              <a:rPr lang="en-US" sz="2000" b="1" dirty="0" smtClean="0">
                <a:latin typeface="Times New Roman" pitchFamily="18" charset="0"/>
                <a:cs typeface="Times New Roman" pitchFamily="18" charset="0"/>
              </a:rPr>
              <a:t>        }catch(</a:t>
            </a:r>
            <a:r>
              <a:rPr lang="en-US" sz="2000" b="1" dirty="0" err="1" smtClean="0">
                <a:latin typeface="Times New Roman" pitchFamily="18" charset="0"/>
                <a:cs typeface="Times New Roman" pitchFamily="18" charset="0"/>
              </a:rPr>
              <a:t>ArrayIndexOutOfBoundsException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ed</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("out of range ");</a:t>
            </a:r>
          </a:p>
          <a:p>
            <a:pPr>
              <a:buNone/>
            </a:pP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finally{</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("Finally is always executed ");</a:t>
            </a:r>
          </a:p>
          <a:p>
            <a:pPr>
              <a:buNone/>
            </a:pP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  </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Output : out of range </a:t>
            </a:r>
          </a:p>
          <a:p>
            <a:pPr>
              <a:buNone/>
            </a:pPr>
            <a:r>
              <a:rPr lang="en-US" sz="2000" b="1" dirty="0" smtClean="0">
                <a:latin typeface="Times New Roman" pitchFamily="18" charset="0"/>
                <a:cs typeface="Times New Roman" pitchFamily="18" charset="0"/>
              </a:rPr>
              <a:t>               Finally </a:t>
            </a:r>
            <a:r>
              <a:rPr lang="en-US" sz="2000" b="1" dirty="0" smtClean="0">
                <a:latin typeface="Times New Roman" pitchFamily="18" charset="0"/>
                <a:cs typeface="Times New Roman" pitchFamily="18" charset="0"/>
              </a:rPr>
              <a:t>is always executed </a:t>
            </a:r>
            <a:endParaRPr lang="en-US" sz="20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nvGraphicFramePr>
        <p:xfrm>
          <a:off x="152400" y="228600"/>
          <a:ext cx="8839200" cy="6500586"/>
        </p:xfrm>
        <a:graphic>
          <a:graphicData uri="http://schemas.openxmlformats.org/drawingml/2006/table">
            <a:tbl>
              <a:tblPr firstRow="1" bandRow="1">
                <a:tableStyleId>{5C22544A-7EE6-4342-B048-85BDC9FD1C3A}</a:tableStyleId>
              </a:tblPr>
              <a:tblGrid>
                <a:gridCol w="3683000"/>
                <a:gridCol w="5156200"/>
              </a:tblGrid>
              <a:tr h="128809">
                <a:tc>
                  <a:txBody>
                    <a:bodyPr/>
                    <a:lstStyle/>
                    <a:p>
                      <a:r>
                        <a:rPr lang="en-US" sz="1600" dirty="0" smtClean="0"/>
                        <a:t>Exception</a:t>
                      </a:r>
                      <a:endParaRPr lang="en-US" sz="1600" dirty="0"/>
                    </a:p>
                  </a:txBody>
                  <a:tcPr/>
                </a:tc>
                <a:tc>
                  <a:txBody>
                    <a:bodyPr/>
                    <a:lstStyle/>
                    <a:p>
                      <a:r>
                        <a:rPr lang="en-US" sz="1600" dirty="0" smtClean="0"/>
                        <a:t>Meaning</a:t>
                      </a:r>
                      <a:endParaRPr lang="en-US" sz="1600" dirty="0"/>
                    </a:p>
                  </a:txBody>
                  <a:tcPr/>
                </a:tc>
              </a:tr>
              <a:tr h="357409">
                <a:tc>
                  <a:txBody>
                    <a:bodyPr/>
                    <a:lstStyle/>
                    <a:p>
                      <a:r>
                        <a:rPr lang="en-US" sz="1600" b="1" dirty="0" err="1"/>
                        <a:t>ArithmeticException</a:t>
                      </a:r>
                      <a:endParaRPr lang="en-US" sz="1600" b="1" dirty="0"/>
                    </a:p>
                  </a:txBody>
                  <a:tcPr anchor="ctr"/>
                </a:tc>
                <a:tc>
                  <a:txBody>
                    <a:bodyPr/>
                    <a:lstStyle/>
                    <a:p>
                      <a:r>
                        <a:rPr lang="en-US" sz="1600" b="1" dirty="0"/>
                        <a:t>Arithmetic error, such as divide-by-zero.</a:t>
                      </a:r>
                    </a:p>
                  </a:txBody>
                  <a:tcPr anchor="ctr"/>
                </a:tc>
              </a:tr>
              <a:tr h="357409">
                <a:tc>
                  <a:txBody>
                    <a:bodyPr/>
                    <a:lstStyle/>
                    <a:p>
                      <a:r>
                        <a:rPr lang="en-US" sz="1600" b="1" dirty="0" err="1"/>
                        <a:t>ArrayIndexOutOfBoundsException</a:t>
                      </a:r>
                      <a:endParaRPr lang="en-US" sz="1600" b="1" dirty="0"/>
                    </a:p>
                  </a:txBody>
                  <a:tcPr anchor="ctr"/>
                </a:tc>
                <a:tc>
                  <a:txBody>
                    <a:bodyPr/>
                    <a:lstStyle/>
                    <a:p>
                      <a:r>
                        <a:rPr lang="en-US" sz="1600" b="1" dirty="0"/>
                        <a:t>Array index is out-of-bounds.</a:t>
                      </a:r>
                    </a:p>
                  </a:txBody>
                  <a:tcPr anchor="ctr"/>
                </a:tc>
              </a:tr>
              <a:tr h="625466">
                <a:tc>
                  <a:txBody>
                    <a:bodyPr/>
                    <a:lstStyle/>
                    <a:p>
                      <a:r>
                        <a:rPr lang="en-US" sz="1600" b="1" dirty="0" err="1"/>
                        <a:t>ArrayStoreException</a:t>
                      </a:r>
                      <a:endParaRPr lang="en-US" sz="1600" b="1" dirty="0"/>
                    </a:p>
                  </a:txBody>
                  <a:tcPr anchor="ctr"/>
                </a:tc>
                <a:tc>
                  <a:txBody>
                    <a:bodyPr/>
                    <a:lstStyle/>
                    <a:p>
                      <a:r>
                        <a:rPr lang="en-US" sz="1600" b="1" dirty="0"/>
                        <a:t>Assignment to an array element of an incompatible type.</a:t>
                      </a:r>
                    </a:p>
                  </a:txBody>
                  <a:tcPr anchor="ctr"/>
                </a:tc>
              </a:tr>
              <a:tr h="357409">
                <a:tc>
                  <a:txBody>
                    <a:bodyPr/>
                    <a:lstStyle/>
                    <a:p>
                      <a:r>
                        <a:rPr lang="en-US" sz="1600" b="1" dirty="0" err="1"/>
                        <a:t>ClassCastException</a:t>
                      </a:r>
                      <a:endParaRPr lang="en-US" sz="1600" b="1" dirty="0"/>
                    </a:p>
                  </a:txBody>
                  <a:tcPr anchor="ctr"/>
                </a:tc>
                <a:tc>
                  <a:txBody>
                    <a:bodyPr/>
                    <a:lstStyle/>
                    <a:p>
                      <a:r>
                        <a:rPr lang="en-US" sz="1600" b="1"/>
                        <a:t>Invalid cast.</a:t>
                      </a:r>
                    </a:p>
                  </a:txBody>
                  <a:tcPr anchor="ctr"/>
                </a:tc>
              </a:tr>
              <a:tr h="357409">
                <a:tc>
                  <a:txBody>
                    <a:bodyPr/>
                    <a:lstStyle/>
                    <a:p>
                      <a:r>
                        <a:rPr lang="en-US" sz="1600" b="1" dirty="0" err="1"/>
                        <a:t>IllegalArgumentException</a:t>
                      </a:r>
                      <a:endParaRPr lang="en-US" sz="1600" b="1" dirty="0"/>
                    </a:p>
                  </a:txBody>
                  <a:tcPr anchor="ctr"/>
                </a:tc>
                <a:tc>
                  <a:txBody>
                    <a:bodyPr/>
                    <a:lstStyle/>
                    <a:p>
                      <a:r>
                        <a:rPr lang="en-US" sz="1600" b="1"/>
                        <a:t>Illegal argument used to invoke a method.</a:t>
                      </a:r>
                    </a:p>
                  </a:txBody>
                  <a:tcPr anchor="ctr"/>
                </a:tc>
              </a:tr>
              <a:tr h="625466">
                <a:tc>
                  <a:txBody>
                    <a:bodyPr/>
                    <a:lstStyle/>
                    <a:p>
                      <a:r>
                        <a:rPr lang="en-US" sz="1600" b="1" dirty="0" err="1"/>
                        <a:t>IllegalMonitorStateException</a:t>
                      </a:r>
                      <a:endParaRPr lang="en-US" sz="1600" b="1" dirty="0"/>
                    </a:p>
                  </a:txBody>
                  <a:tcPr anchor="ctr"/>
                </a:tc>
                <a:tc>
                  <a:txBody>
                    <a:bodyPr/>
                    <a:lstStyle/>
                    <a:p>
                      <a:r>
                        <a:rPr lang="en-US" sz="1600" b="1" dirty="0"/>
                        <a:t>Illegal monitor operation, such as waiting on an unlocked thread.</a:t>
                      </a:r>
                    </a:p>
                  </a:txBody>
                  <a:tcPr anchor="ctr"/>
                </a:tc>
              </a:tr>
              <a:tr h="357409">
                <a:tc>
                  <a:txBody>
                    <a:bodyPr/>
                    <a:lstStyle/>
                    <a:p>
                      <a:r>
                        <a:rPr lang="en-US" sz="1600" b="1"/>
                        <a:t>IllegalStateException</a:t>
                      </a:r>
                    </a:p>
                  </a:txBody>
                  <a:tcPr anchor="ctr"/>
                </a:tc>
                <a:tc>
                  <a:txBody>
                    <a:bodyPr/>
                    <a:lstStyle/>
                    <a:p>
                      <a:r>
                        <a:rPr lang="en-US" sz="1600" b="1" dirty="0"/>
                        <a:t>Environment or application is in incorrect state.</a:t>
                      </a:r>
                    </a:p>
                  </a:txBody>
                  <a:tcPr anchor="ctr"/>
                </a:tc>
              </a:tr>
              <a:tr h="625466">
                <a:tc>
                  <a:txBody>
                    <a:bodyPr/>
                    <a:lstStyle/>
                    <a:p>
                      <a:r>
                        <a:rPr lang="en-US" sz="1600" b="1" dirty="0" err="1"/>
                        <a:t>IllegalThreadStateException</a:t>
                      </a:r>
                      <a:endParaRPr lang="en-US" sz="1600" b="1" dirty="0"/>
                    </a:p>
                  </a:txBody>
                  <a:tcPr anchor="ctr"/>
                </a:tc>
                <a:tc>
                  <a:txBody>
                    <a:bodyPr/>
                    <a:lstStyle/>
                    <a:p>
                      <a:r>
                        <a:rPr lang="en-US" sz="1600" b="1" dirty="0"/>
                        <a:t>Requested operation not compatible with current thread state.</a:t>
                      </a:r>
                    </a:p>
                  </a:txBody>
                  <a:tcPr anchor="ctr"/>
                </a:tc>
              </a:tr>
              <a:tr h="357409">
                <a:tc>
                  <a:txBody>
                    <a:bodyPr/>
                    <a:lstStyle/>
                    <a:p>
                      <a:r>
                        <a:rPr lang="en-US" sz="1600" b="1"/>
                        <a:t>IndexOutOfBoundsException</a:t>
                      </a:r>
                    </a:p>
                  </a:txBody>
                  <a:tcPr anchor="ctr"/>
                </a:tc>
                <a:tc>
                  <a:txBody>
                    <a:bodyPr/>
                    <a:lstStyle/>
                    <a:p>
                      <a:r>
                        <a:rPr lang="en-US" sz="1600" b="1" dirty="0"/>
                        <a:t>Some type of index is out-of-bounds.</a:t>
                      </a:r>
                    </a:p>
                  </a:txBody>
                  <a:tcPr anchor="ctr"/>
                </a:tc>
              </a:tr>
              <a:tr h="357409">
                <a:tc>
                  <a:txBody>
                    <a:bodyPr/>
                    <a:lstStyle/>
                    <a:p>
                      <a:r>
                        <a:rPr lang="en-US" sz="1600" b="1"/>
                        <a:t>NegativeArraySizeException</a:t>
                      </a:r>
                    </a:p>
                  </a:txBody>
                  <a:tcPr anchor="ctr"/>
                </a:tc>
                <a:tc>
                  <a:txBody>
                    <a:bodyPr/>
                    <a:lstStyle/>
                    <a:p>
                      <a:r>
                        <a:rPr lang="en-US" sz="1600" b="1" dirty="0"/>
                        <a:t>Array created with a negative size.</a:t>
                      </a:r>
                    </a:p>
                  </a:txBody>
                  <a:tcPr anchor="ctr"/>
                </a:tc>
              </a:tr>
              <a:tr h="357409">
                <a:tc>
                  <a:txBody>
                    <a:bodyPr/>
                    <a:lstStyle/>
                    <a:p>
                      <a:r>
                        <a:rPr lang="en-US" sz="1600" b="1"/>
                        <a:t>NullPointerException</a:t>
                      </a:r>
                    </a:p>
                  </a:txBody>
                  <a:tcPr anchor="ctr"/>
                </a:tc>
                <a:tc>
                  <a:txBody>
                    <a:bodyPr/>
                    <a:lstStyle/>
                    <a:p>
                      <a:r>
                        <a:rPr lang="en-US" sz="1600" b="1" dirty="0"/>
                        <a:t>Invalid use of a null reference.</a:t>
                      </a:r>
                    </a:p>
                  </a:txBody>
                  <a:tcPr anchor="ctr"/>
                </a:tc>
              </a:tr>
              <a:tr h="357409">
                <a:tc>
                  <a:txBody>
                    <a:bodyPr/>
                    <a:lstStyle/>
                    <a:p>
                      <a:r>
                        <a:rPr lang="en-US" sz="1600" b="1"/>
                        <a:t>NumberFormatException</a:t>
                      </a:r>
                    </a:p>
                  </a:txBody>
                  <a:tcPr anchor="ctr"/>
                </a:tc>
                <a:tc>
                  <a:txBody>
                    <a:bodyPr/>
                    <a:lstStyle/>
                    <a:p>
                      <a:r>
                        <a:rPr lang="en-US" sz="1600" b="1" dirty="0"/>
                        <a:t>Invalid conversion of a string to a numeric format.</a:t>
                      </a:r>
                    </a:p>
                  </a:txBody>
                  <a:tcPr anchor="ctr"/>
                </a:tc>
              </a:tr>
              <a:tr h="357409">
                <a:tc>
                  <a:txBody>
                    <a:bodyPr/>
                    <a:lstStyle/>
                    <a:p>
                      <a:r>
                        <a:rPr lang="en-US" sz="1600" b="1"/>
                        <a:t>SecurityException</a:t>
                      </a:r>
                    </a:p>
                  </a:txBody>
                  <a:tcPr anchor="ctr"/>
                </a:tc>
                <a:tc>
                  <a:txBody>
                    <a:bodyPr/>
                    <a:lstStyle/>
                    <a:p>
                      <a:r>
                        <a:rPr lang="en-US" sz="1600" b="1" dirty="0"/>
                        <a:t>Attempt to violate security.</a:t>
                      </a:r>
                    </a:p>
                  </a:txBody>
                  <a:tcPr anchor="ctr"/>
                </a:tc>
              </a:tr>
              <a:tr h="357409">
                <a:tc>
                  <a:txBody>
                    <a:bodyPr/>
                    <a:lstStyle/>
                    <a:p>
                      <a:r>
                        <a:rPr lang="en-US" sz="1600" b="1"/>
                        <a:t>StringIndexOutOfBounds</a:t>
                      </a:r>
                    </a:p>
                  </a:txBody>
                  <a:tcPr anchor="ctr"/>
                </a:tc>
                <a:tc>
                  <a:txBody>
                    <a:bodyPr/>
                    <a:lstStyle/>
                    <a:p>
                      <a:r>
                        <a:rPr lang="en-US" sz="1600" b="1" dirty="0"/>
                        <a:t>Attempt to index outside the bounds of a string.</a:t>
                      </a:r>
                    </a:p>
                  </a:txBody>
                  <a:tcPr anchor="ctr"/>
                </a:tc>
              </a:tr>
              <a:tr h="357409">
                <a:tc>
                  <a:txBody>
                    <a:bodyPr/>
                    <a:lstStyle/>
                    <a:p>
                      <a:r>
                        <a:rPr lang="en-US" sz="1600" b="1"/>
                        <a:t>UnsupportedOperationException</a:t>
                      </a:r>
                    </a:p>
                  </a:txBody>
                  <a:tcPr anchor="ctr"/>
                </a:tc>
                <a:tc>
                  <a:txBody>
                    <a:bodyPr/>
                    <a:lstStyle/>
                    <a:p>
                      <a:r>
                        <a:rPr lang="en-US" sz="1600" b="1" dirty="0"/>
                        <a:t>An unsupported operation was encountered.</a:t>
                      </a:r>
                    </a:p>
                  </a:txBody>
                  <a:tcPr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Exception Handling</a:t>
            </a:r>
            <a:endParaRPr lang="en-US" sz="2400" dirty="0"/>
          </a:p>
        </p:txBody>
      </p:sp>
      <p:sp>
        <p:nvSpPr>
          <p:cNvPr id="3" name="Content Placeholder 2"/>
          <p:cNvSpPr>
            <a:spLocks noGrp="1"/>
          </p:cNvSpPr>
          <p:nvPr>
            <p:ph idx="1"/>
          </p:nvPr>
        </p:nvSpPr>
        <p:spPr>
          <a:xfrm>
            <a:off x="457200" y="838200"/>
            <a:ext cx="8229600" cy="5638800"/>
          </a:xfrm>
        </p:spPr>
        <p:txBody>
          <a:bodyPr>
            <a:normAutofit/>
          </a:bodyPr>
          <a:lstStyle/>
          <a:p>
            <a:pPr>
              <a:buFont typeface="Courier New" pitchFamily="49" charset="0"/>
              <a:buChar char="o"/>
            </a:pPr>
            <a:r>
              <a:rPr lang="en-US" sz="2000" b="1" dirty="0" smtClean="0">
                <a:latin typeface="Times New Roman" pitchFamily="18" charset="0"/>
                <a:cs typeface="Times New Roman" pitchFamily="18" charset="0"/>
              </a:rPr>
              <a:t>Definition:</a:t>
            </a:r>
            <a:r>
              <a:rPr lang="en-US" sz="2000" dirty="0" smtClean="0">
                <a:latin typeface="Times New Roman" pitchFamily="18" charset="0"/>
                <a:cs typeface="Times New Roman" pitchFamily="18" charset="0"/>
              </a:rPr>
              <a:t> An </a:t>
            </a:r>
            <a:r>
              <a:rPr lang="en-US" sz="2000" i="1" dirty="0" smtClean="0">
                <a:latin typeface="Times New Roman" pitchFamily="18" charset="0"/>
                <a:cs typeface="Times New Roman" pitchFamily="18" charset="0"/>
              </a:rPr>
              <a:t>exception</a:t>
            </a:r>
            <a:r>
              <a:rPr lang="en-US" sz="2000" dirty="0" smtClean="0">
                <a:latin typeface="Times New Roman" pitchFamily="18" charset="0"/>
                <a:cs typeface="Times New Roman" pitchFamily="18" charset="0"/>
              </a:rPr>
              <a:t> is an event, which occurs during the execution of a program, that disrupts the normal flow of the program's instructions.</a:t>
            </a:r>
          </a:p>
          <a:p>
            <a:pPr>
              <a:buFont typeface="Courier New" pitchFamily="49" charset="0"/>
              <a:buChar char="o"/>
            </a:pPr>
            <a:endParaRPr lang="en-US" sz="2000" dirty="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An exception can occur for many different reasons, including the following:</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 user has entered invalid data.</a:t>
            </a:r>
          </a:p>
          <a:p>
            <a:r>
              <a:rPr lang="en-US" sz="2000" dirty="0" smtClean="0">
                <a:latin typeface="Times New Roman" pitchFamily="18" charset="0"/>
                <a:cs typeface="Times New Roman" pitchFamily="18" charset="0"/>
              </a:rPr>
              <a:t>A file that needs to be opened cannot be found.</a:t>
            </a:r>
          </a:p>
          <a:p>
            <a:r>
              <a:rPr lang="en-US" sz="2000" dirty="0" smtClean="0">
                <a:latin typeface="Times New Roman" pitchFamily="18" charset="0"/>
                <a:cs typeface="Times New Roman" pitchFamily="18" charset="0"/>
              </a:rPr>
              <a:t>A network connection has been lost in the middle of communications or the JVM has run out of memory.</a:t>
            </a:r>
          </a:p>
          <a:p>
            <a:endParaRPr lang="en-US" sz="2000" dirty="0" smtClean="0">
              <a:latin typeface="Times New Roman" pitchFamily="18" charset="0"/>
              <a:cs typeface="Times New Roman" pitchFamily="18" charset="0"/>
            </a:endParaRPr>
          </a:p>
          <a:p>
            <a:pPr>
              <a:buFont typeface="Courier New" pitchFamily="49" charset="0"/>
              <a:buChar char="o"/>
            </a:pPr>
            <a:r>
              <a:rPr lang="en-US" sz="2000" b="1" dirty="0" smtClean="0">
                <a:latin typeface="Times New Roman" pitchFamily="18" charset="0"/>
                <a:cs typeface="Times New Roman" pitchFamily="18" charset="0"/>
              </a:rPr>
              <a:t>Exception Handling:</a:t>
            </a:r>
          </a:p>
          <a:p>
            <a:pPr>
              <a:buNone/>
            </a:pPr>
            <a:r>
              <a:rPr lang="en-US" sz="2000" b="1" dirty="0" smtClean="0">
                <a:latin typeface="Times New Roman" pitchFamily="18" charset="0"/>
                <a:cs typeface="Times New Roman" pitchFamily="18" charset="0"/>
              </a:rPr>
              <a:t>     Exception handling</a:t>
            </a:r>
            <a:r>
              <a:rPr lang="en-US" sz="2000" dirty="0" smtClean="0">
                <a:latin typeface="Times New Roman" pitchFamily="18" charset="0"/>
                <a:cs typeface="Times New Roman" pitchFamily="18" charset="0"/>
              </a:rPr>
              <a:t> is the process of responding to the occurrence, during computation, of </a:t>
            </a:r>
            <a:r>
              <a:rPr lang="en-US" sz="2000" i="1" dirty="0" smtClean="0">
                <a:latin typeface="Times New Roman" pitchFamily="18" charset="0"/>
                <a:cs typeface="Times New Roman" pitchFamily="18" charset="0"/>
              </a:rPr>
              <a:t>exceptions</a:t>
            </a:r>
            <a:r>
              <a:rPr lang="en-US" sz="2000" dirty="0" smtClean="0">
                <a:latin typeface="Times New Roman" pitchFamily="18" charset="0"/>
                <a:cs typeface="Times New Roman" pitchFamily="18" charset="0"/>
              </a:rPr>
              <a:t> – anomalous or exceptional events requiring special processing – often changing the normal flow of program execution. </a:t>
            </a:r>
          </a:p>
          <a:p>
            <a:pPr>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000" b="1" dirty="0" smtClean="0"/>
              <a:t>Exceptions</a:t>
            </a:r>
            <a:endParaRPr lang="en-US" sz="2000" b="1" dirty="0"/>
          </a:p>
        </p:txBody>
      </p:sp>
      <p:graphicFrame>
        <p:nvGraphicFramePr>
          <p:cNvPr id="4" name="Content Placeholder 3"/>
          <p:cNvGraphicFramePr>
            <a:graphicFrameLocks noGrp="1"/>
          </p:cNvGraphicFramePr>
          <p:nvPr>
            <p:ph idx="1"/>
          </p:nvPr>
        </p:nvGraphicFramePr>
        <p:xfrm>
          <a:off x="457200" y="990601"/>
          <a:ext cx="8229600" cy="5410199"/>
        </p:xfrm>
        <a:graphic>
          <a:graphicData uri="http://schemas.openxmlformats.org/drawingml/2006/table">
            <a:tbl>
              <a:tblPr firstRow="1" bandRow="1">
                <a:tableStyleId>{5C22544A-7EE6-4342-B048-85BDC9FD1C3A}</a:tableStyleId>
              </a:tblPr>
              <a:tblGrid>
                <a:gridCol w="3429000"/>
                <a:gridCol w="4800600"/>
              </a:tblGrid>
              <a:tr h="398192">
                <a:tc>
                  <a:txBody>
                    <a:bodyPr/>
                    <a:lstStyle/>
                    <a:p>
                      <a:r>
                        <a:rPr lang="en-US" dirty="0"/>
                        <a:t>Exception</a:t>
                      </a:r>
                    </a:p>
                  </a:txBody>
                  <a:tcPr anchor="ctr"/>
                </a:tc>
                <a:tc>
                  <a:txBody>
                    <a:bodyPr/>
                    <a:lstStyle/>
                    <a:p>
                      <a:r>
                        <a:rPr lang="en-US" dirty="0"/>
                        <a:t>Description</a:t>
                      </a:r>
                    </a:p>
                  </a:txBody>
                  <a:tcPr anchor="ctr"/>
                </a:tc>
              </a:tr>
              <a:tr h="546084">
                <a:tc>
                  <a:txBody>
                    <a:bodyPr/>
                    <a:lstStyle/>
                    <a:p>
                      <a:r>
                        <a:rPr lang="en-US" sz="2000" b="1"/>
                        <a:t>ClassNotFoundException</a:t>
                      </a:r>
                    </a:p>
                  </a:txBody>
                  <a:tcPr anchor="ctr"/>
                </a:tc>
                <a:tc>
                  <a:txBody>
                    <a:bodyPr/>
                    <a:lstStyle/>
                    <a:p>
                      <a:r>
                        <a:rPr lang="en-US" sz="2000" b="1"/>
                        <a:t>Class not found.</a:t>
                      </a:r>
                    </a:p>
                  </a:txBody>
                  <a:tcPr anchor="ctr"/>
                </a:tc>
              </a:tr>
              <a:tr h="942557">
                <a:tc>
                  <a:txBody>
                    <a:bodyPr/>
                    <a:lstStyle/>
                    <a:p>
                      <a:r>
                        <a:rPr lang="en-US" sz="2000" b="1"/>
                        <a:t>CloneNotSupportedException</a:t>
                      </a:r>
                    </a:p>
                  </a:txBody>
                  <a:tcPr anchor="ctr"/>
                </a:tc>
                <a:tc>
                  <a:txBody>
                    <a:bodyPr/>
                    <a:lstStyle/>
                    <a:p>
                      <a:r>
                        <a:rPr lang="en-US" sz="2000" b="1"/>
                        <a:t>Attempt to clone an object that does not implement the Cloneable interface.</a:t>
                      </a:r>
                    </a:p>
                  </a:txBody>
                  <a:tcPr anchor="ctr"/>
                </a:tc>
              </a:tr>
              <a:tr h="546084">
                <a:tc>
                  <a:txBody>
                    <a:bodyPr/>
                    <a:lstStyle/>
                    <a:p>
                      <a:r>
                        <a:rPr lang="en-US" sz="2000" b="1"/>
                        <a:t>IllegalAccessException</a:t>
                      </a:r>
                    </a:p>
                  </a:txBody>
                  <a:tcPr anchor="ctr"/>
                </a:tc>
                <a:tc>
                  <a:txBody>
                    <a:bodyPr/>
                    <a:lstStyle/>
                    <a:p>
                      <a:r>
                        <a:rPr lang="en-US" sz="2000" b="1"/>
                        <a:t>Access to a class is denied.</a:t>
                      </a:r>
                    </a:p>
                  </a:txBody>
                  <a:tcPr anchor="ctr"/>
                </a:tc>
              </a:tr>
              <a:tr h="942557">
                <a:tc>
                  <a:txBody>
                    <a:bodyPr/>
                    <a:lstStyle/>
                    <a:p>
                      <a:r>
                        <a:rPr lang="en-US" sz="2000" b="1"/>
                        <a:t>InstantiationException</a:t>
                      </a:r>
                    </a:p>
                  </a:txBody>
                  <a:tcPr anchor="ctr"/>
                </a:tc>
                <a:tc>
                  <a:txBody>
                    <a:bodyPr/>
                    <a:lstStyle/>
                    <a:p>
                      <a:r>
                        <a:rPr lang="en-US" sz="2000" b="1"/>
                        <a:t>Attempt to create an object of an abstract class or interface.</a:t>
                      </a:r>
                    </a:p>
                  </a:txBody>
                  <a:tcPr anchor="ctr"/>
                </a:tc>
              </a:tr>
              <a:tr h="942557">
                <a:tc>
                  <a:txBody>
                    <a:bodyPr/>
                    <a:lstStyle/>
                    <a:p>
                      <a:r>
                        <a:rPr lang="en-US" sz="2000" b="1"/>
                        <a:t>InterruptedException</a:t>
                      </a:r>
                    </a:p>
                  </a:txBody>
                  <a:tcPr anchor="ctr"/>
                </a:tc>
                <a:tc>
                  <a:txBody>
                    <a:bodyPr/>
                    <a:lstStyle/>
                    <a:p>
                      <a:r>
                        <a:rPr lang="en-US" sz="2000" b="1"/>
                        <a:t>One thread has been interrupted by another thread.</a:t>
                      </a:r>
                    </a:p>
                  </a:txBody>
                  <a:tcPr anchor="ctr"/>
                </a:tc>
              </a:tr>
              <a:tr h="546084">
                <a:tc>
                  <a:txBody>
                    <a:bodyPr/>
                    <a:lstStyle/>
                    <a:p>
                      <a:r>
                        <a:rPr lang="en-US" sz="2000" b="1"/>
                        <a:t>NoSuchFieldException</a:t>
                      </a:r>
                    </a:p>
                  </a:txBody>
                  <a:tcPr anchor="ctr"/>
                </a:tc>
                <a:tc>
                  <a:txBody>
                    <a:bodyPr/>
                    <a:lstStyle/>
                    <a:p>
                      <a:r>
                        <a:rPr lang="en-US" sz="2000" b="1"/>
                        <a:t>A requested field does not exist.</a:t>
                      </a:r>
                    </a:p>
                  </a:txBody>
                  <a:tcPr anchor="ctr"/>
                </a:tc>
              </a:tr>
              <a:tr h="546084">
                <a:tc>
                  <a:txBody>
                    <a:bodyPr/>
                    <a:lstStyle/>
                    <a:p>
                      <a:r>
                        <a:rPr lang="en-US" sz="2000" b="1"/>
                        <a:t>NoSuchMethodException</a:t>
                      </a:r>
                    </a:p>
                  </a:txBody>
                  <a:tcPr anchor="ctr"/>
                </a:tc>
                <a:tc>
                  <a:txBody>
                    <a:bodyPr/>
                    <a:lstStyle/>
                    <a:p>
                      <a:r>
                        <a:rPr lang="en-US" sz="2000" b="1" dirty="0"/>
                        <a:t>A requested method does not exist.</a:t>
                      </a:r>
                    </a:p>
                  </a:txBody>
                  <a:tcPr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sz="2400" b="1" dirty="0" smtClean="0">
                <a:latin typeface="Times New Roman" pitchFamily="18" charset="0"/>
                <a:cs typeface="Times New Roman" pitchFamily="18" charset="0"/>
              </a:rPr>
              <a:t>Form of Exception-handling block</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533400"/>
            <a:ext cx="8229600" cy="5592763"/>
          </a:xfrm>
        </p:spPr>
        <p:txBody>
          <a:bodyPr>
            <a:normAutofit/>
          </a:bodyPr>
          <a:lstStyle/>
          <a:p>
            <a:pPr>
              <a:buNone/>
            </a:pPr>
            <a:r>
              <a:rPr lang="en-US" sz="2000" b="1" dirty="0" smtClean="0">
                <a:latin typeface="Times New Roman" pitchFamily="18" charset="0"/>
                <a:cs typeface="Times New Roman" pitchFamily="18" charset="0"/>
              </a:rPr>
              <a:t>try {</a:t>
            </a:r>
          </a:p>
          <a:p>
            <a:pPr>
              <a:buNone/>
            </a:pPr>
            <a:r>
              <a:rPr lang="en-US" sz="2000" b="1" dirty="0" smtClean="0">
                <a:latin typeface="Times New Roman" pitchFamily="18" charset="0"/>
                <a:cs typeface="Times New Roman" pitchFamily="18" charset="0"/>
              </a:rPr>
              <a:t>   // block of code to monitor for errors</a:t>
            </a:r>
          </a:p>
          <a:p>
            <a:pPr>
              <a:buNone/>
            </a:pPr>
            <a:r>
              <a:rPr lang="en-US" sz="2000" b="1"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catch(ExceptionType1 </a:t>
            </a:r>
            <a:r>
              <a:rPr lang="en-US" sz="2000" b="1" dirty="0" err="1" smtClean="0">
                <a:latin typeface="Times New Roman" pitchFamily="18" charset="0"/>
                <a:cs typeface="Times New Roman" pitchFamily="18" charset="0"/>
              </a:rPr>
              <a:t>exOb</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//exception handler for ExceptionType1</a:t>
            </a:r>
          </a:p>
          <a:p>
            <a:pPr>
              <a:buNone/>
            </a:pPr>
            <a:r>
              <a:rPr lang="en-US" sz="2000" b="1"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catch(ExceptionType2 </a:t>
            </a:r>
            <a:r>
              <a:rPr lang="en-US" sz="2000" b="1" dirty="0" err="1" smtClean="0">
                <a:latin typeface="Times New Roman" pitchFamily="18" charset="0"/>
                <a:cs typeface="Times New Roman" pitchFamily="18" charset="0"/>
              </a:rPr>
              <a:t>exOb</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//exception handler for ExceptionType2</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Finally{</a:t>
            </a:r>
          </a:p>
          <a:p>
            <a:pPr>
              <a:buNone/>
            </a:pPr>
            <a:r>
              <a:rPr lang="en-US" sz="2000" b="1" dirty="0" smtClean="0">
                <a:latin typeface="Times New Roman" pitchFamily="18" charset="0"/>
                <a:cs typeface="Times New Roman" pitchFamily="18" charset="0"/>
              </a:rPr>
              <a:t>    block of code to be executed after try block ends</a:t>
            </a:r>
          </a:p>
          <a:p>
            <a:pPr>
              <a:buNone/>
            </a:pPr>
            <a:r>
              <a:rPr lang="en-US" sz="2000" b="1" dirty="0" smtClean="0">
                <a:latin typeface="Times New Roman" pitchFamily="18" charset="0"/>
                <a:cs typeface="Times New Roman" pitchFamily="18" charset="0"/>
              </a:rPr>
              <a:t>}</a:t>
            </a:r>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smtClean="0">
                <a:latin typeface="Times New Roman" pitchFamily="18" charset="0"/>
                <a:cs typeface="Times New Roman" pitchFamily="18" charset="0"/>
              </a:rPr>
              <a:t>Uncaught Exception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638800"/>
          </a:xfrm>
        </p:spPr>
        <p:txBody>
          <a:bodyPr>
            <a:noAutofit/>
          </a:bodyPr>
          <a:lstStyle/>
          <a:p>
            <a:pPr>
              <a:buNone/>
            </a:pPr>
            <a:r>
              <a:rPr lang="en-US" sz="2200" b="1" dirty="0" smtClean="0">
                <a:latin typeface="Times New Roman" pitchFamily="18" charset="0"/>
                <a:cs typeface="Times New Roman" pitchFamily="18" charset="0"/>
              </a:rPr>
              <a:t>public class Exc1 {</a:t>
            </a:r>
          </a:p>
          <a:p>
            <a:pPr>
              <a:buNone/>
            </a:pPr>
            <a:r>
              <a:rPr lang="en-US" sz="2200" b="1" dirty="0" smtClean="0">
                <a:latin typeface="Times New Roman" pitchFamily="18" charset="0"/>
                <a:cs typeface="Times New Roman" pitchFamily="18" charset="0"/>
              </a:rPr>
              <a:t>     static void subroutine(){</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int</a:t>
            </a:r>
            <a:r>
              <a:rPr lang="en-US" sz="2200" b="1" dirty="0" smtClean="0">
                <a:latin typeface="Times New Roman" pitchFamily="18" charset="0"/>
                <a:cs typeface="Times New Roman" pitchFamily="18" charset="0"/>
              </a:rPr>
              <a:t> d=0;</a:t>
            </a:r>
          </a:p>
          <a:p>
            <a:pPr>
              <a:buNone/>
            </a:pP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int</a:t>
            </a:r>
            <a:r>
              <a:rPr lang="en-US" sz="2200" b="1" dirty="0" smtClean="0">
                <a:latin typeface="Times New Roman" pitchFamily="18" charset="0"/>
                <a:cs typeface="Times New Roman" pitchFamily="18" charset="0"/>
              </a:rPr>
              <a:t> a =10/d;</a:t>
            </a:r>
          </a:p>
          <a:p>
            <a:pPr>
              <a:buNone/>
            </a:pP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public static void main(String[] </a:t>
            </a:r>
            <a:r>
              <a:rPr lang="en-US" sz="2200" b="1" dirty="0" err="1" smtClean="0">
                <a:latin typeface="Times New Roman" pitchFamily="18" charset="0"/>
                <a:cs typeface="Times New Roman" pitchFamily="18" charset="0"/>
              </a:rPr>
              <a:t>args</a:t>
            </a:r>
            <a:r>
              <a:rPr lang="en-US" sz="2200" b="1"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Exc1.subroutine();</a:t>
            </a:r>
          </a:p>
          <a:p>
            <a:pPr>
              <a:buNone/>
            </a:pPr>
            <a:r>
              <a:rPr lang="en-US" sz="2200" b="1" dirty="0" smtClean="0">
                <a:latin typeface="Times New Roman" pitchFamily="18" charset="0"/>
                <a:cs typeface="Times New Roman" pitchFamily="18" charset="0"/>
              </a:rPr>
              <a:t>    } </a:t>
            </a:r>
          </a:p>
          <a:p>
            <a:pPr>
              <a:buNone/>
            </a:pPr>
            <a:r>
              <a:rPr lang="en-US" sz="2200" b="1" dirty="0" smtClean="0">
                <a:latin typeface="Times New Roman" pitchFamily="18" charset="0"/>
                <a:cs typeface="Times New Roman" pitchFamily="18" charset="0"/>
              </a:rPr>
              <a:t>}</a:t>
            </a:r>
          </a:p>
          <a:p>
            <a:pPr>
              <a:buNone/>
            </a:pPr>
            <a:r>
              <a:rPr lang="en-US" sz="2200" b="1" dirty="0" smtClean="0">
                <a:latin typeface="Times New Roman" pitchFamily="18" charset="0"/>
                <a:cs typeface="Times New Roman" pitchFamily="18" charset="0"/>
              </a:rPr>
              <a:t>Output: </a:t>
            </a:r>
          </a:p>
          <a:p>
            <a:pPr>
              <a:buNone/>
            </a:pPr>
            <a:r>
              <a:rPr lang="en-US" sz="2200" b="1" dirty="0" smtClean="0">
                <a:latin typeface="Times New Roman" pitchFamily="18" charset="0"/>
                <a:cs typeface="Times New Roman" pitchFamily="18" charset="0"/>
              </a:rPr>
              <a:t>Exception in thread "main" </a:t>
            </a:r>
            <a:r>
              <a:rPr lang="en-US" sz="2200" b="1" dirty="0" err="1" smtClean="0">
                <a:latin typeface="Times New Roman" pitchFamily="18" charset="0"/>
                <a:cs typeface="Times New Roman" pitchFamily="18" charset="0"/>
              </a:rPr>
              <a:t>java.lang.ArithmeticException</a:t>
            </a:r>
            <a:r>
              <a:rPr lang="en-US" sz="2200" b="1" dirty="0" smtClean="0">
                <a:latin typeface="Times New Roman" pitchFamily="18" charset="0"/>
                <a:cs typeface="Times New Roman" pitchFamily="18" charset="0"/>
              </a:rPr>
              <a:t>: / by zero</a:t>
            </a:r>
          </a:p>
          <a:p>
            <a:pPr>
              <a:buNone/>
            </a:pPr>
            <a:r>
              <a:rPr lang="en-US" sz="2200" b="1" dirty="0" smtClean="0">
                <a:latin typeface="Times New Roman" pitchFamily="18" charset="0"/>
                <a:cs typeface="Times New Roman" pitchFamily="18" charset="0"/>
              </a:rPr>
              <a:t>	at exc1.Exc1.subroutine(Exc1.java:4)</a:t>
            </a:r>
          </a:p>
          <a:p>
            <a:pPr>
              <a:buNone/>
            </a:pPr>
            <a:r>
              <a:rPr lang="en-US" sz="2200" b="1" dirty="0" smtClean="0">
                <a:latin typeface="Times New Roman" pitchFamily="18" charset="0"/>
                <a:cs typeface="Times New Roman" pitchFamily="18" charset="0"/>
              </a:rPr>
              <a:t>	at exc1.Exc1.main(Exc1.java:7)</a:t>
            </a:r>
            <a:endParaRPr lang="en-US" sz="22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2800" dirty="0" smtClean="0"/>
              <a:t>Types of Exception Handling</a:t>
            </a:r>
            <a:endParaRPr lang="en-US" sz="2800" dirty="0"/>
          </a:p>
        </p:txBody>
      </p:sp>
      <p:sp>
        <p:nvSpPr>
          <p:cNvPr id="3" name="Content Placeholder 2"/>
          <p:cNvSpPr>
            <a:spLocks noGrp="1"/>
          </p:cNvSpPr>
          <p:nvPr>
            <p:ph idx="1"/>
          </p:nvPr>
        </p:nvSpPr>
        <p:spPr>
          <a:xfrm>
            <a:off x="457200" y="762000"/>
            <a:ext cx="8229600" cy="5791200"/>
          </a:xfrm>
        </p:spPr>
        <p:txBody>
          <a:bodyPr>
            <a:normAutofit/>
          </a:bodyPr>
          <a:lstStyle/>
          <a:p>
            <a:pPr>
              <a:buNone/>
            </a:pPr>
            <a:r>
              <a:rPr lang="en-US" sz="2000" dirty="0" smtClean="0">
                <a:latin typeface="Times New Roman" pitchFamily="18" charset="0"/>
                <a:cs typeface="Times New Roman" pitchFamily="18" charset="0"/>
              </a:rPr>
              <a:t>There are three types of Exception:</a:t>
            </a:r>
          </a:p>
          <a:p>
            <a:pPr marL="457200" indent="-457200">
              <a:buFont typeface="+mj-lt"/>
              <a:buAutoNum type="arabicPeriod"/>
            </a:pPr>
            <a:r>
              <a:rPr lang="en-US" sz="2000" b="1" dirty="0" smtClean="0">
                <a:latin typeface="Times New Roman" pitchFamily="18" charset="0"/>
                <a:cs typeface="Times New Roman" pitchFamily="18" charset="0"/>
              </a:rPr>
              <a:t>Checked exceptions</a:t>
            </a:r>
          </a:p>
          <a:p>
            <a:pPr marL="457200" indent="-457200">
              <a:buFont typeface="+mj-lt"/>
              <a:buAutoNum type="arabicPeriod"/>
            </a:pPr>
            <a:r>
              <a:rPr lang="en-US" sz="2000" b="1" dirty="0" smtClean="0">
                <a:latin typeface="Times New Roman" pitchFamily="18" charset="0"/>
                <a:cs typeface="Times New Roman" pitchFamily="18" charset="0"/>
              </a:rPr>
              <a:t>Runtime exceptions</a:t>
            </a:r>
          </a:p>
          <a:p>
            <a:pPr marL="457200" indent="-457200">
              <a:buFont typeface="+mj-lt"/>
              <a:buAutoNum type="arabicPeriod"/>
            </a:pPr>
            <a:r>
              <a:rPr lang="en-US" sz="2000" b="1" dirty="0" smtClean="0">
                <a:latin typeface="Times New Roman" pitchFamily="18" charset="0"/>
                <a:cs typeface="Times New Roman" pitchFamily="18" charset="0"/>
              </a:rPr>
              <a:t>Errors</a:t>
            </a:r>
          </a:p>
          <a:p>
            <a:pPr marL="457200" indent="-457200">
              <a:buFont typeface="+mj-lt"/>
              <a:buAutoNum type="arabicPeriod"/>
            </a:pPr>
            <a:endParaRPr lang="en-US" sz="2000" b="1" dirty="0" smtClean="0">
              <a:latin typeface="Times New Roman" pitchFamily="18" charset="0"/>
              <a:cs typeface="Times New Roman" pitchFamily="18" charset="0"/>
            </a:endParaRPr>
          </a:p>
          <a:p>
            <a:pPr marL="457200" indent="-457200">
              <a:buNone/>
            </a:pPr>
            <a:r>
              <a:rPr lang="en-US" sz="2000" b="1" dirty="0" smtClean="0">
                <a:latin typeface="Times New Roman" pitchFamily="18" charset="0"/>
                <a:cs typeface="Times New Roman" pitchFamily="18" charset="0"/>
              </a:rPr>
              <a:t>Checked exceptions:</a:t>
            </a:r>
          </a:p>
          <a:p>
            <a:pPr marL="457200" indent="-457200"/>
            <a:r>
              <a:rPr lang="en-US" sz="2000" dirty="0" smtClean="0">
                <a:latin typeface="Times New Roman" pitchFamily="18" charset="0"/>
                <a:cs typeface="Times New Roman" pitchFamily="18" charset="0"/>
              </a:rPr>
              <a:t>A checked exception is an exception that is typically a user error or a problem that cannot be foreseen by the programmer. </a:t>
            </a:r>
          </a:p>
          <a:p>
            <a:pPr marL="457200" indent="-457200"/>
            <a:r>
              <a:rPr lang="en-US" sz="2000" dirty="0" smtClean="0">
                <a:latin typeface="Times New Roman" pitchFamily="18" charset="0"/>
                <a:cs typeface="Times New Roman" pitchFamily="18" charset="0"/>
              </a:rPr>
              <a:t>For example, if a file is to be opened, but the file cannot be found, an exception occurs. These exceptions cannot simply be ignored at the time of compilation.</a:t>
            </a:r>
          </a:p>
          <a:p>
            <a:pPr marL="457200" indent="-457200">
              <a:buNone/>
            </a:pPr>
            <a:r>
              <a:rPr lang="en-US" sz="2000" b="1" dirty="0" smtClean="0">
                <a:latin typeface="Times New Roman" pitchFamily="18" charset="0"/>
                <a:cs typeface="Times New Roman" pitchFamily="18" charset="0"/>
              </a:rPr>
              <a:t>Runtime exceptions</a:t>
            </a:r>
          </a:p>
          <a:p>
            <a:pPr marL="457200" indent="-457200"/>
            <a:r>
              <a:rPr lang="en-US" sz="2000" dirty="0" smtClean="0">
                <a:latin typeface="Times New Roman" pitchFamily="18" charset="0"/>
                <a:cs typeface="Times New Roman" pitchFamily="18" charset="0"/>
              </a:rPr>
              <a:t>A runtime exception occurs simply because the programmer has made a mistake. </a:t>
            </a:r>
          </a:p>
          <a:p>
            <a:pPr marL="457200" indent="-457200"/>
            <a:r>
              <a:rPr lang="en-US" sz="2000" dirty="0" smtClean="0">
                <a:latin typeface="Times New Roman" pitchFamily="18" charset="0"/>
                <a:cs typeface="Times New Roman" pitchFamily="18" charset="0"/>
              </a:rPr>
              <a:t>As opposed to checked exceptions, runtime exceptions are ignored at the time of compilation.</a:t>
            </a:r>
            <a:endParaRPr lang="en-US" sz="2000" b="1" dirty="0" smtClean="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t>Types of Exception Handling</a:t>
            </a:r>
            <a:endParaRPr lang="en-US" sz="2400" b="1" dirty="0"/>
          </a:p>
        </p:txBody>
      </p:sp>
      <p:sp>
        <p:nvSpPr>
          <p:cNvPr id="3" name="Content Placeholder 2"/>
          <p:cNvSpPr>
            <a:spLocks noGrp="1"/>
          </p:cNvSpPr>
          <p:nvPr>
            <p:ph idx="1"/>
          </p:nvPr>
        </p:nvSpPr>
        <p:spPr>
          <a:xfrm>
            <a:off x="457200" y="838200"/>
            <a:ext cx="8229600" cy="5287963"/>
          </a:xfrm>
        </p:spPr>
        <p:txBody>
          <a:bodyPr>
            <a:normAutofit/>
          </a:bodyPr>
          <a:lstStyle/>
          <a:p>
            <a:r>
              <a:rPr lang="en-US" sz="2000" dirty="0" smtClean="0">
                <a:latin typeface="Times New Roman" pitchFamily="18" charset="0"/>
                <a:cs typeface="Times New Roman" pitchFamily="18" charset="0"/>
              </a:rPr>
              <a:t>You've written the code, it all looks good to the compiler and when you go to run the code it falls over because it tried to access an element of an array that does not exist or a logic error caused a method to be called with a null value.</a:t>
            </a:r>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Errors</a:t>
            </a:r>
          </a:p>
          <a:p>
            <a:r>
              <a:rPr lang="en-US" sz="2000" dirty="0" smtClean="0">
                <a:latin typeface="Times New Roman" pitchFamily="18" charset="0"/>
                <a:cs typeface="Times New Roman" pitchFamily="18" charset="0"/>
              </a:rPr>
              <a:t>These are not exceptions at all, but problems that arise beyond the control of the user or the programmer. </a:t>
            </a:r>
          </a:p>
          <a:p>
            <a:r>
              <a:rPr lang="en-US" sz="2000" dirty="0" smtClean="0">
                <a:latin typeface="Times New Roman" pitchFamily="18" charset="0"/>
                <a:cs typeface="Times New Roman" pitchFamily="18" charset="0"/>
              </a:rPr>
              <a:t>Errors are typically ignored in your code because you can rarely do anything about an error.</a:t>
            </a:r>
          </a:p>
          <a:p>
            <a:r>
              <a:rPr lang="en-US" sz="2000" dirty="0" smtClean="0">
                <a:latin typeface="Times New Roman" pitchFamily="18" charset="0"/>
                <a:cs typeface="Times New Roman" pitchFamily="18" charset="0"/>
              </a:rPr>
              <a:t>For example, if a stack overflow occurs, an error will arise. They are also ignored at the time of compilation.</a:t>
            </a:r>
          </a:p>
          <a:p>
            <a:endParaRPr lang="en-US" sz="2000"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Errors and Runtime Exceptions fall into the category of unchecked exceptions</a:t>
            </a:r>
            <a:r>
              <a:rPr lang="en-US" sz="2000" dirty="0" smtClean="0"/>
              <a:t>. </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r>
              <a:rPr lang="en-US" sz="2400" b="1" dirty="0" smtClean="0">
                <a:latin typeface="Times New Roman" pitchFamily="18" charset="0"/>
                <a:cs typeface="Times New Roman" pitchFamily="18" charset="0"/>
              </a:rPr>
              <a:t>Exception Handling Keywords</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457200" y="609600"/>
            <a:ext cx="8229600" cy="5791200"/>
          </a:xfrm>
        </p:spPr>
        <p:txBody>
          <a:bodyPr>
            <a:normAutofit lnSpcReduction="10000"/>
          </a:bodyPr>
          <a:lstStyle/>
          <a:p>
            <a:pPr>
              <a:buFont typeface="Wingdings" pitchFamily="2" charset="2"/>
              <a:buChar char="q"/>
            </a:pPr>
            <a:r>
              <a:rPr lang="en-US" sz="2000" dirty="0" smtClean="0"/>
              <a:t>Java provides specific keywords for exception handling purposes:</a:t>
            </a:r>
          </a:p>
          <a:p>
            <a:pPr marL="457200" indent="-457200">
              <a:buFont typeface="+mj-lt"/>
              <a:buAutoNum type="arabicPeriod"/>
            </a:pPr>
            <a:r>
              <a:rPr lang="en-US" sz="2000" b="1" dirty="0" smtClean="0"/>
              <a:t>throw</a:t>
            </a:r>
          </a:p>
          <a:p>
            <a:pPr marL="457200" indent="-457200">
              <a:buNone/>
            </a:pPr>
            <a:r>
              <a:rPr lang="en-US" sz="2000" b="1" dirty="0" smtClean="0"/>
              <a:t>        </a:t>
            </a:r>
            <a:r>
              <a:rPr lang="en-US" sz="2000" dirty="0" smtClean="0"/>
              <a:t>throw keyword is used to throw an exception explicitly. </a:t>
            </a:r>
            <a:r>
              <a:rPr lang="en-US" sz="2000" b="1" dirty="0" smtClean="0"/>
              <a:t>throw</a:t>
            </a:r>
            <a:r>
              <a:rPr lang="en-US" sz="2000" dirty="0" smtClean="0"/>
              <a:t> keyword is used to throw exception to the runtime to handle it.</a:t>
            </a:r>
          </a:p>
          <a:p>
            <a:pPr marL="457200" indent="-457200">
              <a:buNone/>
            </a:pPr>
            <a:endParaRPr lang="en-US" sz="2000" b="1" dirty="0" smtClean="0"/>
          </a:p>
          <a:p>
            <a:pPr marL="457200" indent="-457200">
              <a:buNone/>
            </a:pPr>
            <a:r>
              <a:rPr lang="en-US" sz="2000" b="1" dirty="0" smtClean="0"/>
              <a:t>Syntax:    </a:t>
            </a:r>
            <a:r>
              <a:rPr lang="en-US" sz="2000" b="1" dirty="0" smtClean="0">
                <a:solidFill>
                  <a:srgbClr val="0070C0"/>
                </a:solidFill>
              </a:rPr>
              <a:t> throw  </a:t>
            </a:r>
            <a:r>
              <a:rPr lang="en-US" sz="2000" b="1" i="1" dirty="0" err="1" smtClean="0"/>
              <a:t>ThrawableInstance</a:t>
            </a:r>
            <a:endParaRPr lang="en-US" sz="2000" b="1" i="1" dirty="0" smtClean="0"/>
          </a:p>
          <a:p>
            <a:pPr marL="457200" indent="-457200">
              <a:buNone/>
            </a:pPr>
            <a:r>
              <a:rPr lang="en-US" sz="2000" dirty="0" smtClean="0"/>
              <a:t>Here </a:t>
            </a:r>
            <a:r>
              <a:rPr lang="en-US" sz="2000" b="1" i="1" dirty="0" err="1" smtClean="0"/>
              <a:t>ThrawableInstance</a:t>
            </a:r>
            <a:r>
              <a:rPr lang="en-US" sz="2000" b="1" i="1" dirty="0" smtClean="0"/>
              <a:t> </a:t>
            </a:r>
            <a:r>
              <a:rPr lang="en-US" sz="2000" dirty="0" smtClean="0"/>
              <a:t>must be an object of type </a:t>
            </a:r>
            <a:r>
              <a:rPr lang="en-US" sz="2000" b="1" i="1" dirty="0" err="1" smtClean="0"/>
              <a:t>Throwable</a:t>
            </a:r>
            <a:r>
              <a:rPr lang="en-US" sz="2000" b="1" i="1" dirty="0" smtClean="0"/>
              <a:t> </a:t>
            </a:r>
            <a:r>
              <a:rPr lang="en-US" sz="2000" dirty="0" smtClean="0"/>
              <a:t> or a subclass </a:t>
            </a:r>
            <a:endParaRPr lang="en-US" sz="2000" b="1" i="1" dirty="0" smtClean="0"/>
          </a:p>
          <a:p>
            <a:pPr marL="457200" indent="-457200">
              <a:buNone/>
            </a:pPr>
            <a:r>
              <a:rPr lang="en-US" sz="2000" b="1" dirty="0" smtClean="0"/>
              <a:t> </a:t>
            </a:r>
            <a:r>
              <a:rPr lang="en-US" sz="2000" b="1" i="1" dirty="0" err="1" smtClean="0"/>
              <a:t>Throwable</a:t>
            </a:r>
            <a:r>
              <a:rPr lang="en-US" sz="2000" b="1" i="1" dirty="0" smtClean="0"/>
              <a:t> . </a:t>
            </a:r>
            <a:endParaRPr lang="en-US" sz="2000" b="1" dirty="0" smtClean="0"/>
          </a:p>
          <a:p>
            <a:pPr marL="457200" indent="-457200">
              <a:buNone/>
            </a:pPr>
            <a:endParaRPr lang="en-US" sz="2000" b="1" i="1" dirty="0" smtClean="0"/>
          </a:p>
          <a:p>
            <a:pPr marL="457200" indent="-457200">
              <a:buNone/>
            </a:pPr>
            <a:r>
              <a:rPr lang="en-US" sz="2000" dirty="0" smtClean="0"/>
              <a:t>There are two ways to obtain a </a:t>
            </a:r>
            <a:r>
              <a:rPr lang="en-US" sz="2000" dirty="0" err="1" smtClean="0"/>
              <a:t>Throwable</a:t>
            </a:r>
            <a:r>
              <a:rPr lang="en-US" sz="2000" dirty="0" smtClean="0"/>
              <a:t> object:</a:t>
            </a:r>
          </a:p>
          <a:p>
            <a:pPr marL="457200" indent="-457200">
              <a:buFont typeface="+mj-lt"/>
              <a:buAutoNum type="arabicPeriod"/>
            </a:pPr>
            <a:r>
              <a:rPr lang="en-US" sz="2000" dirty="0" smtClean="0"/>
              <a:t> </a:t>
            </a:r>
            <a:r>
              <a:rPr lang="en-US" sz="2000" dirty="0" smtClean="0"/>
              <a:t>Using a parameter in a catch clause</a:t>
            </a:r>
          </a:p>
          <a:p>
            <a:pPr marL="457200" indent="-457200">
              <a:buFont typeface="+mj-lt"/>
              <a:buAutoNum type="arabicPeriod"/>
            </a:pPr>
            <a:r>
              <a:rPr lang="en-US" sz="2000" dirty="0" smtClean="0"/>
              <a:t>Creating one with the new operator</a:t>
            </a:r>
          </a:p>
          <a:p>
            <a:pPr marL="457200" indent="-457200">
              <a:buNone/>
            </a:pPr>
            <a:endParaRPr lang="en-US" sz="2000" dirty="0" smtClean="0"/>
          </a:p>
          <a:p>
            <a:pPr marL="457200" indent="-457200">
              <a:buNone/>
            </a:pPr>
            <a:r>
              <a:rPr lang="en-US" sz="2000" dirty="0" smtClean="0"/>
              <a:t> </a:t>
            </a:r>
            <a:r>
              <a:rPr lang="en-US" sz="2000" b="1" dirty="0" smtClean="0">
                <a:solidFill>
                  <a:srgbClr val="0070C0"/>
                </a:solidFill>
              </a:rPr>
              <a:t>new</a:t>
            </a:r>
            <a:r>
              <a:rPr lang="en-US" sz="2000" dirty="0" smtClean="0"/>
              <a:t> </a:t>
            </a:r>
            <a:r>
              <a:rPr lang="en-US" sz="2000" dirty="0" err="1" smtClean="0"/>
              <a:t>NullPointerException</a:t>
            </a:r>
            <a:r>
              <a:rPr lang="en-US" sz="2000" dirty="0" smtClean="0"/>
              <a:t>(“Test”);</a:t>
            </a:r>
          </a:p>
          <a:p>
            <a:pPr marL="457200" indent="-457200">
              <a:buNone/>
            </a:pPr>
            <a:endParaRPr lang="en-US" sz="2000" dirty="0" smtClean="0"/>
          </a:p>
          <a:p>
            <a:pPr marL="457200" indent="-457200">
              <a:buNone/>
            </a:pPr>
            <a:r>
              <a:rPr lang="en-US" sz="2000" dirty="0" smtClean="0"/>
              <a:t>This construct </a:t>
            </a:r>
            <a:r>
              <a:rPr lang="en-US" sz="2000" dirty="0" smtClean="0"/>
              <a:t>an instance of </a:t>
            </a:r>
            <a:r>
              <a:rPr lang="en-US" sz="2000" dirty="0" err="1" smtClean="0"/>
              <a:t>NullPointerException</a:t>
            </a:r>
            <a:r>
              <a:rPr lang="en-US" sz="2000" dirty="0" smtClean="0"/>
              <a:t> with the name Test</a:t>
            </a: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2400" dirty="0" smtClean="0"/>
              <a:t>Using </a:t>
            </a:r>
            <a:r>
              <a:rPr lang="en-US" sz="2400" b="1" i="1" dirty="0" smtClean="0"/>
              <a:t>try </a:t>
            </a:r>
            <a:r>
              <a:rPr lang="en-US" sz="2400" dirty="0" smtClean="0"/>
              <a:t>and </a:t>
            </a:r>
            <a:r>
              <a:rPr lang="en-US" sz="2800" b="1" i="1" dirty="0" smtClean="0"/>
              <a:t>catch</a:t>
            </a:r>
            <a:endParaRPr lang="en-US" sz="2800" b="1" i="1" dirty="0"/>
          </a:p>
        </p:txBody>
      </p:sp>
      <p:sp>
        <p:nvSpPr>
          <p:cNvPr id="3" name="Content Placeholder 2"/>
          <p:cNvSpPr>
            <a:spLocks noGrp="1"/>
          </p:cNvSpPr>
          <p:nvPr>
            <p:ph idx="1"/>
          </p:nvPr>
        </p:nvSpPr>
        <p:spPr>
          <a:xfrm>
            <a:off x="457200" y="762000"/>
            <a:ext cx="8229600" cy="5867400"/>
          </a:xfrm>
        </p:spPr>
        <p:txBody>
          <a:bodyPr>
            <a:noAutofit/>
          </a:bodyPr>
          <a:lstStyle/>
          <a:p>
            <a:pPr>
              <a:buFont typeface="Wingdings" pitchFamily="2" charset="2"/>
              <a:buChar char="q"/>
            </a:pPr>
            <a:r>
              <a:rPr lang="en-US" sz="2400" dirty="0" smtClean="0">
                <a:latin typeface="Times New Roman" pitchFamily="18" charset="0"/>
                <a:cs typeface="Times New Roman" pitchFamily="18" charset="0"/>
              </a:rPr>
              <a:t>Try block contains the code which is under observation for exceptions. </a:t>
            </a:r>
          </a:p>
          <a:p>
            <a:pPr>
              <a:buNone/>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If an exception occurs within the </a:t>
            </a:r>
            <a:r>
              <a:rPr lang="en-US" sz="2400" b="1" dirty="0" smtClean="0">
                <a:latin typeface="Times New Roman" pitchFamily="18" charset="0"/>
                <a:cs typeface="Times New Roman" pitchFamily="18" charset="0"/>
              </a:rPr>
              <a:t>try </a:t>
            </a:r>
            <a:r>
              <a:rPr lang="en-US" sz="2400" dirty="0" smtClean="0">
                <a:latin typeface="Times New Roman" pitchFamily="18" charset="0"/>
                <a:cs typeface="Times New Roman" pitchFamily="18" charset="0"/>
              </a:rPr>
              <a:t>block, it is thrown.</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The catch block contains the remedy for the exception. If any exception occurs in the try block then the control jumps to catch block.</a:t>
            </a:r>
          </a:p>
          <a:p>
            <a:pPr>
              <a:buNone/>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Your code can catch this exception (using </a:t>
            </a:r>
            <a:r>
              <a:rPr lang="en-US" sz="2400" b="1" dirty="0" smtClean="0">
                <a:latin typeface="Times New Roman" pitchFamily="18" charset="0"/>
                <a:cs typeface="Times New Roman" pitchFamily="18" charset="0"/>
              </a:rPr>
              <a:t>catch</a:t>
            </a:r>
            <a:r>
              <a:rPr lang="en-US" sz="2400" dirty="0" smtClean="0">
                <a:latin typeface="Times New Roman" pitchFamily="18" charset="0"/>
                <a:cs typeface="Times New Roman" pitchFamily="18" charset="0"/>
              </a:rPr>
              <a:t>) and handle it in some rational manner. </a:t>
            </a:r>
          </a:p>
          <a:p>
            <a:pPr>
              <a:buNone/>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System-generated exceptions are automatically thrown by the Java runtime system.</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r>
              <a:rPr lang="en-US" sz="1400" b="1" dirty="0" smtClean="0"/>
              <a:t>example</a:t>
            </a:r>
            <a:endParaRPr lang="en-US" sz="1400" b="1" dirty="0"/>
          </a:p>
        </p:txBody>
      </p:sp>
      <p:sp>
        <p:nvSpPr>
          <p:cNvPr id="3" name="Content Placeholder 2"/>
          <p:cNvSpPr>
            <a:spLocks noGrp="1"/>
          </p:cNvSpPr>
          <p:nvPr>
            <p:ph idx="1"/>
          </p:nvPr>
        </p:nvSpPr>
        <p:spPr>
          <a:xfrm>
            <a:off x="457200" y="533400"/>
            <a:ext cx="8229600" cy="6096000"/>
          </a:xfrm>
        </p:spPr>
        <p:txBody>
          <a:bodyPr>
            <a:normAutofit/>
          </a:bodyPr>
          <a:lstStyle/>
          <a:p>
            <a:pPr>
              <a:buNone/>
            </a:pPr>
            <a:r>
              <a:rPr lang="en-US" sz="2000" b="1" dirty="0" smtClean="0">
                <a:latin typeface="Times New Roman" pitchFamily="18" charset="0"/>
                <a:cs typeface="Times New Roman" pitchFamily="18" charset="0"/>
              </a:rPr>
              <a:t>public class </a:t>
            </a:r>
            <a:r>
              <a:rPr lang="en-US" sz="2000" b="1" dirty="0" err="1" smtClean="0">
                <a:latin typeface="Times New Roman" pitchFamily="18" charset="0"/>
                <a:cs typeface="Times New Roman" pitchFamily="18" charset="0"/>
              </a:rPr>
              <a:t>ExcTryCat</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 ,d;        </a:t>
            </a:r>
          </a:p>
          <a:p>
            <a:pPr>
              <a:buNone/>
            </a:pPr>
            <a:r>
              <a:rPr lang="en-US" sz="2000" b="1" dirty="0" smtClean="0">
                <a:latin typeface="Times New Roman" pitchFamily="18" charset="0"/>
                <a:cs typeface="Times New Roman" pitchFamily="18" charset="0"/>
              </a:rPr>
              <a:t>        try{</a:t>
            </a:r>
          </a:p>
          <a:p>
            <a:pPr>
              <a:buNone/>
            </a:pPr>
            <a:r>
              <a:rPr lang="en-US" sz="2000" b="1" dirty="0" smtClean="0">
                <a:latin typeface="Times New Roman" pitchFamily="18" charset="0"/>
                <a:cs typeface="Times New Roman" pitchFamily="18" charset="0"/>
              </a:rPr>
              <a:t>            d=0;</a:t>
            </a:r>
          </a:p>
          <a:p>
            <a:pPr>
              <a:buNone/>
            </a:pPr>
            <a:r>
              <a:rPr lang="en-US" sz="2000" b="1" dirty="0" smtClean="0">
                <a:latin typeface="Times New Roman" pitchFamily="18" charset="0"/>
                <a:cs typeface="Times New Roman" pitchFamily="18" charset="0"/>
              </a:rPr>
              <a:t>            a= 42/d;</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("This will not be printed ");</a:t>
            </a:r>
          </a:p>
          <a:p>
            <a:pPr>
              <a:buNone/>
            </a:pP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catch(</a:t>
            </a:r>
            <a:r>
              <a:rPr lang="en-US" sz="2000" b="1" dirty="0" err="1" smtClean="0">
                <a:latin typeface="Times New Roman" pitchFamily="18" charset="0"/>
                <a:cs typeface="Times New Roman" pitchFamily="18" charset="0"/>
              </a:rPr>
              <a:t>ArithmeticException</a:t>
            </a:r>
            <a:r>
              <a:rPr lang="en-US" sz="2000" b="1" dirty="0" smtClean="0">
                <a:latin typeface="Times New Roman" pitchFamily="18" charset="0"/>
                <a:cs typeface="Times New Roman" pitchFamily="18" charset="0"/>
              </a:rPr>
              <a:t> ob){</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("Division by zero  ");</a:t>
            </a:r>
          </a:p>
          <a:p>
            <a:pPr>
              <a:buNone/>
            </a:pPr>
            <a:r>
              <a:rPr lang="en-US" sz="2000" b="1" dirty="0" smtClean="0">
                <a:latin typeface="Times New Roman" pitchFamily="18" charset="0"/>
                <a:cs typeface="Times New Roman" pitchFamily="18" charset="0"/>
              </a:rPr>
              <a:t>        }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("After catch statement ");</a:t>
            </a:r>
          </a:p>
          <a:p>
            <a:pPr>
              <a:buNone/>
            </a:pPr>
            <a:r>
              <a:rPr lang="en-US" sz="2000" b="1" dirty="0" smtClean="0">
                <a:latin typeface="Times New Roman" pitchFamily="18" charset="0"/>
                <a:cs typeface="Times New Roman" pitchFamily="18" charset="0"/>
              </a:rPr>
              <a:t>    }   </a:t>
            </a:r>
          </a:p>
          <a:p>
            <a:pPr>
              <a:buNone/>
            </a:pP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Output:   Division by zero  </a:t>
            </a:r>
          </a:p>
          <a:p>
            <a:pPr>
              <a:buNone/>
            </a:pPr>
            <a:r>
              <a:rPr lang="en-US" sz="2000" b="1" dirty="0" smtClean="0">
                <a:latin typeface="Times New Roman" pitchFamily="18" charset="0"/>
                <a:cs typeface="Times New Roman" pitchFamily="18" charset="0"/>
              </a:rPr>
              <a:t>               After catch statement </a:t>
            </a:r>
            <a:endParaRPr lang="en-US" sz="20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1453</Words>
  <Application>Microsoft Office PowerPoint</Application>
  <PresentationFormat>On-screen Show (4:3)</PresentationFormat>
  <Paragraphs>294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Exception Handling</vt:lpstr>
      <vt:lpstr>Exception Handling</vt:lpstr>
      <vt:lpstr>Form of Exception-handling block </vt:lpstr>
      <vt:lpstr>Uncaught Exception</vt:lpstr>
      <vt:lpstr>Types of Exception Handling</vt:lpstr>
      <vt:lpstr>Types of Exception Handling</vt:lpstr>
      <vt:lpstr>Exception Handling Keywords </vt:lpstr>
      <vt:lpstr>Using try and catch</vt:lpstr>
      <vt:lpstr>example</vt:lpstr>
      <vt:lpstr>example</vt:lpstr>
      <vt:lpstr>example</vt:lpstr>
      <vt:lpstr>Multiple catch block</vt:lpstr>
      <vt:lpstr>Multiple try block</vt:lpstr>
      <vt:lpstr>Throw example</vt:lpstr>
      <vt:lpstr>Throws keyword</vt:lpstr>
      <vt:lpstr>Throws example</vt:lpstr>
      <vt:lpstr>Difference between throw and throws keywords</vt:lpstr>
      <vt:lpstr>Finally keyword</vt:lpstr>
      <vt:lpstr>Slide 19</vt:lpstr>
      <vt:lpstr>Exceptions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T.S.A l L i N</dc:creator>
  <cp:lastModifiedBy>T.S.A l L i N</cp:lastModifiedBy>
  <cp:revision>53</cp:revision>
  <dcterms:created xsi:type="dcterms:W3CDTF">2014-09-12T14:04:43Z</dcterms:created>
  <dcterms:modified xsi:type="dcterms:W3CDTF">2014-09-12T20:22:54Z</dcterms:modified>
</cp:coreProperties>
</file>