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2" r:id="rId7"/>
    <p:sldId id="266" r:id="rId8"/>
    <p:sldId id="267" r:id="rId9"/>
    <p:sldId id="268" r:id="rId10"/>
    <p:sldId id="275" r:id="rId11"/>
    <p:sldId id="269" r:id="rId12"/>
    <p:sldId id="270" r:id="rId13"/>
    <p:sldId id="273" r:id="rId14"/>
    <p:sldId id="274" r:id="rId15"/>
    <p:sldId id="271" r:id="rId16"/>
    <p:sldId id="272" r:id="rId17"/>
    <p:sldId id="259" r:id="rId18"/>
    <p:sldId id="260" r:id="rId19"/>
    <p:sldId id="261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D80A-A3F9-4C84-8F3F-EF94A93E061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D0BE-700A-4C15-A49F-B44494A0B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Chapter 3: Introduction to classes and objects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48600" cy="2286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Tasnim</a:t>
            </a:r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Sharmin</a:t>
            </a:r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Alin</a:t>
            </a:r>
            <a:endParaRPr lang="en-US" dirty="0" smtClean="0">
              <a:solidFill>
                <a:schemeClr val="tx2"/>
              </a:solidFill>
              <a:latin typeface="Monotype Corsiva" pitchFamily="66" charset="0"/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Lecturer</a:t>
            </a:r>
            <a:endParaRPr lang="en-US" dirty="0">
              <a:solidFill>
                <a:schemeClr val="tx2"/>
              </a:solidFill>
              <a:latin typeface="Monotype Corsiva" pitchFamily="66" charset="0"/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Department of Computer Science and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Engineeing</a:t>
            </a:r>
            <a:endParaRPr lang="en-US" dirty="0" smtClean="0">
              <a:solidFill>
                <a:schemeClr val="tx2"/>
              </a:solidFill>
              <a:latin typeface="Monotype Corsiva" pitchFamily="66" charset="0"/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Monotype Corsiva" pitchFamily="66" charset="0"/>
              </a:rPr>
              <a:t>Leading </a:t>
            </a:r>
            <a:r>
              <a:rPr lang="en-US" dirty="0" err="1" smtClean="0">
                <a:solidFill>
                  <a:schemeClr val="tx2"/>
                </a:solidFill>
                <a:latin typeface="Monotype Corsiva" pitchFamily="66" charset="0"/>
              </a:rPr>
              <a:t>University,Sylhet</a:t>
            </a:r>
            <a:endParaRPr lang="en-US" dirty="0" smtClean="0">
              <a:solidFill>
                <a:schemeClr val="tx2"/>
              </a:solidFill>
              <a:latin typeface="Monotype Corsiva" pitchFamily="66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Argument Constructor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class Student{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roll;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String name;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float mark;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Student(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R, String N, float M){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roll=R;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name=N;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mark=M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;     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("Roll is "+roll);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("name is "+name);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("mark is "+mark);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ArgConst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{        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    Student S = new Student(101,"Masud",87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);        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Primitive Data Types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1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bits</a:t>
                      </a:r>
                      <a:endParaRPr lang="en-US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char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16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16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32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64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32</a:t>
                      </a:r>
                      <a:endParaRPr lang="en-US" sz="2400" b="1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double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64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public class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PrimitiveDemo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{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public static void main(String[]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) {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byte b =100;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short s =123;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v = 123543;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calc = -9876345;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long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amountVal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= 1234567891;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float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intrestRate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= 12.25f;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double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sineVal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= 12345.234d;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flag = true;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= false;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char ch1 = 88; // code for X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char ch2 = 'Y';  </a:t>
            </a:r>
          </a:p>
          <a:p>
            <a:pPr>
              <a:buNone/>
            </a:pP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("byte Value = "+ b);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("short Value = "+ s);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Value = "+ v);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  </a:t>
            </a:r>
            <a:r>
              <a:rPr lang="en-US" sz="2300" b="1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second Value = "+ calc);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("long Value = "+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amountVal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("float Value = "+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intrestRate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("double Value = "+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sineVal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Value = "+ flag);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 Value = "+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("char Value = "+ ch1);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        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("char Value = "+ ch2);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    }  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}   </a:t>
            </a:r>
          </a:p>
          <a:p>
            <a:pPr>
              <a:buNone/>
            </a:pP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String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StringTest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      public </a:t>
            </a:r>
            <a:r>
              <a:rPr lang="en-US" sz="2400" dirty="0" smtClean="0"/>
              <a:t>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       //String s1,s2;</a:t>
            </a:r>
          </a:p>
          <a:p>
            <a:r>
              <a:rPr lang="en-US" sz="2400" dirty="0" smtClean="0"/>
              <a:t>       String s1 = new String("I Love");</a:t>
            </a:r>
          </a:p>
          <a:p>
            <a:r>
              <a:rPr lang="en-US" sz="2400" dirty="0" smtClean="0"/>
              <a:t>       String s2 =new String("Java programming");</a:t>
            </a:r>
          </a:p>
          <a:p>
            <a:r>
              <a:rPr lang="en-US" sz="2400" dirty="0" smtClean="0"/>
              <a:t>      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(s1);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(s2);</a:t>
            </a:r>
          </a:p>
          <a:p>
            <a:r>
              <a:rPr lang="en-US" sz="2400" dirty="0" smtClean="0"/>
              <a:t>        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Character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CharcTest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public </a:t>
            </a: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char </a:t>
            </a:r>
            <a:r>
              <a:rPr lang="en-US" dirty="0" err="1" smtClean="0"/>
              <a:t>ch</a:t>
            </a:r>
            <a:r>
              <a:rPr lang="en-US" dirty="0" smtClean="0"/>
              <a:t> = 'A';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("Ch: "+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Casting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public class TypeCast1 {</a:t>
            </a:r>
          </a:p>
          <a:p>
            <a:pPr>
              <a:buNone/>
            </a:pPr>
            <a:r>
              <a:rPr lang="en-US" sz="2000" dirty="0" smtClean="0"/>
              <a:t>            public </a:t>
            </a:r>
            <a:r>
              <a:rPr lang="en-US" sz="2000" dirty="0" smtClean="0"/>
              <a:t>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x=11;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y=5;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("x= "+x);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("y= "+y);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("Without casting x/y = "+ x/y); // without casting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("After casting x/(float)y = "+ x/(float)y);</a:t>
            </a:r>
          </a:p>
          <a:p>
            <a:r>
              <a:rPr lang="en-US" sz="2000" dirty="0" smtClean="0"/>
              <a:t>        // casting </a:t>
            </a:r>
            <a:r>
              <a:rPr lang="en-US" sz="2000" dirty="0" err="1" smtClean="0"/>
              <a:t>int</a:t>
            </a:r>
            <a:r>
              <a:rPr lang="en-US" sz="2000" dirty="0" smtClean="0"/>
              <a:t> Type to Float type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 smtClean="0"/>
              <a:t>    </a:t>
            </a:r>
            <a:r>
              <a:rPr lang="en-US" sz="2000" dirty="0" smtClean="0"/>
              <a:t>}    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public class TypeCast2 {</a:t>
            </a:r>
          </a:p>
          <a:p>
            <a:pPr>
              <a:buNone/>
            </a:pPr>
            <a:r>
              <a:rPr lang="en-US" sz="2000" dirty="0" smtClean="0"/>
              <a:t>         public </a:t>
            </a:r>
            <a:r>
              <a:rPr lang="en-US" sz="2000" dirty="0" smtClean="0"/>
              <a:t>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       // TODO code application logic here</a:t>
            </a:r>
          </a:p>
          <a:p>
            <a:r>
              <a:rPr lang="en-US" sz="2000" dirty="0" smtClean="0"/>
              <a:t>        double x=10.5555;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 = 5;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("x= "+x);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("y= "+y);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("Without casting x/y= "+ x/y);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("After casting (</a:t>
            </a:r>
            <a:r>
              <a:rPr lang="en-US" sz="2000" dirty="0" err="1" smtClean="0"/>
              <a:t>int</a:t>
            </a:r>
            <a:r>
              <a:rPr lang="en-US" sz="2000" dirty="0" smtClean="0"/>
              <a:t>)x/y " + (</a:t>
            </a:r>
            <a:r>
              <a:rPr lang="en-US" sz="2000" dirty="0" err="1" smtClean="0"/>
              <a:t>int</a:t>
            </a:r>
            <a:r>
              <a:rPr lang="en-US" sz="2000" dirty="0" smtClean="0"/>
              <a:t>)x/y);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Tips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Keyword </a:t>
            </a:r>
            <a:r>
              <a:rPr lang="en-US" sz="2800" i="1" dirty="0" smtClean="0">
                <a:latin typeface="Aharoni" pitchFamily="2" charset="-79"/>
                <a:cs typeface="Aharoni" pitchFamily="2" charset="-79"/>
              </a:rPr>
              <a:t>public</a:t>
            </a:r>
            <a:r>
              <a:rPr lang="en-US" sz="2800" dirty="0" smtClean="0"/>
              <a:t> is an access modifier.</a:t>
            </a:r>
          </a:p>
          <a:p>
            <a:r>
              <a:rPr lang="en-US" sz="2800" dirty="0" smtClean="0"/>
              <a:t>A method declaration that begins with keyword </a:t>
            </a:r>
            <a:r>
              <a:rPr lang="en-US" sz="2800" b="1" i="1" dirty="0" smtClean="0"/>
              <a:t>public</a:t>
            </a:r>
            <a:r>
              <a:rPr lang="en-US" sz="2800" dirty="0" smtClean="0"/>
              <a:t> indicates that the method is “available to the public”- that is ,it can be handle by other classes declared outside the class declaration.</a:t>
            </a:r>
          </a:p>
          <a:p>
            <a:endParaRPr lang="en-US" sz="2800" dirty="0"/>
          </a:p>
          <a:p>
            <a:r>
              <a:rPr lang="en-US" sz="2800" dirty="0" smtClean="0"/>
              <a:t>Most instance variable declaration are precede with the </a:t>
            </a:r>
            <a:r>
              <a:rPr lang="en-US" sz="2800" b="1" i="1" dirty="0" smtClean="0"/>
              <a:t>private</a:t>
            </a:r>
            <a:r>
              <a:rPr lang="en-US" sz="2800" dirty="0" smtClean="0"/>
              <a:t> access modifier. Variables or methods declared with access modifier</a:t>
            </a:r>
            <a:r>
              <a:rPr lang="en-US" sz="2800" b="1" i="1" dirty="0" smtClean="0"/>
              <a:t> private </a:t>
            </a:r>
            <a:r>
              <a:rPr lang="en-US" sz="2800" dirty="0" smtClean="0"/>
              <a:t>are accessible only to methods of the class which they are declared.</a:t>
            </a:r>
          </a:p>
          <a:p>
            <a:endParaRPr lang="en-US" sz="2800" dirty="0"/>
          </a:p>
          <a:p>
            <a:r>
              <a:rPr lang="en-US" sz="2800" dirty="0" smtClean="0"/>
              <a:t>Declaring instance variables with access modifier private is known as </a:t>
            </a:r>
            <a:r>
              <a:rPr lang="en-US" sz="2800" b="1" i="1" dirty="0" smtClean="0"/>
              <a:t>data hiding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Important Tips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Keyword void indicates that a method will perform a task but will not return any information to its </a:t>
            </a:r>
            <a:r>
              <a:rPr lang="en-US" sz="2800" b="1" i="1" dirty="0" smtClean="0"/>
              <a:t>calling method </a:t>
            </a:r>
            <a:r>
              <a:rPr lang="en-US" sz="2800" dirty="0" smtClean="0"/>
              <a:t>when it completes its task.</a:t>
            </a:r>
          </a:p>
          <a:p>
            <a:endParaRPr lang="en-US" sz="2800" dirty="0"/>
          </a:p>
          <a:p>
            <a:r>
              <a:rPr lang="en-US" sz="2800" dirty="0" smtClean="0"/>
              <a:t>A</a:t>
            </a:r>
            <a:r>
              <a:rPr lang="en-US" sz="2800" b="1" i="1" dirty="0" smtClean="0"/>
              <a:t> static </a:t>
            </a:r>
            <a:r>
              <a:rPr lang="en-US" sz="2800" dirty="0" smtClean="0"/>
              <a:t>method is special because it can be called without first creating an object of the class in which the method is declared.</a:t>
            </a:r>
          </a:p>
          <a:p>
            <a:endParaRPr lang="en-US" sz="2800" dirty="0"/>
          </a:p>
          <a:p>
            <a:r>
              <a:rPr lang="en-US" sz="2800" dirty="0" smtClean="0"/>
              <a:t>Programmers can declare new class types as needed; this is one reason why java is known as an </a:t>
            </a:r>
            <a:r>
              <a:rPr lang="en-US" sz="2800" b="1" i="1" dirty="0" smtClean="0"/>
              <a:t>extensible language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Important Tips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"</a:t>
            </a:r>
            <a:r>
              <a:rPr lang="en-US" sz="2800" b="1" i="1" dirty="0" smtClean="0"/>
              <a:t>new</a:t>
            </a:r>
            <a:r>
              <a:rPr lang="en-US" sz="2800" dirty="0" smtClean="0"/>
              <a:t>" keyword creates an INSTANCE of a class. In other words, it allocates and initializes an object.</a:t>
            </a:r>
          </a:p>
          <a:p>
            <a:r>
              <a:rPr lang="en-US" sz="2800" dirty="0" smtClean="0"/>
              <a:t>Keyword </a:t>
            </a:r>
            <a:r>
              <a:rPr lang="en-US" sz="2800" b="1" i="1" dirty="0" smtClean="0"/>
              <a:t>new</a:t>
            </a:r>
            <a:r>
              <a:rPr lang="en-US" sz="2800" dirty="0" smtClean="0"/>
              <a:t> creates a new object of the class specified to the right of the keyword.</a:t>
            </a:r>
          </a:p>
          <a:p>
            <a:endParaRPr lang="en-US" sz="2800" dirty="0"/>
          </a:p>
          <a:p>
            <a:r>
              <a:rPr lang="en-US" sz="2800" dirty="0" smtClean="0"/>
              <a:t>Scanner method </a:t>
            </a:r>
            <a:r>
              <a:rPr lang="en-US" sz="2800" b="1" i="1" dirty="0" err="1" smtClean="0"/>
              <a:t>nextLine</a:t>
            </a:r>
            <a:r>
              <a:rPr lang="en-US" sz="2800" dirty="0" smtClean="0"/>
              <a:t> reads characters until a newline character is </a:t>
            </a:r>
            <a:r>
              <a:rPr lang="en-US" sz="2800" dirty="0" err="1" smtClean="0"/>
              <a:t>encountered,then</a:t>
            </a:r>
            <a:r>
              <a:rPr lang="en-US" sz="2800" dirty="0" smtClean="0"/>
              <a:t> return the character as a String.</a:t>
            </a:r>
          </a:p>
          <a:p>
            <a:endParaRPr lang="en-US" sz="2800" dirty="0"/>
          </a:p>
          <a:p>
            <a:r>
              <a:rPr lang="en-US" sz="2800" dirty="0" smtClean="0"/>
              <a:t>Scanner method </a:t>
            </a:r>
            <a:r>
              <a:rPr lang="en-US" sz="2800" b="1" i="1" dirty="0" smtClean="0"/>
              <a:t>next</a:t>
            </a:r>
            <a:r>
              <a:rPr lang="en-US" sz="2800" dirty="0" smtClean="0"/>
              <a:t> reads characters until white-space character is encountered, then returns the characters as String.</a:t>
            </a:r>
          </a:p>
          <a:p>
            <a:endParaRPr lang="en-US" sz="2800" dirty="0"/>
          </a:p>
          <a:p>
            <a:r>
              <a:rPr lang="en-US" sz="2800" dirty="0" smtClean="0"/>
              <a:t>A method that requires data to perform its task must specify this in its declaration by placing additional information in the method’s </a:t>
            </a:r>
            <a:r>
              <a:rPr lang="en-US" sz="2800" smtClean="0"/>
              <a:t>parameter list.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Classes and object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b="1" dirty="0" smtClean="0"/>
              <a:t>Class -</a:t>
            </a:r>
            <a:r>
              <a:rPr lang="en-US" dirty="0" smtClean="0"/>
              <a:t> A class can be defined as template/blue print that describes the behaviors/states that object of its type support.</a:t>
            </a:r>
          </a:p>
          <a:p>
            <a:r>
              <a:rPr lang="en-US" b="1" dirty="0" smtClean="0"/>
              <a:t>Object -</a:t>
            </a:r>
            <a:r>
              <a:rPr lang="en-US" dirty="0" smtClean="0"/>
              <a:t> Objects have states and behaviors. Example: A dog has states - color, name, breed as well as behaviors -wagging, barking, eating. An object is an instance of a class.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 – The data or variables, defined within a class are called instance variables.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class declaration only creates a template; it does not create an actual object.</a:t>
            </a:r>
          </a:p>
          <a:p>
            <a:r>
              <a:rPr lang="en-US" sz="2800" dirty="0" smtClean="0"/>
              <a:t>Class contain two thongs: instance variables and methods.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Declaration form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The general form of class is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class </a:t>
            </a:r>
            <a:r>
              <a:rPr lang="en-US" sz="1800" dirty="0" err="1" smtClean="0"/>
              <a:t>classname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         type instance-variable1;</a:t>
            </a:r>
          </a:p>
          <a:p>
            <a:pPr>
              <a:buNone/>
            </a:pPr>
            <a:r>
              <a:rPr lang="en-US" sz="1800" dirty="0" smtClean="0"/>
              <a:t>             type instance-variable2;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type </a:t>
            </a:r>
            <a:r>
              <a:rPr lang="en-US" sz="1800" dirty="0" err="1" smtClean="0"/>
              <a:t>methodname</a:t>
            </a:r>
            <a:r>
              <a:rPr lang="en-US" sz="1800" dirty="0" smtClean="0"/>
              <a:t>(parameter-list){</a:t>
            </a:r>
          </a:p>
          <a:p>
            <a:pPr>
              <a:buNone/>
            </a:pPr>
            <a:r>
              <a:rPr lang="en-US" sz="1800" dirty="0" smtClean="0"/>
              <a:t>           // body of the method</a:t>
            </a:r>
          </a:p>
          <a:p>
            <a:pPr>
              <a:buNone/>
            </a:pPr>
            <a:r>
              <a:rPr lang="en-US" sz="1800" dirty="0" smtClean="0"/>
              <a:t>  }  // end of </a:t>
            </a:r>
            <a:r>
              <a:rPr lang="en-US" sz="1800" dirty="0" err="1" smtClean="0"/>
              <a:t>mthod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   // end </a:t>
            </a:r>
            <a:r>
              <a:rPr lang="en-US" sz="1800" smtClean="0"/>
              <a:t>of class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000" b="1" dirty="0" smtClean="0"/>
              <a:t>The general form of a method is :</a:t>
            </a:r>
          </a:p>
          <a:p>
            <a:pPr>
              <a:buNone/>
            </a:pPr>
            <a:r>
              <a:rPr lang="en-US" sz="1800" dirty="0" smtClean="0"/>
              <a:t>                </a:t>
            </a:r>
          </a:p>
          <a:p>
            <a:pPr>
              <a:buNone/>
            </a:pPr>
            <a:r>
              <a:rPr lang="en-US" sz="1800" dirty="0" smtClean="0"/>
              <a:t>              type name (parameter-list){</a:t>
            </a:r>
          </a:p>
          <a:p>
            <a:pPr>
              <a:buNone/>
            </a:pPr>
            <a:r>
              <a:rPr lang="en-US" sz="1800" dirty="0" smtClean="0"/>
              <a:t>               // body of the method</a:t>
            </a:r>
          </a:p>
          <a:p>
            <a:pPr>
              <a:buNone/>
            </a:pPr>
            <a:r>
              <a:rPr lang="en-US" sz="1800" dirty="0" smtClean="0"/>
              <a:t>} 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rmAutofit fontScale="90000"/>
          </a:bodyPr>
          <a:lstStyle/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class Box{</a:t>
            </a:r>
          </a:p>
          <a:p>
            <a:r>
              <a:rPr lang="en-US" sz="8000" b="1" dirty="0"/>
              <a:t>    double height;</a:t>
            </a:r>
          </a:p>
          <a:p>
            <a:r>
              <a:rPr lang="en-US" sz="8000" b="1" dirty="0"/>
              <a:t>    double width;</a:t>
            </a:r>
          </a:p>
          <a:p>
            <a:r>
              <a:rPr lang="en-US" sz="8000" b="1" dirty="0"/>
              <a:t>    double depth;</a:t>
            </a:r>
          </a:p>
          <a:p>
            <a:r>
              <a:rPr lang="en-US" sz="8000" b="1" dirty="0"/>
              <a:t>}</a:t>
            </a:r>
          </a:p>
          <a:p>
            <a:r>
              <a:rPr lang="en-US" sz="8000" b="1" dirty="0"/>
              <a:t>public class </a:t>
            </a:r>
            <a:r>
              <a:rPr lang="en-US" sz="8000" b="1" dirty="0" err="1"/>
              <a:t>BoxDemo</a:t>
            </a:r>
            <a:r>
              <a:rPr lang="en-US" sz="8000" b="1" dirty="0"/>
              <a:t> {</a:t>
            </a:r>
          </a:p>
          <a:p>
            <a:r>
              <a:rPr lang="en-US" sz="8000" b="1" dirty="0"/>
              <a:t>    public static void main(String[] </a:t>
            </a:r>
            <a:r>
              <a:rPr lang="en-US" sz="8000" b="1" dirty="0" err="1"/>
              <a:t>args</a:t>
            </a:r>
            <a:r>
              <a:rPr lang="en-US" sz="8000" b="1" dirty="0"/>
              <a:t>) {</a:t>
            </a:r>
          </a:p>
          <a:p>
            <a:r>
              <a:rPr lang="en-US" sz="8000" b="1" dirty="0"/>
              <a:t>        Box </a:t>
            </a:r>
            <a:r>
              <a:rPr lang="en-US" sz="8000" b="1" dirty="0" err="1"/>
              <a:t>myBox</a:t>
            </a:r>
            <a:r>
              <a:rPr lang="en-US" sz="8000" b="1" dirty="0"/>
              <a:t> = new Box();</a:t>
            </a:r>
          </a:p>
          <a:p>
            <a:r>
              <a:rPr lang="en-US" sz="8000" b="1" dirty="0"/>
              <a:t>        double </a:t>
            </a:r>
            <a:r>
              <a:rPr lang="en-US" sz="8000" b="1" dirty="0" err="1"/>
              <a:t>vol</a:t>
            </a:r>
            <a:r>
              <a:rPr lang="en-US" sz="8000" b="1" dirty="0"/>
              <a:t>;</a:t>
            </a:r>
          </a:p>
          <a:p>
            <a:r>
              <a:rPr lang="en-US" sz="8000" b="1" dirty="0"/>
              <a:t>        </a:t>
            </a:r>
          </a:p>
          <a:p>
            <a:r>
              <a:rPr lang="en-US" sz="8000" b="1" dirty="0"/>
              <a:t>        </a:t>
            </a:r>
            <a:r>
              <a:rPr lang="en-US" sz="8000" b="1" dirty="0" err="1"/>
              <a:t>myBox.width</a:t>
            </a:r>
            <a:r>
              <a:rPr lang="en-US" sz="8000" b="1" dirty="0"/>
              <a:t>=10;    //assign </a:t>
            </a:r>
            <a:r>
              <a:rPr lang="en-US" sz="8000" b="1" dirty="0" err="1"/>
              <a:t>valuse</a:t>
            </a:r>
            <a:r>
              <a:rPr lang="en-US" sz="8000" b="1" dirty="0"/>
              <a:t> to </a:t>
            </a:r>
            <a:r>
              <a:rPr lang="en-US" sz="8000" b="1" dirty="0" err="1"/>
              <a:t>myBox's</a:t>
            </a:r>
            <a:r>
              <a:rPr lang="en-US" sz="8000" b="1" dirty="0"/>
              <a:t> instance variable</a:t>
            </a:r>
          </a:p>
          <a:p>
            <a:r>
              <a:rPr lang="en-US" sz="8000" b="1" dirty="0"/>
              <a:t>        </a:t>
            </a:r>
            <a:r>
              <a:rPr lang="en-US" sz="8000" b="1" dirty="0" err="1"/>
              <a:t>myBox.height</a:t>
            </a:r>
            <a:r>
              <a:rPr lang="en-US" sz="8000" b="1" dirty="0"/>
              <a:t>=20;</a:t>
            </a:r>
          </a:p>
          <a:p>
            <a:r>
              <a:rPr lang="en-US" sz="8000" b="1" dirty="0"/>
              <a:t>        </a:t>
            </a:r>
            <a:r>
              <a:rPr lang="en-US" sz="8000" b="1" dirty="0" err="1"/>
              <a:t>myBox.depth</a:t>
            </a:r>
            <a:r>
              <a:rPr lang="en-US" sz="8000" b="1" dirty="0"/>
              <a:t>=15;</a:t>
            </a:r>
          </a:p>
          <a:p>
            <a:r>
              <a:rPr lang="en-US" sz="8000" b="1" dirty="0"/>
              <a:t>        </a:t>
            </a:r>
          </a:p>
          <a:p>
            <a:r>
              <a:rPr lang="en-US" sz="8000" b="1" dirty="0"/>
              <a:t>        //compute volume of a </a:t>
            </a:r>
            <a:r>
              <a:rPr lang="en-US" sz="8000" b="1" dirty="0" smtClean="0"/>
              <a:t>box</a:t>
            </a:r>
            <a:endParaRPr lang="en-US" sz="8000" b="1" dirty="0"/>
          </a:p>
          <a:p>
            <a:r>
              <a:rPr lang="en-US" sz="8000" b="1" dirty="0"/>
              <a:t>        </a:t>
            </a:r>
            <a:r>
              <a:rPr lang="en-US" sz="8000" b="1" dirty="0" err="1"/>
              <a:t>vol</a:t>
            </a:r>
            <a:r>
              <a:rPr lang="en-US" sz="8000" b="1" dirty="0"/>
              <a:t> = </a:t>
            </a:r>
            <a:r>
              <a:rPr lang="en-US" sz="8000" b="1" dirty="0" err="1"/>
              <a:t>myBox.width</a:t>
            </a:r>
            <a:r>
              <a:rPr lang="en-US" sz="8000" b="1" dirty="0"/>
              <a:t> * </a:t>
            </a:r>
            <a:r>
              <a:rPr lang="en-US" sz="8000" b="1" dirty="0" err="1"/>
              <a:t>myBox.height</a:t>
            </a:r>
            <a:r>
              <a:rPr lang="en-US" sz="8000" b="1" dirty="0"/>
              <a:t> * </a:t>
            </a:r>
            <a:r>
              <a:rPr lang="en-US" sz="8000" b="1" dirty="0" err="1"/>
              <a:t>myBox.depth</a:t>
            </a:r>
            <a:r>
              <a:rPr lang="en-US" sz="8000" b="1" dirty="0"/>
              <a:t>;</a:t>
            </a:r>
          </a:p>
          <a:p>
            <a:r>
              <a:rPr lang="en-US" sz="8000" b="1" dirty="0"/>
              <a:t>        </a:t>
            </a:r>
          </a:p>
          <a:p>
            <a:r>
              <a:rPr lang="en-US" sz="8000" b="1" dirty="0"/>
              <a:t>        </a:t>
            </a:r>
            <a:r>
              <a:rPr lang="en-US" sz="8000" b="1" dirty="0" err="1"/>
              <a:t>System.out.println</a:t>
            </a:r>
            <a:r>
              <a:rPr lang="en-US" sz="8000" b="1" dirty="0"/>
              <a:t>("Volume is : " + </a:t>
            </a:r>
            <a:r>
              <a:rPr lang="en-US" sz="8000" b="1" dirty="0" err="1"/>
              <a:t>vol</a:t>
            </a:r>
            <a:r>
              <a:rPr lang="en-US" sz="8000" b="1" dirty="0" smtClean="0"/>
              <a:t>);        </a:t>
            </a:r>
            <a:endParaRPr lang="en-US" sz="8000" b="1" dirty="0"/>
          </a:p>
          <a:p>
            <a:r>
              <a:rPr lang="en-US" sz="8000" b="1" dirty="0"/>
              <a:t>    }    </a:t>
            </a:r>
          </a:p>
          <a:p>
            <a:r>
              <a:rPr lang="en-US" sz="8000" b="1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1600" b="1" dirty="0" smtClean="0"/>
              <a:t>Method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class </a:t>
            </a:r>
            <a:r>
              <a:rPr lang="en-US" sz="2200" b="1" dirty="0" err="1" smtClean="0"/>
              <a:t>GradeBook</a:t>
            </a: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      public void </a:t>
            </a:r>
            <a:r>
              <a:rPr lang="en-US" sz="2200" b="1" dirty="0" err="1" smtClean="0"/>
              <a:t>displayMessage</a:t>
            </a:r>
            <a:r>
              <a:rPr lang="en-US" sz="2200" b="1" dirty="0" smtClean="0"/>
              <a:t>()</a:t>
            </a:r>
          </a:p>
          <a:p>
            <a:r>
              <a:rPr lang="en-US" sz="2200" b="1" dirty="0" smtClean="0"/>
              <a:t>    {</a:t>
            </a:r>
          </a:p>
          <a:p>
            <a:r>
              <a:rPr lang="en-US" sz="2200" b="1" dirty="0" smtClean="0"/>
              <a:t>        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("Welcome to java programming");</a:t>
            </a:r>
          </a:p>
          <a:p>
            <a:r>
              <a:rPr lang="en-US" sz="2200" b="1" dirty="0" smtClean="0"/>
              <a:t>    }</a:t>
            </a:r>
          </a:p>
          <a:p>
            <a:r>
              <a:rPr lang="en-US" sz="2200" b="1" dirty="0" smtClean="0"/>
              <a:t>}</a:t>
            </a:r>
          </a:p>
          <a:p>
            <a:r>
              <a:rPr lang="en-US" sz="2200" b="1" dirty="0" smtClean="0"/>
              <a:t>public class </a:t>
            </a:r>
            <a:r>
              <a:rPr lang="en-US" sz="2200" b="1" dirty="0" err="1" smtClean="0"/>
              <a:t>GradeBookTest</a:t>
            </a:r>
            <a:r>
              <a:rPr lang="en-US" sz="2200" b="1" dirty="0" smtClean="0"/>
              <a:t> {</a:t>
            </a:r>
          </a:p>
          <a:p>
            <a:r>
              <a:rPr lang="en-US" sz="2200" b="1" dirty="0" smtClean="0"/>
              <a:t>    public static void main(String[]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 {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        </a:t>
            </a:r>
            <a:r>
              <a:rPr lang="en-US" sz="2200" b="1" dirty="0" err="1" smtClean="0"/>
              <a:t>GradeBook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myGradeBook</a:t>
            </a:r>
            <a:r>
              <a:rPr lang="en-US" sz="2200" b="1" dirty="0" smtClean="0"/>
              <a:t> = new </a:t>
            </a:r>
            <a:r>
              <a:rPr lang="en-US" sz="2200" b="1" dirty="0" err="1" smtClean="0"/>
              <a:t>GradeBook</a:t>
            </a:r>
            <a:r>
              <a:rPr lang="en-US" sz="2200" b="1" dirty="0" smtClean="0"/>
              <a:t>();       </a:t>
            </a:r>
          </a:p>
          <a:p>
            <a:r>
              <a:rPr lang="en-US" sz="2200" b="1" dirty="0" smtClean="0"/>
              <a:t>        </a:t>
            </a:r>
            <a:r>
              <a:rPr lang="en-US" sz="2200" b="1" dirty="0" err="1" smtClean="0"/>
              <a:t>myGradeBook.displayMessage</a:t>
            </a:r>
            <a:r>
              <a:rPr lang="en-US" sz="2200" b="1" dirty="0" smtClean="0"/>
              <a:t>();</a:t>
            </a:r>
          </a:p>
          <a:p>
            <a:r>
              <a:rPr lang="en-US" sz="2200" b="1" dirty="0" smtClean="0"/>
              <a:t>    }</a:t>
            </a:r>
          </a:p>
          <a:p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Method  with Parameter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 smtClean="0"/>
              <a:t>import </a:t>
            </a:r>
            <a:r>
              <a:rPr lang="en-US" sz="2300" b="1" dirty="0" err="1" smtClean="0"/>
              <a:t>java.util.Scanner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/>
              <a:t>class </a:t>
            </a:r>
            <a:r>
              <a:rPr lang="en-US" sz="2300" b="1" dirty="0" err="1" smtClean="0"/>
              <a:t>GradeBook</a:t>
            </a:r>
            <a:r>
              <a:rPr lang="en-US" sz="2300" b="1" dirty="0" smtClean="0"/>
              <a:t>{</a:t>
            </a:r>
          </a:p>
          <a:p>
            <a:r>
              <a:rPr lang="en-US" sz="2300" b="1" dirty="0" smtClean="0"/>
              <a:t>    </a:t>
            </a:r>
          </a:p>
          <a:p>
            <a:r>
              <a:rPr lang="en-US" sz="2300" b="1" dirty="0" smtClean="0"/>
              <a:t>    public void </a:t>
            </a:r>
            <a:r>
              <a:rPr lang="en-US" sz="2300" b="1" dirty="0" err="1" smtClean="0"/>
              <a:t>displayMessage</a:t>
            </a:r>
            <a:r>
              <a:rPr lang="en-US" sz="2300" b="1" dirty="0" smtClean="0"/>
              <a:t>(String </a:t>
            </a:r>
            <a:r>
              <a:rPr lang="en-US" sz="2300" b="1" dirty="0" err="1" smtClean="0"/>
              <a:t>courseName</a:t>
            </a:r>
            <a:r>
              <a:rPr lang="en-US" sz="2300" b="1" dirty="0" smtClean="0"/>
              <a:t>)</a:t>
            </a:r>
          </a:p>
          <a:p>
            <a:r>
              <a:rPr lang="en-US" sz="2300" b="1" dirty="0" smtClean="0"/>
              <a:t>    {</a:t>
            </a:r>
          </a:p>
          <a:p>
            <a:r>
              <a:rPr lang="en-US" sz="2300" b="1" dirty="0" smtClean="0"/>
              <a:t>        </a:t>
            </a:r>
            <a:r>
              <a:rPr lang="en-US" sz="2300" b="1" dirty="0" err="1" smtClean="0"/>
              <a:t>System.out.printf</a:t>
            </a:r>
            <a:r>
              <a:rPr lang="en-US" sz="2300" b="1" dirty="0" smtClean="0"/>
              <a:t>("Welcome to the grade book for \</a:t>
            </a:r>
            <a:r>
              <a:rPr lang="en-US" sz="2300" b="1" dirty="0" err="1" smtClean="0"/>
              <a:t>n%s</a:t>
            </a:r>
            <a:r>
              <a:rPr lang="en-US" sz="2300" b="1" dirty="0" smtClean="0"/>
              <a:t>!\</a:t>
            </a:r>
            <a:r>
              <a:rPr lang="en-US" sz="2300" b="1" dirty="0" err="1" smtClean="0"/>
              <a:t>n",courseName</a:t>
            </a:r>
            <a:r>
              <a:rPr lang="en-US" sz="2300" b="1" dirty="0" smtClean="0"/>
              <a:t>);</a:t>
            </a:r>
          </a:p>
          <a:p>
            <a:r>
              <a:rPr lang="en-US" sz="2300" b="1" dirty="0" smtClean="0"/>
              <a:t>    }</a:t>
            </a:r>
          </a:p>
          <a:p>
            <a:r>
              <a:rPr lang="en-US" sz="2300" b="1" dirty="0" smtClean="0"/>
              <a:t>}</a:t>
            </a:r>
          </a:p>
          <a:p>
            <a:r>
              <a:rPr lang="en-US" sz="2300" b="1" dirty="0" smtClean="0"/>
              <a:t>public class GradeBookTest2 {</a:t>
            </a:r>
          </a:p>
          <a:p>
            <a:r>
              <a:rPr lang="en-US" sz="2300" b="1" dirty="0" smtClean="0"/>
              <a:t>    public static void main(String[] </a:t>
            </a:r>
            <a:r>
              <a:rPr lang="en-US" sz="2300" b="1" dirty="0" err="1" smtClean="0"/>
              <a:t>args</a:t>
            </a:r>
            <a:r>
              <a:rPr lang="en-US" sz="2300" b="1" dirty="0" smtClean="0"/>
              <a:t>) {</a:t>
            </a:r>
          </a:p>
          <a:p>
            <a:r>
              <a:rPr lang="en-US" sz="2300" b="1" dirty="0" smtClean="0"/>
              <a:t>        </a:t>
            </a:r>
          </a:p>
          <a:p>
            <a:r>
              <a:rPr lang="en-US" sz="2300" b="1" dirty="0" smtClean="0"/>
              <a:t>        Scanner input = new Scanner(</a:t>
            </a:r>
            <a:r>
              <a:rPr lang="en-US" sz="2300" b="1" dirty="0" err="1" smtClean="0"/>
              <a:t>System.in</a:t>
            </a:r>
            <a:r>
              <a:rPr lang="en-US" sz="2300" b="1" dirty="0" smtClean="0"/>
              <a:t>);</a:t>
            </a:r>
          </a:p>
          <a:p>
            <a:r>
              <a:rPr lang="en-US" sz="2300" b="1" dirty="0" smtClean="0"/>
              <a:t>        </a:t>
            </a:r>
            <a:r>
              <a:rPr lang="en-US" sz="2300" b="1" dirty="0" err="1" smtClean="0"/>
              <a:t>GradeBook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myGradeBook</a:t>
            </a:r>
            <a:r>
              <a:rPr lang="en-US" sz="2300" b="1" dirty="0" smtClean="0"/>
              <a:t> = new </a:t>
            </a:r>
            <a:r>
              <a:rPr lang="en-US" sz="2300" b="1" dirty="0" err="1" smtClean="0"/>
              <a:t>GradeBook</a:t>
            </a:r>
            <a:r>
              <a:rPr lang="en-US" sz="2300" b="1" dirty="0" smtClean="0"/>
              <a:t>();</a:t>
            </a:r>
          </a:p>
          <a:p>
            <a:r>
              <a:rPr lang="en-US" sz="2300" b="1" dirty="0" smtClean="0"/>
              <a:t>        </a:t>
            </a:r>
          </a:p>
          <a:p>
            <a:r>
              <a:rPr lang="en-US" sz="2300" b="1" dirty="0" smtClean="0"/>
              <a:t>        </a:t>
            </a:r>
            <a:r>
              <a:rPr lang="en-US" sz="2300" b="1" dirty="0" err="1" smtClean="0"/>
              <a:t>System.out.println</a:t>
            </a:r>
            <a:r>
              <a:rPr lang="en-US" sz="2300" b="1" dirty="0" smtClean="0"/>
              <a:t>("Enter the Course name: ");</a:t>
            </a:r>
          </a:p>
          <a:p>
            <a:r>
              <a:rPr lang="en-US" sz="2300" b="1" dirty="0" smtClean="0"/>
              <a:t>        String </a:t>
            </a:r>
            <a:r>
              <a:rPr lang="en-US" sz="2300" b="1" dirty="0" err="1" smtClean="0"/>
              <a:t>nameOfCourse</a:t>
            </a:r>
            <a:r>
              <a:rPr lang="en-US" sz="2300" b="1" dirty="0" smtClean="0"/>
              <a:t> = </a:t>
            </a:r>
            <a:r>
              <a:rPr lang="en-US" sz="2300" b="1" dirty="0" err="1" smtClean="0"/>
              <a:t>input.nextLine</a:t>
            </a:r>
            <a:r>
              <a:rPr lang="en-US" sz="2300" b="1" dirty="0" smtClean="0"/>
              <a:t>();</a:t>
            </a:r>
          </a:p>
          <a:p>
            <a:r>
              <a:rPr lang="en-US" sz="2300" b="1" dirty="0" smtClean="0"/>
              <a:t>        </a:t>
            </a:r>
            <a:r>
              <a:rPr lang="en-US" sz="2300" b="1" dirty="0" err="1" smtClean="0"/>
              <a:t>System.out.println</a:t>
            </a:r>
            <a:r>
              <a:rPr lang="en-US" sz="2300" b="1" dirty="0" smtClean="0"/>
              <a:t>();</a:t>
            </a:r>
          </a:p>
          <a:p>
            <a:r>
              <a:rPr lang="en-US" sz="2300" b="1" dirty="0" smtClean="0"/>
              <a:t>        </a:t>
            </a:r>
          </a:p>
          <a:p>
            <a:r>
              <a:rPr lang="en-US" sz="2300" b="1" dirty="0" smtClean="0"/>
              <a:t>        </a:t>
            </a:r>
            <a:r>
              <a:rPr lang="en-US" sz="2300" b="1" dirty="0" err="1" smtClean="0"/>
              <a:t>myGradeBook.displayMessage</a:t>
            </a:r>
            <a:r>
              <a:rPr lang="en-US" sz="2300" b="1" dirty="0" smtClean="0"/>
              <a:t>(</a:t>
            </a:r>
            <a:r>
              <a:rPr lang="en-US" sz="2300" b="1" dirty="0" err="1" smtClean="0"/>
              <a:t>nameOfCourse</a:t>
            </a:r>
            <a:r>
              <a:rPr lang="en-US" sz="2300" b="1" dirty="0" smtClean="0"/>
              <a:t>);</a:t>
            </a:r>
          </a:p>
          <a:p>
            <a:r>
              <a:rPr lang="en-US" sz="2300" b="1" dirty="0" smtClean="0"/>
              <a:t>    }  </a:t>
            </a:r>
          </a:p>
          <a:p>
            <a:r>
              <a:rPr lang="en-US" sz="2300" b="1" dirty="0" smtClean="0"/>
              <a:t>}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Constructor 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It can be tedious to initialize all of the variables in a class each time an instance is created.</a:t>
            </a:r>
          </a:p>
          <a:p>
            <a:r>
              <a:rPr lang="en-US" sz="2800" dirty="0" smtClean="0"/>
              <a:t>Java allows objects to initialize themselves when they are created. This automatic initialization is performed through of a constructor.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b="1" dirty="0" smtClean="0"/>
              <a:t>Properties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(1) Constructor has the same name as that of the class it belongs.</a:t>
            </a:r>
          </a:p>
          <a:p>
            <a:pPr>
              <a:buNone/>
            </a:pPr>
            <a:r>
              <a:rPr lang="en-US" sz="2800" dirty="0" smtClean="0"/>
              <a:t>(2) Constructor is executed when an object is declared.</a:t>
            </a:r>
          </a:p>
          <a:p>
            <a:pPr>
              <a:buNone/>
            </a:pPr>
            <a:r>
              <a:rPr lang="en-US" sz="2800" dirty="0" smtClean="0"/>
              <a:t>(3) Constructors have neither return value nor void.</a:t>
            </a:r>
          </a:p>
          <a:p>
            <a:pPr>
              <a:buNone/>
            </a:pPr>
            <a:r>
              <a:rPr lang="en-US" sz="2800" dirty="0" smtClean="0"/>
              <a:t>(4) The main function of constructor is to initialize objects and allocate appropriate memory to objects.</a:t>
            </a:r>
          </a:p>
          <a:p>
            <a:pPr>
              <a:buNone/>
            </a:pPr>
            <a:r>
              <a:rPr lang="en-US" sz="2800" dirty="0" smtClean="0"/>
              <a:t>(5) Though constructors are executed implicitly, they can be invoked explicitly.</a:t>
            </a:r>
          </a:p>
          <a:p>
            <a:pPr>
              <a:buNone/>
            </a:pPr>
            <a:r>
              <a:rPr lang="en-US" sz="2800" dirty="0" smtClean="0"/>
              <a:t>(6) Constructor can have default and can be overloaded.</a:t>
            </a:r>
          </a:p>
          <a:p>
            <a:pPr>
              <a:buNone/>
            </a:pPr>
            <a:r>
              <a:rPr lang="en-US" sz="2800" dirty="0" smtClean="0"/>
              <a:t>(7) The constructor without arguments is called as default constructor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Default Constructor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class Student{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roll;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String name;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float mark;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public Student(){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roll = 101;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name = "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Masud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mark = 67.5f;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("Roll is " + roll);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("Name is " + name);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("mark is " + mark);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public class Constructor1 {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public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{       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Student sub = new Student();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Constructor with method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40000" lnSpcReduction="2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 Student{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roll;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String name;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float mark;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Student(){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roll = 100;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name = "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Masud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mark = 22.6f;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void display(){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("Roll is "+roll);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("Name is "+name);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("mark is "+mark);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public class Constructor2 {</a:t>
            </a:r>
          </a:p>
          <a:p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Student sub = new Student();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sub.display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1369</Words>
  <Application>Microsoft Office PowerPoint</Application>
  <PresentationFormat>On-screen Show (4:3)</PresentationFormat>
  <Paragraphs>285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Chapter 3: Introduction to classes and objects</vt:lpstr>
      <vt:lpstr>Classes and object</vt:lpstr>
      <vt:lpstr>Declaration form</vt:lpstr>
      <vt:lpstr>Slide 4</vt:lpstr>
      <vt:lpstr>Method</vt:lpstr>
      <vt:lpstr>Method  with Parameter</vt:lpstr>
      <vt:lpstr>Constructor </vt:lpstr>
      <vt:lpstr>Default Constructor</vt:lpstr>
      <vt:lpstr>Constructor with method</vt:lpstr>
      <vt:lpstr>Argument Constructor</vt:lpstr>
      <vt:lpstr>Primitive Data Types</vt:lpstr>
      <vt:lpstr>Example</vt:lpstr>
      <vt:lpstr>String</vt:lpstr>
      <vt:lpstr>Character</vt:lpstr>
      <vt:lpstr>Casting</vt:lpstr>
      <vt:lpstr>Casting</vt:lpstr>
      <vt:lpstr>Important Tips</vt:lpstr>
      <vt:lpstr>Important Tips</vt:lpstr>
      <vt:lpstr>Important Tips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T.S.A l L i N</dc:creator>
  <cp:lastModifiedBy>Power</cp:lastModifiedBy>
  <cp:revision>50</cp:revision>
  <dcterms:created xsi:type="dcterms:W3CDTF">2014-06-23T16:39:54Z</dcterms:created>
  <dcterms:modified xsi:type="dcterms:W3CDTF">2014-06-30T04:50:17Z</dcterms:modified>
</cp:coreProperties>
</file>