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d8f1a2840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d8f1a2840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d8f1a2840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d8f1a2840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d8f1a2840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d8f1a2840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d8f1a2840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d8f1a2840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d8f1a2840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d8f1a2840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d8f1a2840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d8f1a2840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775125"/>
            <a:ext cx="4769100" cy="1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ERP ASSISTANT</a:t>
            </a:r>
            <a:endParaRPr/>
          </a:p>
        </p:txBody>
      </p:sp>
      <p:sp>
        <p:nvSpPr>
          <p:cNvPr id="87" name="Google Shape;87;p13"/>
          <p:cNvSpPr txBox="1"/>
          <p:nvPr>
            <p:ph idx="1" type="subTitle"/>
          </p:nvPr>
        </p:nvSpPr>
        <p:spPr>
          <a:xfrm>
            <a:off x="1293200" y="2571750"/>
            <a:ext cx="4569600" cy="6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 Dimension to the ERP</a:t>
            </a:r>
            <a:endParaRPr/>
          </a:p>
        </p:txBody>
      </p:sp>
      <p:pic>
        <p:nvPicPr>
          <p:cNvPr id="88" name="Google Shape;88;p13"/>
          <p:cNvPicPr preferRelativeResize="0"/>
          <p:nvPr/>
        </p:nvPicPr>
        <p:blipFill>
          <a:blip r:embed="rId3">
            <a:alphaModFix/>
          </a:blip>
          <a:stretch>
            <a:fillRect/>
          </a:stretch>
        </p:blipFill>
        <p:spPr>
          <a:xfrm>
            <a:off x="6291475" y="1690075"/>
            <a:ext cx="1912367" cy="192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ERP Assistant?</a:t>
            </a:r>
            <a:endParaRPr/>
          </a:p>
        </p:txBody>
      </p:sp>
      <p:sp>
        <p:nvSpPr>
          <p:cNvPr id="94" name="Google Shape;94;p14"/>
          <p:cNvSpPr txBox="1"/>
          <p:nvPr>
            <p:ph idx="1" type="body"/>
          </p:nvPr>
        </p:nvSpPr>
        <p:spPr>
          <a:xfrm>
            <a:off x="729450" y="2078875"/>
            <a:ext cx="7688700" cy="6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Extension of the existing ERP by adding a set of new features</a:t>
            </a:r>
            <a:endParaRPr b="1"/>
          </a:p>
          <a:p>
            <a:pPr indent="0" lvl="0" marL="457200" rtl="0" algn="ctr">
              <a:spcBef>
                <a:spcPts val="1600"/>
              </a:spcBef>
              <a:spcAft>
                <a:spcPts val="1600"/>
              </a:spcAft>
              <a:buNone/>
            </a:pPr>
            <a:r>
              <a:t/>
            </a:r>
            <a:endParaRPr b="1"/>
          </a:p>
        </p:txBody>
      </p:sp>
      <p:pic>
        <p:nvPicPr>
          <p:cNvPr id="95" name="Google Shape;95;p14"/>
          <p:cNvPicPr preferRelativeResize="0"/>
          <p:nvPr/>
        </p:nvPicPr>
        <p:blipFill>
          <a:blip r:embed="rId3">
            <a:alphaModFix/>
          </a:blip>
          <a:stretch>
            <a:fillRect/>
          </a:stretch>
        </p:blipFill>
        <p:spPr>
          <a:xfrm>
            <a:off x="1744588" y="2697175"/>
            <a:ext cx="1118275" cy="1118275"/>
          </a:xfrm>
          <a:prstGeom prst="rect">
            <a:avLst/>
          </a:prstGeom>
          <a:noFill/>
          <a:ln>
            <a:noFill/>
          </a:ln>
        </p:spPr>
      </p:pic>
      <p:sp>
        <p:nvSpPr>
          <p:cNvPr id="96" name="Google Shape;96;p14"/>
          <p:cNvSpPr txBox="1"/>
          <p:nvPr/>
        </p:nvSpPr>
        <p:spPr>
          <a:xfrm>
            <a:off x="371725" y="4011075"/>
            <a:ext cx="3864000" cy="67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chemeClr val="accent1"/>
                </a:solidFill>
                <a:latin typeface="Lato"/>
                <a:ea typeface="Lato"/>
                <a:cs typeface="Lato"/>
                <a:sym typeface="Lato"/>
              </a:rPr>
              <a:t>Ability to find free slots for extra class, for professors</a:t>
            </a:r>
            <a:endParaRPr>
              <a:latin typeface="Lato"/>
              <a:ea typeface="Lato"/>
              <a:cs typeface="Lato"/>
              <a:sym typeface="Lato"/>
            </a:endParaRPr>
          </a:p>
        </p:txBody>
      </p:sp>
      <p:pic>
        <p:nvPicPr>
          <p:cNvPr id="97" name="Google Shape;97;p14"/>
          <p:cNvPicPr preferRelativeResize="0"/>
          <p:nvPr/>
        </p:nvPicPr>
        <p:blipFill>
          <a:blip r:embed="rId4">
            <a:alphaModFix/>
          </a:blip>
          <a:stretch>
            <a:fillRect/>
          </a:stretch>
        </p:blipFill>
        <p:spPr>
          <a:xfrm>
            <a:off x="6308988" y="2697175"/>
            <a:ext cx="1118275" cy="1118275"/>
          </a:xfrm>
          <a:prstGeom prst="rect">
            <a:avLst/>
          </a:prstGeom>
          <a:noFill/>
          <a:ln>
            <a:noFill/>
          </a:ln>
        </p:spPr>
      </p:pic>
      <p:sp>
        <p:nvSpPr>
          <p:cNvPr id="98" name="Google Shape;98;p14"/>
          <p:cNvSpPr txBox="1"/>
          <p:nvPr/>
        </p:nvSpPr>
        <p:spPr>
          <a:xfrm>
            <a:off x="4875525" y="4011075"/>
            <a:ext cx="3985200" cy="67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accent1"/>
                </a:solidFill>
                <a:latin typeface="Lato"/>
                <a:ea typeface="Lato"/>
                <a:cs typeface="Lato"/>
                <a:sym typeface="Lato"/>
              </a:rPr>
              <a:t>Ability to see number of classes that can be missed while respecting the attendance criteria, for students</a:t>
            </a:r>
            <a:endParaRPr sz="1300">
              <a:solidFill>
                <a:schemeClr val="accent1"/>
              </a:solidFill>
              <a:latin typeface="Lato"/>
              <a:ea typeface="Lato"/>
              <a:cs typeface="Lato"/>
              <a:sym typeface="Lato"/>
            </a:endParaRPr>
          </a:p>
          <a:p>
            <a:pPr indent="0" lvl="0" marL="0" rtl="0" algn="ctr">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Professors’ Portal</a:t>
            </a:r>
            <a:endParaRPr/>
          </a:p>
        </p:txBody>
      </p:sp>
      <p:sp>
        <p:nvSpPr>
          <p:cNvPr id="104" name="Google Shape;104;p15"/>
          <p:cNvSpPr txBox="1"/>
          <p:nvPr>
            <p:ph idx="1" type="body"/>
          </p:nvPr>
        </p:nvSpPr>
        <p:spPr>
          <a:xfrm>
            <a:off x="696225" y="2078875"/>
            <a:ext cx="3260700" cy="26169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SzPts val="1250"/>
              <a:buChar char="●"/>
            </a:pPr>
            <a:r>
              <a:rPr lang="en" sz="1250"/>
              <a:t>The </a:t>
            </a:r>
            <a:r>
              <a:rPr b="1" lang="en" sz="1250"/>
              <a:t>Free Slots</a:t>
            </a:r>
            <a:r>
              <a:rPr lang="en" sz="1250"/>
              <a:t> feature of the app bridges the gap between the students and the professor in coordinating to find  common free slots in all their timetables in order to reschedule or conduct an extra class.</a:t>
            </a:r>
            <a:endParaRPr sz="1250"/>
          </a:p>
          <a:p>
            <a:pPr indent="-307975" lvl="0" marL="457200" rtl="0" algn="l">
              <a:spcBef>
                <a:spcPts val="0"/>
              </a:spcBef>
              <a:spcAft>
                <a:spcPts val="0"/>
              </a:spcAft>
              <a:buSzPts val="1250"/>
              <a:buChar char="●"/>
            </a:pPr>
            <a:r>
              <a:rPr lang="en" sz="1250"/>
              <a:t>We have also given </a:t>
            </a:r>
            <a:r>
              <a:rPr b="1" lang="en" sz="1250"/>
              <a:t>Admin </a:t>
            </a:r>
            <a:r>
              <a:rPr lang="en" sz="1250"/>
              <a:t>access in this portal which controls the calendar details of the semester. </a:t>
            </a:r>
            <a:endParaRPr sz="1250"/>
          </a:p>
        </p:txBody>
      </p:sp>
      <p:pic>
        <p:nvPicPr>
          <p:cNvPr id="105" name="Google Shape;105;p15"/>
          <p:cNvPicPr preferRelativeResize="0"/>
          <p:nvPr/>
        </p:nvPicPr>
        <p:blipFill>
          <a:blip r:embed="rId3">
            <a:alphaModFix/>
          </a:blip>
          <a:stretch>
            <a:fillRect/>
          </a:stretch>
        </p:blipFill>
        <p:spPr>
          <a:xfrm>
            <a:off x="4487850" y="760125"/>
            <a:ext cx="1839451" cy="3985500"/>
          </a:xfrm>
          <a:prstGeom prst="rect">
            <a:avLst/>
          </a:prstGeom>
          <a:noFill/>
          <a:ln>
            <a:noFill/>
          </a:ln>
        </p:spPr>
      </p:pic>
      <p:pic>
        <p:nvPicPr>
          <p:cNvPr id="106" name="Google Shape;106;p15"/>
          <p:cNvPicPr preferRelativeResize="0"/>
          <p:nvPr/>
        </p:nvPicPr>
        <p:blipFill>
          <a:blip r:embed="rId4">
            <a:alphaModFix/>
          </a:blip>
          <a:stretch>
            <a:fillRect/>
          </a:stretch>
        </p:blipFill>
        <p:spPr>
          <a:xfrm>
            <a:off x="6807025" y="760118"/>
            <a:ext cx="1839451" cy="39855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Portal</a:t>
            </a:r>
            <a:endParaRPr/>
          </a:p>
        </p:txBody>
      </p:sp>
      <p:sp>
        <p:nvSpPr>
          <p:cNvPr id="112" name="Google Shape;112;p16"/>
          <p:cNvSpPr txBox="1"/>
          <p:nvPr>
            <p:ph idx="1" type="body"/>
          </p:nvPr>
        </p:nvSpPr>
        <p:spPr>
          <a:xfrm>
            <a:off x="532825" y="2078875"/>
            <a:ext cx="5200200" cy="235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Attendance Tracker</a:t>
            </a:r>
            <a:endParaRPr sz="1200"/>
          </a:p>
          <a:p>
            <a:pPr indent="-304800" lvl="1" marL="914400" rtl="0" algn="l">
              <a:spcBef>
                <a:spcPts val="0"/>
              </a:spcBef>
              <a:spcAft>
                <a:spcPts val="0"/>
              </a:spcAft>
              <a:buSzPts val="1200"/>
              <a:buChar char="○"/>
            </a:pPr>
            <a:r>
              <a:rPr lang="en" sz="1200"/>
              <a:t>This handy feature will allow students to manage their attendance efficiently by removing  the hassle of calculating and counting classes in order to meet attendance criteria for each course. It displays how many classes at most can be missed and also takes into consideration criteria like attendance condonement.</a:t>
            </a:r>
            <a:endParaRPr sz="1200"/>
          </a:p>
          <a:p>
            <a:pPr indent="-304800" lvl="1" marL="914400" rtl="0" algn="l">
              <a:spcBef>
                <a:spcPts val="0"/>
              </a:spcBef>
              <a:spcAft>
                <a:spcPts val="0"/>
              </a:spcAft>
              <a:buSzPts val="1200"/>
              <a:buChar char="○"/>
            </a:pPr>
            <a:r>
              <a:rPr lang="en" sz="1200"/>
              <a:t>In the </a:t>
            </a:r>
            <a:r>
              <a:rPr b="1" lang="en" sz="1200"/>
              <a:t>Mark Attendance</a:t>
            </a:r>
            <a:r>
              <a:rPr lang="en" sz="1200"/>
              <a:t> tab, students can update the app about their absence during a class , meaning, if they missed, got condoned or  there was no class on a particular day. </a:t>
            </a:r>
            <a:endParaRPr sz="1200"/>
          </a:p>
        </p:txBody>
      </p:sp>
      <p:pic>
        <p:nvPicPr>
          <p:cNvPr id="113" name="Google Shape;113;p16"/>
          <p:cNvPicPr preferRelativeResize="0"/>
          <p:nvPr/>
        </p:nvPicPr>
        <p:blipFill>
          <a:blip r:embed="rId3">
            <a:alphaModFix/>
          </a:blip>
          <a:stretch>
            <a:fillRect/>
          </a:stretch>
        </p:blipFill>
        <p:spPr>
          <a:xfrm>
            <a:off x="6530075" y="674900"/>
            <a:ext cx="1964025" cy="425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idx="1" type="body"/>
          </p:nvPr>
        </p:nvSpPr>
        <p:spPr>
          <a:xfrm>
            <a:off x="255750" y="1079850"/>
            <a:ext cx="3971400" cy="3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298450" lvl="1" marL="914400" rtl="0" algn="l">
              <a:spcBef>
                <a:spcPts val="1600"/>
              </a:spcBef>
              <a:spcAft>
                <a:spcPts val="0"/>
              </a:spcAft>
              <a:buSzPts val="1100"/>
              <a:buChar char="○"/>
            </a:pPr>
            <a:r>
              <a:rPr lang="en"/>
              <a:t>In the </a:t>
            </a:r>
            <a:r>
              <a:rPr b="1" lang="en"/>
              <a:t>Attendance Playground </a:t>
            </a:r>
            <a:r>
              <a:rPr lang="en"/>
              <a:t>tab, the user would be allowed to play around with their classes with options like trading lectures for a lab or lab for a tute or vice-versa. </a:t>
            </a:r>
            <a:endParaRPr/>
          </a:p>
          <a:p>
            <a:pPr indent="-298450" lvl="1" marL="914400" rtl="0" algn="l">
              <a:spcBef>
                <a:spcPts val="0"/>
              </a:spcBef>
              <a:spcAft>
                <a:spcPts val="0"/>
              </a:spcAft>
              <a:buSzPts val="1100"/>
              <a:buChar char="○"/>
            </a:pPr>
            <a:r>
              <a:rPr lang="en"/>
              <a:t>Additionally, we’ve added an advanced section where the user can check  his/her attendance upon missing or getting a course condoned in the future and  avoid putting themselves in a position of going below the minimum attendance requirement.</a:t>
            </a:r>
            <a:endParaRPr/>
          </a:p>
        </p:txBody>
      </p:sp>
      <p:pic>
        <p:nvPicPr>
          <p:cNvPr id="119" name="Google Shape;119;p17"/>
          <p:cNvPicPr preferRelativeResize="0"/>
          <p:nvPr/>
        </p:nvPicPr>
        <p:blipFill>
          <a:blip r:embed="rId3">
            <a:alphaModFix/>
          </a:blip>
          <a:stretch>
            <a:fillRect/>
          </a:stretch>
        </p:blipFill>
        <p:spPr>
          <a:xfrm>
            <a:off x="6872950" y="712409"/>
            <a:ext cx="1964025" cy="4255416"/>
          </a:xfrm>
          <a:prstGeom prst="rect">
            <a:avLst/>
          </a:prstGeom>
          <a:noFill/>
          <a:ln>
            <a:noFill/>
          </a:ln>
        </p:spPr>
      </p:pic>
      <p:pic>
        <p:nvPicPr>
          <p:cNvPr id="120" name="Google Shape;120;p17"/>
          <p:cNvPicPr preferRelativeResize="0"/>
          <p:nvPr/>
        </p:nvPicPr>
        <p:blipFill>
          <a:blip r:embed="rId4">
            <a:alphaModFix/>
          </a:blip>
          <a:stretch>
            <a:fillRect/>
          </a:stretch>
        </p:blipFill>
        <p:spPr>
          <a:xfrm>
            <a:off x="4447475" y="712400"/>
            <a:ext cx="1964025" cy="42553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idx="1" type="body"/>
          </p:nvPr>
        </p:nvSpPr>
        <p:spPr>
          <a:xfrm>
            <a:off x="682000" y="1342700"/>
            <a:ext cx="5043900" cy="3189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Course List</a:t>
            </a:r>
            <a:r>
              <a:rPr b="1" lang="en"/>
              <a:t> Filter</a:t>
            </a:r>
            <a:endParaRPr b="1"/>
          </a:p>
          <a:p>
            <a:pPr indent="-298450" lvl="1" marL="914400" rtl="0" algn="l">
              <a:spcBef>
                <a:spcPts val="0"/>
              </a:spcBef>
              <a:spcAft>
                <a:spcPts val="0"/>
              </a:spcAft>
              <a:buSzPts val="1100"/>
              <a:buChar char="○"/>
            </a:pPr>
            <a:r>
              <a:rPr lang="en"/>
              <a:t>In this feature of the app, we aim to simplify the process of enrolling in different courses at the start of every semester or half semester.</a:t>
            </a:r>
            <a:endParaRPr/>
          </a:p>
          <a:p>
            <a:pPr indent="-298450" lvl="1" marL="914400" rtl="0" algn="l">
              <a:spcBef>
                <a:spcPts val="0"/>
              </a:spcBef>
              <a:spcAft>
                <a:spcPts val="0"/>
              </a:spcAft>
              <a:buSzPts val="1100"/>
              <a:buChar char="○"/>
            </a:pPr>
            <a:r>
              <a:rPr lang="en"/>
              <a:t>It displays a filtered list of all the different courses available that semester that fit into the student’s timetable perfectly along with their preferred lab and tutorial slots (if any). Thus, it provides optimum timetable management for students to see what courses they can enroll in without having to worry about time clashes and such.</a:t>
            </a:r>
            <a:endParaRPr/>
          </a:p>
        </p:txBody>
      </p:sp>
      <p:pic>
        <p:nvPicPr>
          <p:cNvPr id="126" name="Google Shape;126;p18"/>
          <p:cNvPicPr preferRelativeResize="0"/>
          <p:nvPr/>
        </p:nvPicPr>
        <p:blipFill>
          <a:blip r:embed="rId3">
            <a:alphaModFix/>
          </a:blip>
          <a:stretch>
            <a:fillRect/>
          </a:stretch>
        </p:blipFill>
        <p:spPr>
          <a:xfrm>
            <a:off x="6531700" y="628763"/>
            <a:ext cx="1983699" cy="4298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