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0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6: Program Design and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37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59" y="0"/>
            <a:ext cx="8534401" cy="1290052"/>
          </a:xfrm>
        </p:spPr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955" y="1530684"/>
            <a:ext cx="10210386" cy="4882148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Implementing Methods</a:t>
            </a:r>
          </a:p>
          <a:p>
            <a:r>
              <a:rPr lang="en-US" sz="2000" b="1" u="sng" dirty="0" smtClean="0"/>
              <a:t>Procedural Abstraction</a:t>
            </a:r>
            <a:r>
              <a:rPr lang="en-US" sz="2000" b="1" dirty="0" smtClean="0"/>
              <a:t>: </a:t>
            </a:r>
            <a:r>
              <a:rPr lang="en-US" dirty="0" smtClean="0"/>
              <a:t>For each method in a class, list all other classes needed to implement the given method. These classes are called </a:t>
            </a:r>
            <a:r>
              <a:rPr lang="en-US" i="1" dirty="0" smtClean="0"/>
              <a:t>collaborators</a:t>
            </a:r>
            <a:r>
              <a:rPr lang="en-US" dirty="0" smtClean="0"/>
              <a:t>. Classes with no collaborators are </a:t>
            </a:r>
            <a:r>
              <a:rPr lang="en-US" i="1" dirty="0" smtClean="0"/>
              <a:t>independent</a:t>
            </a:r>
            <a:r>
              <a:rPr lang="en-US" dirty="0" smtClean="0"/>
              <a:t>. In bottom-up dev, independent classes are fully implemented and tested before being incorporated into the overall project. (Independent classes are generally the basic objects.)</a:t>
            </a:r>
          </a:p>
          <a:p>
            <a:endParaRPr lang="en-US" dirty="0"/>
          </a:p>
          <a:p>
            <a:r>
              <a:rPr lang="en-US" sz="2000" b="1" u="sng" dirty="0" smtClean="0"/>
              <a:t>Stub Method</a:t>
            </a:r>
            <a:r>
              <a:rPr lang="en-US" dirty="0" smtClean="0"/>
              <a:t>: Starts with an overview of the program, beginning from the highest-level objects, the controller(s), and working down to the basic objects.</a:t>
            </a:r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551194" y="1530684"/>
            <a:ext cx="4247147" cy="4882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65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59" y="0"/>
            <a:ext cx="6775367" cy="1290052"/>
          </a:xfrm>
        </p:spPr>
        <p:txBody>
          <a:bodyPr/>
          <a:lstStyle/>
          <a:p>
            <a:r>
              <a:rPr lang="en-US" dirty="0" smtClean="0"/>
              <a:t>Software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959" y="1530684"/>
            <a:ext cx="6775367" cy="420236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Program Specification: An explicit (written) description of the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Program Design: The </a:t>
            </a:r>
            <a:r>
              <a:rPr lang="en-US" b="1" u="sng" dirty="0" smtClean="0"/>
              <a:t>detailed</a:t>
            </a:r>
            <a:r>
              <a:rPr lang="en-US" dirty="0" smtClean="0"/>
              <a:t> plan to fulfill the </a:t>
            </a:r>
            <a:r>
              <a:rPr lang="en-US" i="1" dirty="0" smtClean="0"/>
              <a:t>specification</a:t>
            </a:r>
            <a:r>
              <a:rPr lang="en-US" dirty="0" smtClean="0"/>
              <a:t>. A good design should cover all the objects, data structures, and tasks that will be used in a clear and well organized manner. (Not the code)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Program Implementation: The coding phase.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Program Maintenance: Upgrading the code as needed. This can happen during </a:t>
            </a:r>
            <a:r>
              <a:rPr lang="en-US" i="1" dirty="0" smtClean="0"/>
              <a:t>implementation</a:t>
            </a:r>
            <a:r>
              <a:rPr lang="en-US" dirty="0" smtClean="0"/>
              <a:t>, as the clients needs change, or after </a:t>
            </a:r>
            <a:r>
              <a:rPr lang="en-US" i="1" dirty="0" smtClean="0"/>
              <a:t>implementation</a:t>
            </a:r>
            <a:r>
              <a:rPr lang="en-US" dirty="0" smtClean="0"/>
              <a:t>, in the future, when new people join the project, updates </a:t>
            </a:r>
            <a:r>
              <a:rPr lang="en-US" dirty="0"/>
              <a:t>are </a:t>
            </a:r>
            <a:r>
              <a:rPr lang="en-US" dirty="0" smtClean="0"/>
              <a:t>needed, or new features can be added. Having </a:t>
            </a:r>
            <a:r>
              <a:rPr lang="en-US" b="1" u="sng" dirty="0" smtClean="0"/>
              <a:t>clear</a:t>
            </a:r>
            <a:r>
              <a:rPr lang="en-US" dirty="0" smtClean="0"/>
              <a:t> and </a:t>
            </a:r>
            <a:r>
              <a:rPr lang="en-US" b="1" u="sng" dirty="0" smtClean="0"/>
              <a:t>precise</a:t>
            </a:r>
            <a:r>
              <a:rPr lang="en-US" dirty="0" smtClean="0"/>
              <a:t> documentation makes maintenance easier!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73980" y="664412"/>
            <a:ext cx="1654342" cy="59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Specification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725903" y="2154322"/>
            <a:ext cx="950495" cy="59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17568" y="3644232"/>
            <a:ext cx="1967163" cy="59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40890" y="5134142"/>
            <a:ext cx="1720518" cy="5989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Maintenance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2"/>
            <a:endCxn id="5" idx="0"/>
          </p:cNvCxnSpPr>
          <p:nvPr/>
        </p:nvCxnSpPr>
        <p:spPr>
          <a:xfrm>
            <a:off x="9201151" y="1263318"/>
            <a:ext cx="0" cy="891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201149" y="2753228"/>
            <a:ext cx="0" cy="891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201149" y="4243138"/>
            <a:ext cx="0" cy="891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7" idx="3"/>
            <a:endCxn id="5" idx="3"/>
          </p:cNvCxnSpPr>
          <p:nvPr/>
        </p:nvCxnSpPr>
        <p:spPr>
          <a:xfrm flipH="1" flipV="1">
            <a:off x="9676398" y="2453775"/>
            <a:ext cx="385010" cy="2979820"/>
          </a:xfrm>
          <a:prstGeom prst="curvedConnector3">
            <a:avLst>
              <a:gd name="adj1" fmla="val -29218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7" idx="1"/>
            <a:endCxn id="6" idx="1"/>
          </p:cNvCxnSpPr>
          <p:nvPr/>
        </p:nvCxnSpPr>
        <p:spPr>
          <a:xfrm rot="10800000">
            <a:off x="8217568" y="3943685"/>
            <a:ext cx="123322" cy="1489910"/>
          </a:xfrm>
          <a:prstGeom prst="curvedConnector3">
            <a:avLst>
              <a:gd name="adj1" fmla="val 5243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3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59" y="0"/>
            <a:ext cx="8534401" cy="1290052"/>
          </a:xfrm>
        </p:spPr>
        <p:txBody>
          <a:bodyPr/>
          <a:lstStyle/>
          <a:p>
            <a:r>
              <a:rPr lang="en-US" dirty="0" smtClean="0"/>
              <a:t>Software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958" y="1530684"/>
            <a:ext cx="5391735" cy="4882148"/>
          </a:xfrm>
        </p:spPr>
        <p:txBody>
          <a:bodyPr/>
          <a:lstStyle/>
          <a:p>
            <a:r>
              <a:rPr lang="en-US" sz="2400" b="1" u="sng" dirty="0" smtClean="0"/>
              <a:t>Robustness</a:t>
            </a:r>
          </a:p>
          <a:p>
            <a:r>
              <a:rPr lang="en-US" dirty="0" smtClean="0"/>
              <a:t>Our programs should be strong and complete. This ensures our programs will run as intended.</a:t>
            </a:r>
          </a:p>
          <a:p>
            <a:r>
              <a:rPr lang="en-US" b="1" u="sng" dirty="0" smtClean="0"/>
              <a:t>RULE</a:t>
            </a:r>
            <a:r>
              <a:rPr lang="en-US" dirty="0" smtClean="0"/>
              <a:t>: </a:t>
            </a:r>
            <a:r>
              <a:rPr lang="en-US" b="1" dirty="0" smtClean="0"/>
              <a:t>ALWAYS</a:t>
            </a:r>
            <a:r>
              <a:rPr lang="en-US" dirty="0" smtClean="0"/>
              <a:t> assume that some users are either malicious or incompetent.</a:t>
            </a:r>
          </a:p>
          <a:p>
            <a:r>
              <a:rPr lang="en-US" dirty="0" smtClean="0"/>
              <a:t>That means to write robust programs, they should: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give inaccurate answers for some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crash if the input is invalid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Not continue executing if given invalid input</a:t>
            </a:r>
          </a:p>
          <a:p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5979694" y="1530684"/>
            <a:ext cx="5390148" cy="4882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u="sng" dirty="0" smtClean="0"/>
              <a:t>Testing and Debugging</a:t>
            </a:r>
          </a:p>
          <a:p>
            <a:r>
              <a:rPr lang="en-US" dirty="0" smtClean="0"/>
              <a:t>Testing is a </a:t>
            </a:r>
            <a:r>
              <a:rPr lang="en-US" b="1" u="sng" dirty="0" smtClean="0"/>
              <a:t>crucial</a:t>
            </a:r>
            <a:r>
              <a:rPr lang="en-US" dirty="0" smtClean="0"/>
              <a:t> step in software dev. This is where we make sure the program runs as intended, no matter what is thrown at it. A great way to do this is </a:t>
            </a:r>
            <a:r>
              <a:rPr lang="en-US" b="1" u="sng" dirty="0" smtClean="0"/>
              <a:t>test data</a:t>
            </a:r>
            <a:r>
              <a:rPr lang="en-US" dirty="0" smtClean="0"/>
              <a:t>. Since we can’t practically test on all possible inputs, finding the right set of test data is important.</a:t>
            </a:r>
          </a:p>
          <a:p>
            <a:r>
              <a:rPr lang="en-US" sz="2000" b="1" u="sng" dirty="0" smtClean="0"/>
              <a:t>Ex</a:t>
            </a:r>
            <a:r>
              <a:rPr lang="en-US" dirty="0" smtClean="0"/>
              <a:t>: A program to correctly insert integers into the correct position of a sorted list is made. Given the following list, what should be included in the set of test data:</a:t>
            </a:r>
          </a:p>
          <a:p>
            <a:r>
              <a:rPr lang="en-US" dirty="0" smtClean="0"/>
              <a:t>2     5     9</a:t>
            </a:r>
          </a:p>
          <a:p>
            <a:r>
              <a:rPr lang="en-US" dirty="0" smtClean="0"/>
              <a:t>Answer?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80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59" y="0"/>
            <a:ext cx="8534401" cy="1290052"/>
          </a:xfrm>
        </p:spPr>
        <p:txBody>
          <a:bodyPr/>
          <a:lstStyle/>
          <a:p>
            <a:r>
              <a:rPr lang="en-US" dirty="0" smtClean="0"/>
              <a:t>Software 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957" y="1530684"/>
            <a:ext cx="6101601" cy="4882148"/>
          </a:xfrm>
        </p:spPr>
        <p:txBody>
          <a:bodyPr/>
          <a:lstStyle/>
          <a:p>
            <a:r>
              <a:rPr lang="en-US" sz="2400" b="1" u="sng" dirty="0" smtClean="0"/>
              <a:t>Types of Errors (Bugs)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smtClean="0"/>
              <a:t>Compile-time Errors</a:t>
            </a:r>
            <a:r>
              <a:rPr lang="en-US" dirty="0" smtClean="0"/>
              <a:t>: Occurs during compilation. The compiler is unable to translate the Java code into bytecode (what the JVM executes), so an error message is printed.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smtClean="0"/>
              <a:t>Run-time Errors</a:t>
            </a:r>
            <a:r>
              <a:rPr lang="en-US" dirty="0" smtClean="0"/>
              <a:t>: Occurs during program execution. The Java run-time environment </a:t>
            </a:r>
            <a:r>
              <a:rPr lang="en-US" i="1" dirty="0" smtClean="0"/>
              <a:t>throws an exception</a:t>
            </a:r>
            <a:r>
              <a:rPr lang="en-US" dirty="0" smtClean="0"/>
              <a:t>, which will stop execution and print an error message.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smtClean="0"/>
              <a:t>Logic Errors</a:t>
            </a:r>
            <a:r>
              <a:rPr lang="en-US" dirty="0" smtClean="0"/>
              <a:t>: Occurs when the program doesn’t work as intended. That is, the program fails to satisfy the </a:t>
            </a:r>
            <a:r>
              <a:rPr lang="en-US" i="1" dirty="0" smtClean="0"/>
              <a:t>specification</a:t>
            </a:r>
            <a:r>
              <a:rPr lang="en-US" dirty="0" smtClean="0"/>
              <a:t>. (Note: The program does compile and will run)</a:t>
            </a:r>
            <a:endParaRPr lang="en-US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689558" y="1530684"/>
            <a:ext cx="4680284" cy="4882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u="sng" dirty="0" smtClean="0"/>
              <a:t>Examples</a:t>
            </a:r>
          </a:p>
          <a:p>
            <a:r>
              <a:rPr lang="en-US" dirty="0" smtClean="0"/>
              <a:t>Compile-time errors: ???</a:t>
            </a:r>
          </a:p>
          <a:p>
            <a:r>
              <a:rPr lang="en-US" dirty="0" smtClean="0"/>
              <a:t>Run-time errors: ???</a:t>
            </a:r>
          </a:p>
          <a:p>
            <a:r>
              <a:rPr lang="en-US" dirty="0" smtClean="0"/>
              <a:t>Logic errors: ???</a:t>
            </a:r>
          </a:p>
        </p:txBody>
      </p:sp>
    </p:spTree>
    <p:extLst>
      <p:ext uri="{BB962C8B-B14F-4D97-AF65-F5344CB8AC3E}">
        <p14:creationId xmlns:p14="http://schemas.microsoft.com/office/powerpoint/2010/main" val="37913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59" y="0"/>
            <a:ext cx="8534401" cy="1290052"/>
          </a:xfrm>
        </p:spPr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957" y="1530684"/>
            <a:ext cx="7515311" cy="4882148"/>
          </a:xfrm>
        </p:spPr>
        <p:txBody>
          <a:bodyPr/>
          <a:lstStyle/>
          <a:p>
            <a:r>
              <a:rPr lang="en-US" dirty="0" smtClean="0"/>
              <a:t>Steps in object-oriented design: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Identify the classes to be written (including the states!)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Identify the behaviors (methods) for each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Determine the relationships between the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Write the public method headers for each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 the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25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59" y="0"/>
            <a:ext cx="8534401" cy="1290052"/>
          </a:xfrm>
        </p:spPr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956" y="1530684"/>
            <a:ext cx="4928523" cy="4882148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Identifying Classes (Objects)</a:t>
            </a:r>
          </a:p>
          <a:p>
            <a:r>
              <a:rPr lang="en-US" dirty="0" smtClean="0"/>
              <a:t>To find potential classes for a program, </a:t>
            </a:r>
            <a:r>
              <a:rPr lang="en-US" u="sng" dirty="0" smtClean="0"/>
              <a:t>look for </a:t>
            </a:r>
            <a:r>
              <a:rPr lang="en-US" b="1" u="sng" dirty="0" smtClean="0"/>
              <a:t>nouns</a:t>
            </a:r>
            <a:r>
              <a:rPr lang="en-US" u="sng" dirty="0" smtClean="0"/>
              <a:t> in the </a:t>
            </a:r>
            <a:r>
              <a:rPr lang="en-US" i="1" u="sng" dirty="0" smtClean="0"/>
              <a:t>specification</a:t>
            </a:r>
            <a:r>
              <a:rPr lang="en-US" dirty="0" smtClean="0"/>
              <a:t> (</a:t>
            </a:r>
            <a:r>
              <a:rPr lang="en-US" b="1" dirty="0" smtClean="0"/>
              <a:t>ignoring</a:t>
            </a:r>
            <a:r>
              <a:rPr lang="en-US" dirty="0" smtClean="0"/>
              <a:t> pronouns and nouns that refer to the user). The “big-picture” nouns will be good options for the objects (classes), while some of the other nouns may be good options for the attributes (instance variables) of the classes.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5516480" y="1530684"/>
            <a:ext cx="5281862" cy="4882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u="sng" dirty="0" smtClean="0"/>
              <a:t>Object Types</a:t>
            </a:r>
          </a:p>
          <a:p>
            <a:r>
              <a:rPr lang="en-US" sz="2000" b="1" dirty="0" smtClean="0"/>
              <a:t>Controller</a:t>
            </a:r>
            <a:r>
              <a:rPr lang="en-US" dirty="0" smtClean="0"/>
              <a:t>: The object that brings everything together.</a:t>
            </a:r>
          </a:p>
          <a:p>
            <a:r>
              <a:rPr lang="en-US" sz="2000" b="1" dirty="0" smtClean="0"/>
              <a:t>Basic Object</a:t>
            </a:r>
            <a:r>
              <a:rPr lang="en-US" dirty="0" smtClean="0"/>
              <a:t>: A low-level object.</a:t>
            </a:r>
          </a:p>
          <a:p>
            <a:r>
              <a:rPr lang="en-US" sz="2000" b="1" dirty="0" smtClean="0"/>
              <a:t>Collection</a:t>
            </a:r>
            <a:r>
              <a:rPr lang="en-US" dirty="0" smtClean="0"/>
              <a:t>: A collection of basic objects.</a:t>
            </a:r>
          </a:p>
          <a:p>
            <a:r>
              <a:rPr lang="en-US" sz="2000" b="1" dirty="0" smtClean="0"/>
              <a:t>Display</a:t>
            </a:r>
            <a:r>
              <a:rPr lang="en-US" dirty="0" smtClean="0"/>
              <a:t>: An object that displays info to the user, like a GUI.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5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59" y="0"/>
            <a:ext cx="8534401" cy="1290052"/>
          </a:xfrm>
        </p:spPr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955" y="1530684"/>
            <a:ext cx="9789281" cy="4882148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Identifying Behaviors (Methods)</a:t>
            </a:r>
          </a:p>
          <a:p>
            <a:r>
              <a:rPr lang="en-US" dirty="0" smtClean="0"/>
              <a:t>To find potential behaviors, </a:t>
            </a:r>
            <a:r>
              <a:rPr lang="en-US" u="sng" dirty="0" smtClean="0"/>
              <a:t>look for the </a:t>
            </a:r>
            <a:r>
              <a:rPr lang="en-US" b="1" u="sng" dirty="0" smtClean="0"/>
              <a:t>verbs</a:t>
            </a:r>
            <a:r>
              <a:rPr lang="en-US" u="sng" dirty="0" smtClean="0"/>
              <a:t> in the </a:t>
            </a:r>
            <a:r>
              <a:rPr lang="en-US" i="1" u="sng" dirty="0" smtClean="0"/>
              <a:t>specification</a:t>
            </a:r>
            <a:r>
              <a:rPr lang="en-US" u="sng" dirty="0" smtClean="0"/>
              <a:t> that solves the task</a:t>
            </a:r>
            <a:r>
              <a:rPr lang="en-US" dirty="0" smtClean="0"/>
              <a:t>. As you find the behaviors, figure out which class the methods should belong to.</a:t>
            </a:r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551194" y="1530684"/>
            <a:ext cx="4247147" cy="4882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9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59" y="0"/>
            <a:ext cx="8534401" cy="1290052"/>
          </a:xfrm>
        </p:spPr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955" y="1530684"/>
            <a:ext cx="10210386" cy="4882148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Determining the Relationships Between Classes</a:t>
            </a:r>
          </a:p>
          <a:p>
            <a:r>
              <a:rPr lang="en-US" b="1" u="sng" dirty="0" smtClean="0"/>
              <a:t>Inheritance Relationship</a:t>
            </a:r>
            <a:r>
              <a:rPr lang="en-US" dirty="0" smtClean="0"/>
              <a:t>: Class1 </a:t>
            </a:r>
            <a:r>
              <a:rPr lang="en-US" b="1" i="1" dirty="0" smtClean="0"/>
              <a:t>is-a</a:t>
            </a:r>
            <a:r>
              <a:rPr lang="en-US" dirty="0" smtClean="0"/>
              <a:t> Class2. Class1 is a sub-class of the super-class, Class2.</a:t>
            </a:r>
          </a:p>
          <a:p>
            <a:r>
              <a:rPr lang="en-US" b="1" u="sng" dirty="0" smtClean="0"/>
              <a:t>Composite Relationship</a:t>
            </a:r>
            <a:r>
              <a:rPr lang="en-US" dirty="0" smtClean="0"/>
              <a:t>: Class1 </a:t>
            </a:r>
            <a:r>
              <a:rPr lang="en-US" b="1" i="1" dirty="0" smtClean="0"/>
              <a:t>has-a</a:t>
            </a:r>
            <a:r>
              <a:rPr lang="en-US" dirty="0" smtClean="0"/>
              <a:t> Class2. Class2 is an attribute (instance </a:t>
            </a:r>
            <a:r>
              <a:rPr lang="en-US" dirty="0" err="1" smtClean="0"/>
              <a:t>var</a:t>
            </a:r>
            <a:r>
              <a:rPr lang="en-US" dirty="0" smtClean="0"/>
              <a:t>) of Class1.</a:t>
            </a:r>
          </a:p>
          <a:p>
            <a:endParaRPr lang="en-US" dirty="0" smtClean="0"/>
          </a:p>
          <a:p>
            <a:r>
              <a:rPr lang="en-US" sz="2400" b="1" u="sng" dirty="0" smtClean="0"/>
              <a:t>UML Diagrams</a:t>
            </a:r>
          </a:p>
          <a:p>
            <a:r>
              <a:rPr lang="en-US" dirty="0" smtClean="0"/>
              <a:t>A great way to keep track of the relationships between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Represent classes with rectangles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is-a</a:t>
            </a:r>
            <a:r>
              <a:rPr lang="en-US" dirty="0" smtClean="0"/>
              <a:t> relationships with an open up-arrow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has-a</a:t>
            </a:r>
            <a:r>
              <a:rPr lang="en-US" dirty="0" smtClean="0"/>
              <a:t> relationships with a closed down-arrow</a:t>
            </a:r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551194" y="1530684"/>
            <a:ext cx="4247147" cy="4882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4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959" y="0"/>
            <a:ext cx="8534401" cy="1290052"/>
          </a:xfrm>
        </p:spPr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955" y="1530684"/>
            <a:ext cx="10210386" cy="4882148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Implementing Classes</a:t>
            </a:r>
          </a:p>
          <a:p>
            <a:r>
              <a:rPr lang="en-US" sz="2000" b="1" u="sng" dirty="0" smtClean="0"/>
              <a:t>Bottom-Up Development</a:t>
            </a:r>
            <a:r>
              <a:rPr lang="en-US" sz="2000" b="1" dirty="0" smtClean="0"/>
              <a:t>: </a:t>
            </a:r>
            <a:r>
              <a:rPr lang="en-US" dirty="0" smtClean="0"/>
              <a:t>For each method in a class, list all other classes needed to implement the given method. These classes are called </a:t>
            </a:r>
            <a:r>
              <a:rPr lang="en-US" i="1" dirty="0" smtClean="0"/>
              <a:t>collaborators</a:t>
            </a:r>
            <a:r>
              <a:rPr lang="en-US" dirty="0" smtClean="0"/>
              <a:t>. Classes with no collaborators are </a:t>
            </a:r>
            <a:r>
              <a:rPr lang="en-US" i="1" dirty="0" smtClean="0"/>
              <a:t>independent</a:t>
            </a:r>
            <a:r>
              <a:rPr lang="en-US" dirty="0" smtClean="0"/>
              <a:t>. In bottom-up dev, independent classes are fully implemented and tested before being incorporated into the overall project. (Independent classes are generally the basic objects.)</a:t>
            </a:r>
          </a:p>
          <a:p>
            <a:endParaRPr lang="en-US" dirty="0"/>
          </a:p>
          <a:p>
            <a:r>
              <a:rPr lang="en-US" sz="2000" b="1" u="sng" dirty="0" smtClean="0"/>
              <a:t>Top-Down Development</a:t>
            </a:r>
            <a:r>
              <a:rPr lang="en-US" dirty="0" smtClean="0"/>
              <a:t>: Starts with an overview of the program, beginning from the highest-level objects, the controller(s), and working down to the basic objects.</a:t>
            </a:r>
          </a:p>
          <a:p>
            <a:endParaRPr lang="en-US" dirty="0"/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6551194" y="1530684"/>
            <a:ext cx="4247147" cy="48821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3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225</TotalTime>
  <Words>862</Words>
  <Application>Microsoft Office PowerPoint</Application>
  <PresentationFormat>Widescreen</PresentationFormat>
  <Paragraphs>70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Slice</vt:lpstr>
      <vt:lpstr>Unit 6: Program Design and Analysis</vt:lpstr>
      <vt:lpstr>Software Development</vt:lpstr>
      <vt:lpstr>Software Development</vt:lpstr>
      <vt:lpstr>Software Development</vt:lpstr>
      <vt:lpstr>Object-Oriented Programming</vt:lpstr>
      <vt:lpstr>Object-Oriented Programming</vt:lpstr>
      <vt:lpstr>Object-Oriented Programming</vt:lpstr>
      <vt:lpstr>Object-Oriented Programming</vt:lpstr>
      <vt:lpstr>Object-Oriented Programming</vt:lpstr>
      <vt:lpstr>Object-Oriented Programming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6: Program Design and Analysis</dc:title>
  <dc:creator>Austin Traub</dc:creator>
  <cp:lastModifiedBy>Austin Traub</cp:lastModifiedBy>
  <cp:revision>22</cp:revision>
  <dcterms:created xsi:type="dcterms:W3CDTF">2024-04-15T20:18:28Z</dcterms:created>
  <dcterms:modified xsi:type="dcterms:W3CDTF">2024-04-16T00:04:18Z</dcterms:modified>
</cp:coreProperties>
</file>