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1" r:id="rId9"/>
    <p:sldId id="262" r:id="rId10"/>
    <p:sldId id="264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24C90A-F78C-4D5A-80C9-1809C4FC24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34AEAFF-F5EA-4AE7-B80D-95DD6C422804}">
      <dgm:prSet/>
      <dgm:spPr/>
      <dgm:t>
        <a:bodyPr/>
        <a:lstStyle/>
        <a:p>
          <a:r>
            <a:rPr lang="en-US"/>
            <a:t>Some of social media content (posts etc.) having a small life cycles. </a:t>
          </a:r>
        </a:p>
      </dgm:t>
    </dgm:pt>
    <dgm:pt modelId="{A5753F41-EFD7-40AE-A02B-9B21D8B1E366}" type="parTrans" cxnId="{69801167-9B8D-4196-97DE-24C7B2AEF211}">
      <dgm:prSet/>
      <dgm:spPr/>
      <dgm:t>
        <a:bodyPr/>
        <a:lstStyle/>
        <a:p>
          <a:endParaRPr lang="en-US"/>
        </a:p>
      </dgm:t>
    </dgm:pt>
    <dgm:pt modelId="{00B64796-789A-430A-90CE-5D913F6C201A}" type="sibTrans" cxnId="{69801167-9B8D-4196-97DE-24C7B2AEF211}">
      <dgm:prSet/>
      <dgm:spPr/>
      <dgm:t>
        <a:bodyPr/>
        <a:lstStyle/>
        <a:p>
          <a:endParaRPr lang="en-US"/>
        </a:p>
      </dgm:t>
    </dgm:pt>
    <dgm:pt modelId="{F21D6BAA-A2E7-4537-BD42-2079A0F857DB}">
      <dgm:prSet/>
      <dgm:spPr/>
      <dgm:t>
        <a:bodyPr/>
        <a:lstStyle/>
        <a:p>
          <a:r>
            <a:rPr lang="en-US"/>
            <a:t>These are ending in short time</a:t>
          </a:r>
        </a:p>
      </dgm:t>
    </dgm:pt>
    <dgm:pt modelId="{F568AAB8-1C6C-4330-8F8B-DECB3F156BDC}" type="parTrans" cxnId="{92CE0016-7C6F-4FAC-985B-F7E1BE6BD58D}">
      <dgm:prSet/>
      <dgm:spPr/>
      <dgm:t>
        <a:bodyPr/>
        <a:lstStyle/>
        <a:p>
          <a:endParaRPr lang="en-US"/>
        </a:p>
      </dgm:t>
    </dgm:pt>
    <dgm:pt modelId="{8A43E732-64E1-4190-B689-2CE0C122496B}" type="sibTrans" cxnId="{92CE0016-7C6F-4FAC-985B-F7E1BE6BD58D}">
      <dgm:prSet/>
      <dgm:spPr/>
      <dgm:t>
        <a:bodyPr/>
        <a:lstStyle/>
        <a:p>
          <a:endParaRPr lang="en-US"/>
        </a:p>
      </dgm:t>
    </dgm:pt>
    <dgm:pt modelId="{2B2754C2-A1CD-4A06-8D30-8E04D030C197}">
      <dgm:prSet/>
      <dgm:spPr/>
      <dgm:t>
        <a:bodyPr/>
        <a:lstStyle/>
        <a:p>
          <a:r>
            <a:rPr lang="en-US"/>
            <a:t>Though it is short time it can have high impact soon</a:t>
          </a:r>
        </a:p>
      </dgm:t>
    </dgm:pt>
    <dgm:pt modelId="{6152A6E9-B679-4C15-8DCC-3AD26B60FE14}" type="parTrans" cxnId="{AC18E211-9425-49F3-A3D0-1E65172A44E1}">
      <dgm:prSet/>
      <dgm:spPr/>
      <dgm:t>
        <a:bodyPr/>
        <a:lstStyle/>
        <a:p>
          <a:endParaRPr lang="en-US"/>
        </a:p>
      </dgm:t>
    </dgm:pt>
    <dgm:pt modelId="{13844727-9911-4B12-919E-BA93560E8D6D}" type="sibTrans" cxnId="{AC18E211-9425-49F3-A3D0-1E65172A44E1}">
      <dgm:prSet/>
      <dgm:spPr/>
      <dgm:t>
        <a:bodyPr/>
        <a:lstStyle/>
        <a:p>
          <a:endParaRPr lang="en-US"/>
        </a:p>
      </dgm:t>
    </dgm:pt>
    <dgm:pt modelId="{25FEBE7B-DCB6-4008-99F1-C5FDEAF9614D}">
      <dgm:prSet/>
      <dgm:spPr/>
      <dgm:t>
        <a:bodyPr/>
        <a:lstStyle/>
        <a:p>
          <a:r>
            <a:rPr lang="en-US"/>
            <a:t>Having a predefined trend for those posts can helpful for identification if there any unwanted stuff posted in the social media platforms </a:t>
          </a:r>
        </a:p>
      </dgm:t>
    </dgm:pt>
    <dgm:pt modelId="{AE27ED66-CB17-4C56-9A2F-C296DB697CD4}" type="parTrans" cxnId="{46322217-3F0C-4BC8-9B4C-DD9274E241EF}">
      <dgm:prSet/>
      <dgm:spPr/>
      <dgm:t>
        <a:bodyPr/>
        <a:lstStyle/>
        <a:p>
          <a:endParaRPr lang="en-US"/>
        </a:p>
      </dgm:t>
    </dgm:pt>
    <dgm:pt modelId="{C2EFE6E7-5E5E-4972-B9C6-833A4E7362B1}" type="sibTrans" cxnId="{46322217-3F0C-4BC8-9B4C-DD9274E241EF}">
      <dgm:prSet/>
      <dgm:spPr/>
      <dgm:t>
        <a:bodyPr/>
        <a:lstStyle/>
        <a:p>
          <a:endParaRPr lang="en-US"/>
        </a:p>
      </dgm:t>
    </dgm:pt>
    <dgm:pt modelId="{A2CD1A27-75B4-4EA4-9E12-2BB4D2A6BD66}" type="pres">
      <dgm:prSet presAssocID="{2324C90A-F78C-4D5A-80C9-1809C4FC2444}" presName="root" presStyleCnt="0">
        <dgm:presLayoutVars>
          <dgm:dir/>
          <dgm:resizeHandles val="exact"/>
        </dgm:presLayoutVars>
      </dgm:prSet>
      <dgm:spPr/>
    </dgm:pt>
    <dgm:pt modelId="{28B7A385-204D-448C-9F82-D28EFA0C3B73}" type="pres">
      <dgm:prSet presAssocID="{334AEAFF-F5EA-4AE7-B80D-95DD6C422804}" presName="compNode" presStyleCnt="0"/>
      <dgm:spPr/>
    </dgm:pt>
    <dgm:pt modelId="{F9E615E2-F143-42B1-B77A-A7E4D1CDEB70}" type="pres">
      <dgm:prSet presAssocID="{334AEAFF-F5EA-4AE7-B80D-95DD6C422804}" presName="bgRect" presStyleLbl="bgShp" presStyleIdx="0" presStyleCnt="4"/>
      <dgm:spPr/>
    </dgm:pt>
    <dgm:pt modelId="{681A9781-4C2E-4CE1-B44B-A9AA6AF706C2}" type="pres">
      <dgm:prSet presAssocID="{334AEAFF-F5EA-4AE7-B80D-95DD6C42280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229D3B29-2A6F-4331-868A-47037BF6BE4A}" type="pres">
      <dgm:prSet presAssocID="{334AEAFF-F5EA-4AE7-B80D-95DD6C422804}" presName="spaceRect" presStyleCnt="0"/>
      <dgm:spPr/>
    </dgm:pt>
    <dgm:pt modelId="{7872FD1D-FFE1-480F-B586-3B08DAAEF63E}" type="pres">
      <dgm:prSet presAssocID="{334AEAFF-F5EA-4AE7-B80D-95DD6C422804}" presName="parTx" presStyleLbl="revTx" presStyleIdx="0" presStyleCnt="4">
        <dgm:presLayoutVars>
          <dgm:chMax val="0"/>
          <dgm:chPref val="0"/>
        </dgm:presLayoutVars>
      </dgm:prSet>
      <dgm:spPr/>
    </dgm:pt>
    <dgm:pt modelId="{E661B97C-39D8-4DE9-A01F-1AC4B1C031C0}" type="pres">
      <dgm:prSet presAssocID="{00B64796-789A-430A-90CE-5D913F6C201A}" presName="sibTrans" presStyleCnt="0"/>
      <dgm:spPr/>
    </dgm:pt>
    <dgm:pt modelId="{F047A0C7-3439-4BD7-9746-063EC21B51D1}" type="pres">
      <dgm:prSet presAssocID="{F21D6BAA-A2E7-4537-BD42-2079A0F857DB}" presName="compNode" presStyleCnt="0"/>
      <dgm:spPr/>
    </dgm:pt>
    <dgm:pt modelId="{DD9F1EB0-B523-4276-81BD-007455D4FCF4}" type="pres">
      <dgm:prSet presAssocID="{F21D6BAA-A2E7-4537-BD42-2079A0F857DB}" presName="bgRect" presStyleLbl="bgShp" presStyleIdx="1" presStyleCnt="4"/>
      <dgm:spPr/>
    </dgm:pt>
    <dgm:pt modelId="{833110EE-62F9-4162-80F1-C4D10A2BC9D6}" type="pres">
      <dgm:prSet presAssocID="{F21D6BAA-A2E7-4537-BD42-2079A0F857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3EE74AD-CEE7-4886-B66E-9E7392D79EAD}" type="pres">
      <dgm:prSet presAssocID="{F21D6BAA-A2E7-4537-BD42-2079A0F857DB}" presName="spaceRect" presStyleCnt="0"/>
      <dgm:spPr/>
    </dgm:pt>
    <dgm:pt modelId="{C52059A0-FC6A-424B-9579-CA5570A37E0B}" type="pres">
      <dgm:prSet presAssocID="{F21D6BAA-A2E7-4537-BD42-2079A0F857DB}" presName="parTx" presStyleLbl="revTx" presStyleIdx="1" presStyleCnt="4">
        <dgm:presLayoutVars>
          <dgm:chMax val="0"/>
          <dgm:chPref val="0"/>
        </dgm:presLayoutVars>
      </dgm:prSet>
      <dgm:spPr/>
    </dgm:pt>
    <dgm:pt modelId="{ABC51DAB-FD76-4959-A56D-0A885325C536}" type="pres">
      <dgm:prSet presAssocID="{8A43E732-64E1-4190-B689-2CE0C122496B}" presName="sibTrans" presStyleCnt="0"/>
      <dgm:spPr/>
    </dgm:pt>
    <dgm:pt modelId="{AFA82276-1B65-40FB-B1B0-72E25D5D387F}" type="pres">
      <dgm:prSet presAssocID="{2B2754C2-A1CD-4A06-8D30-8E04D030C197}" presName="compNode" presStyleCnt="0"/>
      <dgm:spPr/>
    </dgm:pt>
    <dgm:pt modelId="{27AB7603-8706-4D3B-9535-9A948CB440FA}" type="pres">
      <dgm:prSet presAssocID="{2B2754C2-A1CD-4A06-8D30-8E04D030C197}" presName="bgRect" presStyleLbl="bgShp" presStyleIdx="2" presStyleCnt="4"/>
      <dgm:spPr/>
    </dgm:pt>
    <dgm:pt modelId="{5972A2AD-4FD3-4B9F-A2B6-989A09DA3981}" type="pres">
      <dgm:prSet presAssocID="{2B2754C2-A1CD-4A06-8D30-8E04D030C19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41DAC85-D146-4A75-9DCF-CA0FF75F4BEB}" type="pres">
      <dgm:prSet presAssocID="{2B2754C2-A1CD-4A06-8D30-8E04D030C197}" presName="spaceRect" presStyleCnt="0"/>
      <dgm:spPr/>
    </dgm:pt>
    <dgm:pt modelId="{CA27A757-D6A4-441A-9944-BFC0806E3DBD}" type="pres">
      <dgm:prSet presAssocID="{2B2754C2-A1CD-4A06-8D30-8E04D030C197}" presName="parTx" presStyleLbl="revTx" presStyleIdx="2" presStyleCnt="4">
        <dgm:presLayoutVars>
          <dgm:chMax val="0"/>
          <dgm:chPref val="0"/>
        </dgm:presLayoutVars>
      </dgm:prSet>
      <dgm:spPr/>
    </dgm:pt>
    <dgm:pt modelId="{D1679B18-5DC8-46F5-8CEF-822826BA5E91}" type="pres">
      <dgm:prSet presAssocID="{13844727-9911-4B12-919E-BA93560E8D6D}" presName="sibTrans" presStyleCnt="0"/>
      <dgm:spPr/>
    </dgm:pt>
    <dgm:pt modelId="{4B40B52F-F16A-4CEE-99ED-8B490830C062}" type="pres">
      <dgm:prSet presAssocID="{25FEBE7B-DCB6-4008-99F1-C5FDEAF9614D}" presName="compNode" presStyleCnt="0"/>
      <dgm:spPr/>
    </dgm:pt>
    <dgm:pt modelId="{86732D0B-EC98-43A0-A5A5-53E5AEE94BC0}" type="pres">
      <dgm:prSet presAssocID="{25FEBE7B-DCB6-4008-99F1-C5FDEAF9614D}" presName="bgRect" presStyleLbl="bgShp" presStyleIdx="3" presStyleCnt="4"/>
      <dgm:spPr/>
    </dgm:pt>
    <dgm:pt modelId="{2AB072A7-DEF4-43FE-8EAA-507E0F4A9782}" type="pres">
      <dgm:prSet presAssocID="{25FEBE7B-DCB6-4008-99F1-C5FDEAF961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120A2061-7E29-4B6B-BF9B-4162681AB547}" type="pres">
      <dgm:prSet presAssocID="{25FEBE7B-DCB6-4008-99F1-C5FDEAF9614D}" presName="spaceRect" presStyleCnt="0"/>
      <dgm:spPr/>
    </dgm:pt>
    <dgm:pt modelId="{BBB5E853-C58E-4A4B-B112-E65C3FE900D2}" type="pres">
      <dgm:prSet presAssocID="{25FEBE7B-DCB6-4008-99F1-C5FDEAF9614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C18E211-9425-49F3-A3D0-1E65172A44E1}" srcId="{2324C90A-F78C-4D5A-80C9-1809C4FC2444}" destId="{2B2754C2-A1CD-4A06-8D30-8E04D030C197}" srcOrd="2" destOrd="0" parTransId="{6152A6E9-B679-4C15-8DCC-3AD26B60FE14}" sibTransId="{13844727-9911-4B12-919E-BA93560E8D6D}"/>
    <dgm:cxn modelId="{92CE0016-7C6F-4FAC-985B-F7E1BE6BD58D}" srcId="{2324C90A-F78C-4D5A-80C9-1809C4FC2444}" destId="{F21D6BAA-A2E7-4537-BD42-2079A0F857DB}" srcOrd="1" destOrd="0" parTransId="{F568AAB8-1C6C-4330-8F8B-DECB3F156BDC}" sibTransId="{8A43E732-64E1-4190-B689-2CE0C122496B}"/>
    <dgm:cxn modelId="{46322217-3F0C-4BC8-9B4C-DD9274E241EF}" srcId="{2324C90A-F78C-4D5A-80C9-1809C4FC2444}" destId="{25FEBE7B-DCB6-4008-99F1-C5FDEAF9614D}" srcOrd="3" destOrd="0" parTransId="{AE27ED66-CB17-4C56-9A2F-C296DB697CD4}" sibTransId="{C2EFE6E7-5E5E-4972-B9C6-833A4E7362B1}"/>
    <dgm:cxn modelId="{D67E1829-B977-4165-9493-33AA24ECED3E}" type="presOf" srcId="{2B2754C2-A1CD-4A06-8D30-8E04D030C197}" destId="{CA27A757-D6A4-441A-9944-BFC0806E3DBD}" srcOrd="0" destOrd="0" presId="urn:microsoft.com/office/officeart/2018/2/layout/IconVerticalSolidList"/>
    <dgm:cxn modelId="{11CFCD2D-1FEE-4DB0-9C3E-C8D18C0F0319}" type="presOf" srcId="{334AEAFF-F5EA-4AE7-B80D-95DD6C422804}" destId="{7872FD1D-FFE1-480F-B586-3B08DAAEF63E}" srcOrd="0" destOrd="0" presId="urn:microsoft.com/office/officeart/2018/2/layout/IconVerticalSolidList"/>
    <dgm:cxn modelId="{BDA5975F-8986-4F28-8753-10CE02080244}" type="presOf" srcId="{25FEBE7B-DCB6-4008-99F1-C5FDEAF9614D}" destId="{BBB5E853-C58E-4A4B-B112-E65C3FE900D2}" srcOrd="0" destOrd="0" presId="urn:microsoft.com/office/officeart/2018/2/layout/IconVerticalSolidList"/>
    <dgm:cxn modelId="{69801167-9B8D-4196-97DE-24C7B2AEF211}" srcId="{2324C90A-F78C-4D5A-80C9-1809C4FC2444}" destId="{334AEAFF-F5EA-4AE7-B80D-95DD6C422804}" srcOrd="0" destOrd="0" parTransId="{A5753F41-EFD7-40AE-A02B-9B21D8B1E366}" sibTransId="{00B64796-789A-430A-90CE-5D913F6C201A}"/>
    <dgm:cxn modelId="{55349499-FAFF-44B9-BE85-1308D2433D53}" type="presOf" srcId="{F21D6BAA-A2E7-4537-BD42-2079A0F857DB}" destId="{C52059A0-FC6A-424B-9579-CA5570A37E0B}" srcOrd="0" destOrd="0" presId="urn:microsoft.com/office/officeart/2018/2/layout/IconVerticalSolidList"/>
    <dgm:cxn modelId="{5660F1B9-8592-435B-855A-67FE3231AF57}" type="presOf" srcId="{2324C90A-F78C-4D5A-80C9-1809C4FC2444}" destId="{A2CD1A27-75B4-4EA4-9E12-2BB4D2A6BD66}" srcOrd="0" destOrd="0" presId="urn:microsoft.com/office/officeart/2018/2/layout/IconVerticalSolidList"/>
    <dgm:cxn modelId="{6C40908B-13E7-452C-9D53-6E1DF519E96E}" type="presParOf" srcId="{A2CD1A27-75B4-4EA4-9E12-2BB4D2A6BD66}" destId="{28B7A385-204D-448C-9F82-D28EFA0C3B73}" srcOrd="0" destOrd="0" presId="urn:microsoft.com/office/officeart/2018/2/layout/IconVerticalSolidList"/>
    <dgm:cxn modelId="{AEDDAE4D-9988-40EF-BA8E-9BF5CF551317}" type="presParOf" srcId="{28B7A385-204D-448C-9F82-D28EFA0C3B73}" destId="{F9E615E2-F143-42B1-B77A-A7E4D1CDEB70}" srcOrd="0" destOrd="0" presId="urn:microsoft.com/office/officeart/2018/2/layout/IconVerticalSolidList"/>
    <dgm:cxn modelId="{45967DF3-0804-42F7-8466-B4C56D68175F}" type="presParOf" srcId="{28B7A385-204D-448C-9F82-D28EFA0C3B73}" destId="{681A9781-4C2E-4CE1-B44B-A9AA6AF706C2}" srcOrd="1" destOrd="0" presId="urn:microsoft.com/office/officeart/2018/2/layout/IconVerticalSolidList"/>
    <dgm:cxn modelId="{A885FB49-6199-4D1B-96B4-0352AF4CC5AD}" type="presParOf" srcId="{28B7A385-204D-448C-9F82-D28EFA0C3B73}" destId="{229D3B29-2A6F-4331-868A-47037BF6BE4A}" srcOrd="2" destOrd="0" presId="urn:microsoft.com/office/officeart/2018/2/layout/IconVerticalSolidList"/>
    <dgm:cxn modelId="{948F317C-B9F2-4EEE-94A7-288A5FED8921}" type="presParOf" srcId="{28B7A385-204D-448C-9F82-D28EFA0C3B73}" destId="{7872FD1D-FFE1-480F-B586-3B08DAAEF63E}" srcOrd="3" destOrd="0" presId="urn:microsoft.com/office/officeart/2018/2/layout/IconVerticalSolidList"/>
    <dgm:cxn modelId="{48DACC01-43CC-4E5C-A29A-1D57BBD231D7}" type="presParOf" srcId="{A2CD1A27-75B4-4EA4-9E12-2BB4D2A6BD66}" destId="{E661B97C-39D8-4DE9-A01F-1AC4B1C031C0}" srcOrd="1" destOrd="0" presId="urn:microsoft.com/office/officeart/2018/2/layout/IconVerticalSolidList"/>
    <dgm:cxn modelId="{4C1BA05B-535B-4D79-9344-84858FD77D96}" type="presParOf" srcId="{A2CD1A27-75B4-4EA4-9E12-2BB4D2A6BD66}" destId="{F047A0C7-3439-4BD7-9746-063EC21B51D1}" srcOrd="2" destOrd="0" presId="urn:microsoft.com/office/officeart/2018/2/layout/IconVerticalSolidList"/>
    <dgm:cxn modelId="{3C07663F-19C8-4119-89DA-C9DFD7A79A59}" type="presParOf" srcId="{F047A0C7-3439-4BD7-9746-063EC21B51D1}" destId="{DD9F1EB0-B523-4276-81BD-007455D4FCF4}" srcOrd="0" destOrd="0" presId="urn:microsoft.com/office/officeart/2018/2/layout/IconVerticalSolidList"/>
    <dgm:cxn modelId="{730F588A-39BF-4BBA-98EB-E6976AD8C9FF}" type="presParOf" srcId="{F047A0C7-3439-4BD7-9746-063EC21B51D1}" destId="{833110EE-62F9-4162-80F1-C4D10A2BC9D6}" srcOrd="1" destOrd="0" presId="urn:microsoft.com/office/officeart/2018/2/layout/IconVerticalSolidList"/>
    <dgm:cxn modelId="{87A5F6CE-6806-42B7-AC4A-489FAAE62974}" type="presParOf" srcId="{F047A0C7-3439-4BD7-9746-063EC21B51D1}" destId="{B3EE74AD-CEE7-4886-B66E-9E7392D79EAD}" srcOrd="2" destOrd="0" presId="urn:microsoft.com/office/officeart/2018/2/layout/IconVerticalSolidList"/>
    <dgm:cxn modelId="{FE87365D-5381-4E28-A0E5-E2919A8261D9}" type="presParOf" srcId="{F047A0C7-3439-4BD7-9746-063EC21B51D1}" destId="{C52059A0-FC6A-424B-9579-CA5570A37E0B}" srcOrd="3" destOrd="0" presId="urn:microsoft.com/office/officeart/2018/2/layout/IconVerticalSolidList"/>
    <dgm:cxn modelId="{7337C100-DF59-41E1-B279-C17D3D147EC9}" type="presParOf" srcId="{A2CD1A27-75B4-4EA4-9E12-2BB4D2A6BD66}" destId="{ABC51DAB-FD76-4959-A56D-0A885325C536}" srcOrd="3" destOrd="0" presId="urn:microsoft.com/office/officeart/2018/2/layout/IconVerticalSolidList"/>
    <dgm:cxn modelId="{DC8DBEB0-3F13-4C02-BF7D-A6736EB3DC29}" type="presParOf" srcId="{A2CD1A27-75B4-4EA4-9E12-2BB4D2A6BD66}" destId="{AFA82276-1B65-40FB-B1B0-72E25D5D387F}" srcOrd="4" destOrd="0" presId="urn:microsoft.com/office/officeart/2018/2/layout/IconVerticalSolidList"/>
    <dgm:cxn modelId="{096C8FE7-703B-4F73-82EA-F973CC7C9895}" type="presParOf" srcId="{AFA82276-1B65-40FB-B1B0-72E25D5D387F}" destId="{27AB7603-8706-4D3B-9535-9A948CB440FA}" srcOrd="0" destOrd="0" presId="urn:microsoft.com/office/officeart/2018/2/layout/IconVerticalSolidList"/>
    <dgm:cxn modelId="{5E1B8D08-A580-4FD3-9893-BC058C4E34EF}" type="presParOf" srcId="{AFA82276-1B65-40FB-B1B0-72E25D5D387F}" destId="{5972A2AD-4FD3-4B9F-A2B6-989A09DA3981}" srcOrd="1" destOrd="0" presId="urn:microsoft.com/office/officeart/2018/2/layout/IconVerticalSolidList"/>
    <dgm:cxn modelId="{9F209E5C-1FC6-48D1-9BC5-48EF0FE281CD}" type="presParOf" srcId="{AFA82276-1B65-40FB-B1B0-72E25D5D387F}" destId="{341DAC85-D146-4A75-9DCF-CA0FF75F4BEB}" srcOrd="2" destOrd="0" presId="urn:microsoft.com/office/officeart/2018/2/layout/IconVerticalSolidList"/>
    <dgm:cxn modelId="{F8E88967-15CA-44A9-8C0A-FDD4DC3710D1}" type="presParOf" srcId="{AFA82276-1B65-40FB-B1B0-72E25D5D387F}" destId="{CA27A757-D6A4-441A-9944-BFC0806E3DBD}" srcOrd="3" destOrd="0" presId="urn:microsoft.com/office/officeart/2018/2/layout/IconVerticalSolidList"/>
    <dgm:cxn modelId="{13E62379-9911-4DE7-8FA8-A4CAB5460D28}" type="presParOf" srcId="{A2CD1A27-75B4-4EA4-9E12-2BB4D2A6BD66}" destId="{D1679B18-5DC8-46F5-8CEF-822826BA5E91}" srcOrd="5" destOrd="0" presId="urn:microsoft.com/office/officeart/2018/2/layout/IconVerticalSolidList"/>
    <dgm:cxn modelId="{B6097EF2-EE24-47AC-B8D5-9346409C90EC}" type="presParOf" srcId="{A2CD1A27-75B4-4EA4-9E12-2BB4D2A6BD66}" destId="{4B40B52F-F16A-4CEE-99ED-8B490830C062}" srcOrd="6" destOrd="0" presId="urn:microsoft.com/office/officeart/2018/2/layout/IconVerticalSolidList"/>
    <dgm:cxn modelId="{D8E43DD3-FA63-4331-A58F-0E02EE95AECD}" type="presParOf" srcId="{4B40B52F-F16A-4CEE-99ED-8B490830C062}" destId="{86732D0B-EC98-43A0-A5A5-53E5AEE94BC0}" srcOrd="0" destOrd="0" presId="urn:microsoft.com/office/officeart/2018/2/layout/IconVerticalSolidList"/>
    <dgm:cxn modelId="{02C0EBDF-607A-4421-BD30-4D02217B09F2}" type="presParOf" srcId="{4B40B52F-F16A-4CEE-99ED-8B490830C062}" destId="{2AB072A7-DEF4-43FE-8EAA-507E0F4A9782}" srcOrd="1" destOrd="0" presId="urn:microsoft.com/office/officeart/2018/2/layout/IconVerticalSolidList"/>
    <dgm:cxn modelId="{15A4F527-222C-400D-BBEE-9A620FA6FB50}" type="presParOf" srcId="{4B40B52F-F16A-4CEE-99ED-8B490830C062}" destId="{120A2061-7E29-4B6B-BF9B-4162681AB547}" srcOrd="2" destOrd="0" presId="urn:microsoft.com/office/officeart/2018/2/layout/IconVerticalSolidList"/>
    <dgm:cxn modelId="{61973423-77E7-4FC1-99B6-0CA20D69E60B}" type="presParOf" srcId="{4B40B52F-F16A-4CEE-99ED-8B490830C062}" destId="{BBB5E853-C58E-4A4B-B112-E65C3FE900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D8CDC7-DD30-49AA-82EA-3C1E488D46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AE64552-F09D-428E-9764-A57936D9BC3C}">
      <dgm:prSet/>
      <dgm:spPr/>
      <dgm:t>
        <a:bodyPr/>
        <a:lstStyle/>
        <a:p>
          <a:r>
            <a:rPr lang="en-US"/>
            <a:t>Identification of deterministic components</a:t>
          </a:r>
        </a:p>
      </dgm:t>
    </dgm:pt>
    <dgm:pt modelId="{DFD271BF-A790-41A4-B06C-CC2031EE5163}" type="parTrans" cxnId="{12143BE2-A888-490D-B63C-EFEF8A7CB348}">
      <dgm:prSet/>
      <dgm:spPr/>
      <dgm:t>
        <a:bodyPr/>
        <a:lstStyle/>
        <a:p>
          <a:endParaRPr lang="en-US"/>
        </a:p>
      </dgm:t>
    </dgm:pt>
    <dgm:pt modelId="{FDAECDFC-1A2F-4EFF-B48E-8A1B250BCE58}" type="sibTrans" cxnId="{12143BE2-A888-490D-B63C-EFEF8A7CB348}">
      <dgm:prSet/>
      <dgm:spPr/>
      <dgm:t>
        <a:bodyPr/>
        <a:lstStyle/>
        <a:p>
          <a:endParaRPr lang="en-US"/>
        </a:p>
      </dgm:t>
    </dgm:pt>
    <dgm:pt modelId="{DE9A2AB6-618B-4B9C-ADBB-C4F5CC5DA0FB}">
      <dgm:prSet/>
      <dgm:spPr/>
      <dgm:t>
        <a:bodyPr/>
        <a:lstStyle/>
        <a:p>
          <a:r>
            <a:rPr lang="en-US"/>
            <a:t>Trend and seasonality components </a:t>
          </a:r>
        </a:p>
      </dgm:t>
    </dgm:pt>
    <dgm:pt modelId="{1A9DB593-F08F-4252-B2B2-58A3F43BC79C}" type="parTrans" cxnId="{3EEB4EE2-A85B-411D-9761-564ED6752B03}">
      <dgm:prSet/>
      <dgm:spPr/>
      <dgm:t>
        <a:bodyPr/>
        <a:lstStyle/>
        <a:p>
          <a:endParaRPr lang="en-US"/>
        </a:p>
      </dgm:t>
    </dgm:pt>
    <dgm:pt modelId="{D1E8EFD2-0BC2-4D6F-84EE-9E55095896ED}" type="sibTrans" cxnId="{3EEB4EE2-A85B-411D-9761-564ED6752B03}">
      <dgm:prSet/>
      <dgm:spPr/>
      <dgm:t>
        <a:bodyPr/>
        <a:lstStyle/>
        <a:p>
          <a:endParaRPr lang="en-US"/>
        </a:p>
      </dgm:t>
    </dgm:pt>
    <dgm:pt modelId="{E32791A8-1CEE-40A6-ABAB-10DD530E23AE}">
      <dgm:prSet/>
      <dgm:spPr/>
      <dgm:t>
        <a:bodyPr/>
        <a:lstStyle/>
        <a:p>
          <a:r>
            <a:rPr lang="en-US"/>
            <a:t>Identification of Cyclical component and Seasonal component </a:t>
          </a:r>
        </a:p>
      </dgm:t>
    </dgm:pt>
    <dgm:pt modelId="{56113E49-1058-4C6D-B695-63AAF5579233}" type="parTrans" cxnId="{A6FD35E6-CF32-43C1-B5A0-F420C4DD3434}">
      <dgm:prSet/>
      <dgm:spPr/>
      <dgm:t>
        <a:bodyPr/>
        <a:lstStyle/>
        <a:p>
          <a:endParaRPr lang="en-US"/>
        </a:p>
      </dgm:t>
    </dgm:pt>
    <dgm:pt modelId="{01303606-2CFC-4842-821E-66756DBBF390}" type="sibTrans" cxnId="{A6FD35E6-CF32-43C1-B5A0-F420C4DD3434}">
      <dgm:prSet/>
      <dgm:spPr/>
      <dgm:t>
        <a:bodyPr/>
        <a:lstStyle/>
        <a:p>
          <a:endParaRPr lang="en-US"/>
        </a:p>
      </dgm:t>
    </dgm:pt>
    <dgm:pt modelId="{FE8FB208-4B22-4CDC-8194-AD6060890304}">
      <dgm:prSet/>
      <dgm:spPr/>
      <dgm:t>
        <a:bodyPr/>
        <a:lstStyle/>
        <a:p>
          <a:r>
            <a:rPr lang="en-US"/>
            <a:t>Define forecast trend accordingly</a:t>
          </a:r>
        </a:p>
      </dgm:t>
    </dgm:pt>
    <dgm:pt modelId="{E394A8F4-9946-4D8C-8A04-E0696DC3B439}" type="parTrans" cxnId="{09F94AF7-4AD8-4553-8EC4-169010546FBC}">
      <dgm:prSet/>
      <dgm:spPr/>
      <dgm:t>
        <a:bodyPr/>
        <a:lstStyle/>
        <a:p>
          <a:endParaRPr lang="en-US"/>
        </a:p>
      </dgm:t>
    </dgm:pt>
    <dgm:pt modelId="{C1EC8C59-5963-4859-9746-00F63FAC4195}" type="sibTrans" cxnId="{09F94AF7-4AD8-4553-8EC4-169010546FBC}">
      <dgm:prSet/>
      <dgm:spPr/>
      <dgm:t>
        <a:bodyPr/>
        <a:lstStyle/>
        <a:p>
          <a:endParaRPr lang="en-US"/>
        </a:p>
      </dgm:t>
    </dgm:pt>
    <dgm:pt modelId="{32B4B3EF-10CA-4906-BCAB-E614D4F79184}" type="pres">
      <dgm:prSet presAssocID="{22D8CDC7-DD30-49AA-82EA-3C1E488D4692}" presName="root" presStyleCnt="0">
        <dgm:presLayoutVars>
          <dgm:dir/>
          <dgm:resizeHandles val="exact"/>
        </dgm:presLayoutVars>
      </dgm:prSet>
      <dgm:spPr/>
    </dgm:pt>
    <dgm:pt modelId="{4116BC74-89A4-4218-841C-8DCC14A24A3C}" type="pres">
      <dgm:prSet presAssocID="{BAE64552-F09D-428E-9764-A57936D9BC3C}" presName="compNode" presStyleCnt="0"/>
      <dgm:spPr/>
    </dgm:pt>
    <dgm:pt modelId="{0DA48552-7BE0-44E6-AA12-A73729042F84}" type="pres">
      <dgm:prSet presAssocID="{BAE64552-F09D-428E-9764-A57936D9BC3C}" presName="bgRect" presStyleLbl="bgShp" presStyleIdx="0" presStyleCnt="3"/>
      <dgm:spPr/>
    </dgm:pt>
    <dgm:pt modelId="{8A8F5F15-C7A9-4899-9A83-17FF11338C14}" type="pres">
      <dgm:prSet presAssocID="{BAE64552-F09D-428E-9764-A57936D9BC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DC49D40-6B5A-4303-9242-B2DBE4D59633}" type="pres">
      <dgm:prSet presAssocID="{BAE64552-F09D-428E-9764-A57936D9BC3C}" presName="spaceRect" presStyleCnt="0"/>
      <dgm:spPr/>
    </dgm:pt>
    <dgm:pt modelId="{C0732B52-B04E-4B83-905E-0AABCEA745D2}" type="pres">
      <dgm:prSet presAssocID="{BAE64552-F09D-428E-9764-A57936D9BC3C}" presName="parTx" presStyleLbl="revTx" presStyleIdx="0" presStyleCnt="4">
        <dgm:presLayoutVars>
          <dgm:chMax val="0"/>
          <dgm:chPref val="0"/>
        </dgm:presLayoutVars>
      </dgm:prSet>
      <dgm:spPr/>
    </dgm:pt>
    <dgm:pt modelId="{699B2EB9-ABFC-4CE9-8C7E-BB0EC0CDF666}" type="pres">
      <dgm:prSet presAssocID="{BAE64552-F09D-428E-9764-A57936D9BC3C}" presName="desTx" presStyleLbl="revTx" presStyleIdx="1" presStyleCnt="4">
        <dgm:presLayoutVars/>
      </dgm:prSet>
      <dgm:spPr/>
    </dgm:pt>
    <dgm:pt modelId="{ED039343-2721-48E9-816F-D84A9B586F38}" type="pres">
      <dgm:prSet presAssocID="{FDAECDFC-1A2F-4EFF-B48E-8A1B250BCE58}" presName="sibTrans" presStyleCnt="0"/>
      <dgm:spPr/>
    </dgm:pt>
    <dgm:pt modelId="{9021C6B9-ACC3-4FA0-825F-B65ACE46B279}" type="pres">
      <dgm:prSet presAssocID="{E32791A8-1CEE-40A6-ABAB-10DD530E23AE}" presName="compNode" presStyleCnt="0"/>
      <dgm:spPr/>
    </dgm:pt>
    <dgm:pt modelId="{2A4E0F85-1B7A-4D76-AFC5-7717414E7FD3}" type="pres">
      <dgm:prSet presAssocID="{E32791A8-1CEE-40A6-ABAB-10DD530E23AE}" presName="bgRect" presStyleLbl="bgShp" presStyleIdx="1" presStyleCnt="3"/>
      <dgm:spPr/>
    </dgm:pt>
    <dgm:pt modelId="{4E2420DC-03F3-4A89-BA47-5272E1726CB2}" type="pres">
      <dgm:prSet presAssocID="{E32791A8-1CEE-40A6-ABAB-10DD530E23A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2B76CDA-A039-4852-ADA9-DA2AADA0634C}" type="pres">
      <dgm:prSet presAssocID="{E32791A8-1CEE-40A6-ABAB-10DD530E23AE}" presName="spaceRect" presStyleCnt="0"/>
      <dgm:spPr/>
    </dgm:pt>
    <dgm:pt modelId="{07390655-5771-409B-9C53-5A4CE6A404D9}" type="pres">
      <dgm:prSet presAssocID="{E32791A8-1CEE-40A6-ABAB-10DD530E23AE}" presName="parTx" presStyleLbl="revTx" presStyleIdx="2" presStyleCnt="4">
        <dgm:presLayoutVars>
          <dgm:chMax val="0"/>
          <dgm:chPref val="0"/>
        </dgm:presLayoutVars>
      </dgm:prSet>
      <dgm:spPr/>
    </dgm:pt>
    <dgm:pt modelId="{22B6CB84-76FC-4167-9A46-B3ABAA88E59E}" type="pres">
      <dgm:prSet presAssocID="{01303606-2CFC-4842-821E-66756DBBF390}" presName="sibTrans" presStyleCnt="0"/>
      <dgm:spPr/>
    </dgm:pt>
    <dgm:pt modelId="{1F081654-F4D6-496E-A889-A648839521DC}" type="pres">
      <dgm:prSet presAssocID="{FE8FB208-4B22-4CDC-8194-AD6060890304}" presName="compNode" presStyleCnt="0"/>
      <dgm:spPr/>
    </dgm:pt>
    <dgm:pt modelId="{CF4AF4F3-1021-46BC-BBBB-5B82D8213143}" type="pres">
      <dgm:prSet presAssocID="{FE8FB208-4B22-4CDC-8194-AD6060890304}" presName="bgRect" presStyleLbl="bgShp" presStyleIdx="2" presStyleCnt="3"/>
      <dgm:spPr/>
    </dgm:pt>
    <dgm:pt modelId="{1CB3B8D3-88EB-41F5-A407-62979E62459F}" type="pres">
      <dgm:prSet presAssocID="{FE8FB208-4B22-4CDC-8194-AD60608903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3234D11-0291-43C8-9426-126EFE902B82}" type="pres">
      <dgm:prSet presAssocID="{FE8FB208-4B22-4CDC-8194-AD6060890304}" presName="spaceRect" presStyleCnt="0"/>
      <dgm:spPr/>
    </dgm:pt>
    <dgm:pt modelId="{49E62014-E6D7-45C5-8336-C9BE883BAC78}" type="pres">
      <dgm:prSet presAssocID="{FE8FB208-4B22-4CDC-8194-AD606089030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9D33F22-090F-4ACD-A95C-1B3AEFF940F4}" type="presOf" srcId="{BAE64552-F09D-428E-9764-A57936D9BC3C}" destId="{C0732B52-B04E-4B83-905E-0AABCEA745D2}" srcOrd="0" destOrd="0" presId="urn:microsoft.com/office/officeart/2018/2/layout/IconVerticalSolidList"/>
    <dgm:cxn modelId="{2766DC2B-6E18-46FB-9E82-4EED13FB5B5B}" type="presOf" srcId="{FE8FB208-4B22-4CDC-8194-AD6060890304}" destId="{49E62014-E6D7-45C5-8336-C9BE883BAC78}" srcOrd="0" destOrd="0" presId="urn:microsoft.com/office/officeart/2018/2/layout/IconVerticalSolidList"/>
    <dgm:cxn modelId="{BBEE9443-5681-4AFF-993B-2EC866F0408E}" type="presOf" srcId="{22D8CDC7-DD30-49AA-82EA-3C1E488D4692}" destId="{32B4B3EF-10CA-4906-BCAB-E614D4F79184}" srcOrd="0" destOrd="0" presId="urn:microsoft.com/office/officeart/2018/2/layout/IconVerticalSolidList"/>
    <dgm:cxn modelId="{AB91A9B8-1986-4187-9189-A8E33BC7AD42}" type="presOf" srcId="{E32791A8-1CEE-40A6-ABAB-10DD530E23AE}" destId="{07390655-5771-409B-9C53-5A4CE6A404D9}" srcOrd="0" destOrd="0" presId="urn:microsoft.com/office/officeart/2018/2/layout/IconVerticalSolidList"/>
    <dgm:cxn modelId="{9F45E9D4-E27C-4E64-BEBC-E84C65F1A934}" type="presOf" srcId="{DE9A2AB6-618B-4B9C-ADBB-C4F5CC5DA0FB}" destId="{699B2EB9-ABFC-4CE9-8C7E-BB0EC0CDF666}" srcOrd="0" destOrd="0" presId="urn:microsoft.com/office/officeart/2018/2/layout/IconVerticalSolidList"/>
    <dgm:cxn modelId="{12143BE2-A888-490D-B63C-EFEF8A7CB348}" srcId="{22D8CDC7-DD30-49AA-82EA-3C1E488D4692}" destId="{BAE64552-F09D-428E-9764-A57936D9BC3C}" srcOrd="0" destOrd="0" parTransId="{DFD271BF-A790-41A4-B06C-CC2031EE5163}" sibTransId="{FDAECDFC-1A2F-4EFF-B48E-8A1B250BCE58}"/>
    <dgm:cxn modelId="{3EEB4EE2-A85B-411D-9761-564ED6752B03}" srcId="{BAE64552-F09D-428E-9764-A57936D9BC3C}" destId="{DE9A2AB6-618B-4B9C-ADBB-C4F5CC5DA0FB}" srcOrd="0" destOrd="0" parTransId="{1A9DB593-F08F-4252-B2B2-58A3F43BC79C}" sibTransId="{D1E8EFD2-0BC2-4D6F-84EE-9E55095896ED}"/>
    <dgm:cxn modelId="{A6FD35E6-CF32-43C1-B5A0-F420C4DD3434}" srcId="{22D8CDC7-DD30-49AA-82EA-3C1E488D4692}" destId="{E32791A8-1CEE-40A6-ABAB-10DD530E23AE}" srcOrd="1" destOrd="0" parTransId="{56113E49-1058-4C6D-B695-63AAF5579233}" sibTransId="{01303606-2CFC-4842-821E-66756DBBF390}"/>
    <dgm:cxn modelId="{09F94AF7-4AD8-4553-8EC4-169010546FBC}" srcId="{22D8CDC7-DD30-49AA-82EA-3C1E488D4692}" destId="{FE8FB208-4B22-4CDC-8194-AD6060890304}" srcOrd="2" destOrd="0" parTransId="{E394A8F4-9946-4D8C-8A04-E0696DC3B439}" sibTransId="{C1EC8C59-5963-4859-9746-00F63FAC4195}"/>
    <dgm:cxn modelId="{4FF31926-6F23-4DF8-A120-9FB6F82B3898}" type="presParOf" srcId="{32B4B3EF-10CA-4906-BCAB-E614D4F79184}" destId="{4116BC74-89A4-4218-841C-8DCC14A24A3C}" srcOrd="0" destOrd="0" presId="urn:microsoft.com/office/officeart/2018/2/layout/IconVerticalSolidList"/>
    <dgm:cxn modelId="{71A3E916-1812-4D85-944A-9B60CC0469FC}" type="presParOf" srcId="{4116BC74-89A4-4218-841C-8DCC14A24A3C}" destId="{0DA48552-7BE0-44E6-AA12-A73729042F84}" srcOrd="0" destOrd="0" presId="urn:microsoft.com/office/officeart/2018/2/layout/IconVerticalSolidList"/>
    <dgm:cxn modelId="{E2AA5B4B-E5AA-49F0-9AD2-375920462345}" type="presParOf" srcId="{4116BC74-89A4-4218-841C-8DCC14A24A3C}" destId="{8A8F5F15-C7A9-4899-9A83-17FF11338C14}" srcOrd="1" destOrd="0" presId="urn:microsoft.com/office/officeart/2018/2/layout/IconVerticalSolidList"/>
    <dgm:cxn modelId="{C5FB2179-A970-482A-B76A-F018B0265599}" type="presParOf" srcId="{4116BC74-89A4-4218-841C-8DCC14A24A3C}" destId="{3DC49D40-6B5A-4303-9242-B2DBE4D59633}" srcOrd="2" destOrd="0" presId="urn:microsoft.com/office/officeart/2018/2/layout/IconVerticalSolidList"/>
    <dgm:cxn modelId="{C4C98268-9D3B-495F-9FDB-01441178F68F}" type="presParOf" srcId="{4116BC74-89A4-4218-841C-8DCC14A24A3C}" destId="{C0732B52-B04E-4B83-905E-0AABCEA745D2}" srcOrd="3" destOrd="0" presId="urn:microsoft.com/office/officeart/2018/2/layout/IconVerticalSolidList"/>
    <dgm:cxn modelId="{741A4FB9-8B90-4591-A634-A0B2451D5784}" type="presParOf" srcId="{4116BC74-89A4-4218-841C-8DCC14A24A3C}" destId="{699B2EB9-ABFC-4CE9-8C7E-BB0EC0CDF666}" srcOrd="4" destOrd="0" presId="urn:microsoft.com/office/officeart/2018/2/layout/IconVerticalSolidList"/>
    <dgm:cxn modelId="{DBCFE44C-AADF-49A5-B0A2-6A2E60D7ADC0}" type="presParOf" srcId="{32B4B3EF-10CA-4906-BCAB-E614D4F79184}" destId="{ED039343-2721-48E9-816F-D84A9B586F38}" srcOrd="1" destOrd="0" presId="urn:microsoft.com/office/officeart/2018/2/layout/IconVerticalSolidList"/>
    <dgm:cxn modelId="{FAE85934-C97B-4FFC-BE27-99AD80E30375}" type="presParOf" srcId="{32B4B3EF-10CA-4906-BCAB-E614D4F79184}" destId="{9021C6B9-ACC3-4FA0-825F-B65ACE46B279}" srcOrd="2" destOrd="0" presId="urn:microsoft.com/office/officeart/2018/2/layout/IconVerticalSolidList"/>
    <dgm:cxn modelId="{667FBBD4-6A72-4026-91E4-A72AE6FB5F12}" type="presParOf" srcId="{9021C6B9-ACC3-4FA0-825F-B65ACE46B279}" destId="{2A4E0F85-1B7A-4D76-AFC5-7717414E7FD3}" srcOrd="0" destOrd="0" presId="urn:microsoft.com/office/officeart/2018/2/layout/IconVerticalSolidList"/>
    <dgm:cxn modelId="{12F1273F-A363-4276-85DC-959651FEAF94}" type="presParOf" srcId="{9021C6B9-ACC3-4FA0-825F-B65ACE46B279}" destId="{4E2420DC-03F3-4A89-BA47-5272E1726CB2}" srcOrd="1" destOrd="0" presId="urn:microsoft.com/office/officeart/2018/2/layout/IconVerticalSolidList"/>
    <dgm:cxn modelId="{9B0FA2F9-EDF1-41DC-B587-23EBC01B236C}" type="presParOf" srcId="{9021C6B9-ACC3-4FA0-825F-B65ACE46B279}" destId="{A2B76CDA-A039-4852-ADA9-DA2AADA0634C}" srcOrd="2" destOrd="0" presId="urn:microsoft.com/office/officeart/2018/2/layout/IconVerticalSolidList"/>
    <dgm:cxn modelId="{5FAF7B17-F878-4522-A67D-3468EB012B8B}" type="presParOf" srcId="{9021C6B9-ACC3-4FA0-825F-B65ACE46B279}" destId="{07390655-5771-409B-9C53-5A4CE6A404D9}" srcOrd="3" destOrd="0" presId="urn:microsoft.com/office/officeart/2018/2/layout/IconVerticalSolidList"/>
    <dgm:cxn modelId="{4A0B0E27-084C-4F0F-8476-8D5B1FF2C63E}" type="presParOf" srcId="{32B4B3EF-10CA-4906-BCAB-E614D4F79184}" destId="{22B6CB84-76FC-4167-9A46-B3ABAA88E59E}" srcOrd="3" destOrd="0" presId="urn:microsoft.com/office/officeart/2018/2/layout/IconVerticalSolidList"/>
    <dgm:cxn modelId="{233AEFCB-627A-4166-9365-F0A022753995}" type="presParOf" srcId="{32B4B3EF-10CA-4906-BCAB-E614D4F79184}" destId="{1F081654-F4D6-496E-A889-A648839521DC}" srcOrd="4" destOrd="0" presId="urn:microsoft.com/office/officeart/2018/2/layout/IconVerticalSolidList"/>
    <dgm:cxn modelId="{CA00435B-4502-4685-9F57-1FCBBCC4E5C9}" type="presParOf" srcId="{1F081654-F4D6-496E-A889-A648839521DC}" destId="{CF4AF4F3-1021-46BC-BBBB-5B82D8213143}" srcOrd="0" destOrd="0" presId="urn:microsoft.com/office/officeart/2018/2/layout/IconVerticalSolidList"/>
    <dgm:cxn modelId="{F731AA96-FC19-44BA-AB74-D74F53276BDB}" type="presParOf" srcId="{1F081654-F4D6-496E-A889-A648839521DC}" destId="{1CB3B8D3-88EB-41F5-A407-62979E62459F}" srcOrd="1" destOrd="0" presId="urn:microsoft.com/office/officeart/2018/2/layout/IconVerticalSolidList"/>
    <dgm:cxn modelId="{BC4F9018-878E-4890-B4FA-69029720CE2B}" type="presParOf" srcId="{1F081654-F4D6-496E-A889-A648839521DC}" destId="{63234D11-0291-43C8-9426-126EFE902B82}" srcOrd="2" destOrd="0" presId="urn:microsoft.com/office/officeart/2018/2/layout/IconVerticalSolidList"/>
    <dgm:cxn modelId="{115C0965-EE44-4C56-AA2F-CFC2059C7EF0}" type="presParOf" srcId="{1F081654-F4D6-496E-A889-A648839521DC}" destId="{49E62014-E6D7-45C5-8336-C9BE883BAC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615E2-F143-42B1-B77A-A7E4D1CDEB70}">
      <dsp:nvSpPr>
        <dsp:cNvPr id="0" name=""/>
        <dsp:cNvSpPr/>
      </dsp:nvSpPr>
      <dsp:spPr>
        <a:xfrm>
          <a:off x="0" y="2347"/>
          <a:ext cx="6248400" cy="11898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A9781-4C2E-4CE1-B44B-A9AA6AF706C2}">
      <dsp:nvSpPr>
        <dsp:cNvPr id="0" name=""/>
        <dsp:cNvSpPr/>
      </dsp:nvSpPr>
      <dsp:spPr>
        <a:xfrm>
          <a:off x="359915" y="270053"/>
          <a:ext cx="654392" cy="654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2FD1D-FFE1-480F-B586-3B08DAAEF63E}">
      <dsp:nvSpPr>
        <dsp:cNvPr id="0" name=""/>
        <dsp:cNvSpPr/>
      </dsp:nvSpPr>
      <dsp:spPr>
        <a:xfrm>
          <a:off x="1374223" y="2347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Some of social media content (posts etc.) having a small life cycles. </a:t>
          </a:r>
        </a:p>
      </dsp:txBody>
      <dsp:txXfrm>
        <a:off x="1374223" y="2347"/>
        <a:ext cx="4874176" cy="1189803"/>
      </dsp:txXfrm>
    </dsp:sp>
    <dsp:sp modelId="{DD9F1EB0-B523-4276-81BD-007455D4FCF4}">
      <dsp:nvSpPr>
        <dsp:cNvPr id="0" name=""/>
        <dsp:cNvSpPr/>
      </dsp:nvSpPr>
      <dsp:spPr>
        <a:xfrm>
          <a:off x="0" y="1489602"/>
          <a:ext cx="6248400" cy="11898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110EE-62F9-4162-80F1-C4D10A2BC9D6}">
      <dsp:nvSpPr>
        <dsp:cNvPr id="0" name=""/>
        <dsp:cNvSpPr/>
      </dsp:nvSpPr>
      <dsp:spPr>
        <a:xfrm>
          <a:off x="359915" y="1757308"/>
          <a:ext cx="654392" cy="654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059A0-FC6A-424B-9579-CA5570A37E0B}">
      <dsp:nvSpPr>
        <dsp:cNvPr id="0" name=""/>
        <dsp:cNvSpPr/>
      </dsp:nvSpPr>
      <dsp:spPr>
        <a:xfrm>
          <a:off x="1374223" y="1489602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These are ending in short time</a:t>
          </a:r>
        </a:p>
      </dsp:txBody>
      <dsp:txXfrm>
        <a:off x="1374223" y="1489602"/>
        <a:ext cx="4874176" cy="1189803"/>
      </dsp:txXfrm>
    </dsp:sp>
    <dsp:sp modelId="{27AB7603-8706-4D3B-9535-9A948CB440FA}">
      <dsp:nvSpPr>
        <dsp:cNvPr id="0" name=""/>
        <dsp:cNvSpPr/>
      </dsp:nvSpPr>
      <dsp:spPr>
        <a:xfrm>
          <a:off x="0" y="2976856"/>
          <a:ext cx="6248400" cy="11898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72A2AD-4FD3-4B9F-A2B6-989A09DA3981}">
      <dsp:nvSpPr>
        <dsp:cNvPr id="0" name=""/>
        <dsp:cNvSpPr/>
      </dsp:nvSpPr>
      <dsp:spPr>
        <a:xfrm>
          <a:off x="359915" y="3244562"/>
          <a:ext cx="654392" cy="654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7A757-D6A4-441A-9944-BFC0806E3DBD}">
      <dsp:nvSpPr>
        <dsp:cNvPr id="0" name=""/>
        <dsp:cNvSpPr/>
      </dsp:nvSpPr>
      <dsp:spPr>
        <a:xfrm>
          <a:off x="1374223" y="2976856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Though it is short time it can have high impact soon</a:t>
          </a:r>
        </a:p>
      </dsp:txBody>
      <dsp:txXfrm>
        <a:off x="1374223" y="2976856"/>
        <a:ext cx="4874176" cy="1189803"/>
      </dsp:txXfrm>
    </dsp:sp>
    <dsp:sp modelId="{86732D0B-EC98-43A0-A5A5-53E5AEE94BC0}">
      <dsp:nvSpPr>
        <dsp:cNvPr id="0" name=""/>
        <dsp:cNvSpPr/>
      </dsp:nvSpPr>
      <dsp:spPr>
        <a:xfrm>
          <a:off x="0" y="4464111"/>
          <a:ext cx="6248400" cy="11898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072A7-DEF4-43FE-8EAA-507E0F4A9782}">
      <dsp:nvSpPr>
        <dsp:cNvPr id="0" name=""/>
        <dsp:cNvSpPr/>
      </dsp:nvSpPr>
      <dsp:spPr>
        <a:xfrm>
          <a:off x="359915" y="4731817"/>
          <a:ext cx="654392" cy="654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5E853-C58E-4A4B-B112-E65C3FE900D2}">
      <dsp:nvSpPr>
        <dsp:cNvPr id="0" name=""/>
        <dsp:cNvSpPr/>
      </dsp:nvSpPr>
      <dsp:spPr>
        <a:xfrm>
          <a:off x="1374223" y="4464111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Having a predefined trend for those posts can helpful for identification if there any unwanted stuff posted in the social media platforms </a:t>
          </a:r>
        </a:p>
      </dsp:txBody>
      <dsp:txXfrm>
        <a:off x="1374223" y="4464111"/>
        <a:ext cx="4874176" cy="1189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48552-7BE0-44E6-AA12-A73729042F84}">
      <dsp:nvSpPr>
        <dsp:cNvPr id="0" name=""/>
        <dsp:cNvSpPr/>
      </dsp:nvSpPr>
      <dsp:spPr>
        <a:xfrm>
          <a:off x="0" y="680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F5F15-C7A9-4899-9A83-17FF11338C14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32B52-B04E-4B83-905E-0AABCEA745D2}">
      <dsp:nvSpPr>
        <dsp:cNvPr id="0" name=""/>
        <dsp:cNvSpPr/>
      </dsp:nvSpPr>
      <dsp:spPr>
        <a:xfrm>
          <a:off x="1838352" y="680"/>
          <a:ext cx="2821067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Identification of deterministic components</a:t>
          </a:r>
        </a:p>
      </dsp:txBody>
      <dsp:txXfrm>
        <a:off x="1838352" y="680"/>
        <a:ext cx="2821067" cy="1591647"/>
      </dsp:txXfrm>
    </dsp:sp>
    <dsp:sp modelId="{699B2EB9-ABFC-4CE9-8C7E-BB0EC0CDF666}">
      <dsp:nvSpPr>
        <dsp:cNvPr id="0" name=""/>
        <dsp:cNvSpPr/>
      </dsp:nvSpPr>
      <dsp:spPr>
        <a:xfrm>
          <a:off x="4659419" y="680"/>
          <a:ext cx="1609618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Trend and seasonality components </a:t>
          </a:r>
        </a:p>
      </dsp:txBody>
      <dsp:txXfrm>
        <a:off x="4659419" y="680"/>
        <a:ext cx="1609618" cy="1591647"/>
      </dsp:txXfrm>
    </dsp:sp>
    <dsp:sp modelId="{2A4E0F85-1B7A-4D76-AFC5-7717414E7FD3}">
      <dsp:nvSpPr>
        <dsp:cNvPr id="0" name=""/>
        <dsp:cNvSpPr/>
      </dsp:nvSpPr>
      <dsp:spPr>
        <a:xfrm>
          <a:off x="0" y="1990238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420DC-03F3-4A89-BA47-5272E1726CB2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90655-5771-409B-9C53-5A4CE6A404D9}">
      <dsp:nvSpPr>
        <dsp:cNvPr id="0" name=""/>
        <dsp:cNvSpPr/>
      </dsp:nvSpPr>
      <dsp:spPr>
        <a:xfrm>
          <a:off x="1838352" y="1990238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Identification of Cyclical component and Seasonal component </a:t>
          </a:r>
        </a:p>
      </dsp:txBody>
      <dsp:txXfrm>
        <a:off x="1838352" y="1990238"/>
        <a:ext cx="4430685" cy="1591647"/>
      </dsp:txXfrm>
    </dsp:sp>
    <dsp:sp modelId="{CF4AF4F3-1021-46BC-BBBB-5B82D8213143}">
      <dsp:nvSpPr>
        <dsp:cNvPr id="0" name=""/>
        <dsp:cNvSpPr/>
      </dsp:nvSpPr>
      <dsp:spPr>
        <a:xfrm>
          <a:off x="0" y="3979797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3B8D3-88EB-41F5-A407-62979E62459F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62014-E6D7-45C5-8336-C9BE883BAC78}">
      <dsp:nvSpPr>
        <dsp:cNvPr id="0" name=""/>
        <dsp:cNvSpPr/>
      </dsp:nvSpPr>
      <dsp:spPr>
        <a:xfrm>
          <a:off x="1838352" y="3979797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Define forecast trend accordingly</a:t>
          </a:r>
        </a:p>
      </dsp:txBody>
      <dsp:txXfrm>
        <a:off x="1838352" y="3979797"/>
        <a:ext cx="4430685" cy="1591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2522-D6B4-4694-BDD6-FF883A8FD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380EC-4E71-42FF-9388-64368C214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746F6-199B-4419-88A9-5C566F6F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FFEB-F902-43AC-9343-4371E16CDAA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E5B71-7ABE-4615-A40B-A16E2EC5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DBEF1-B31D-4391-9028-160FE77F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9555-BBF7-442D-BBF5-C50B9F4D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6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E2C7-4B7D-4120-BAED-9FFE49E2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1A112-9CCB-48A2-BC0B-AB334A71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6A8A1-24A3-4CFF-B6DA-ABA30B5F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FFEB-F902-43AC-9343-4371E16CDAA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3CE8E-9C89-498F-8358-90BB43CF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5D9D5-6B8A-44C3-BE9F-D6DBE081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9555-BBF7-442D-BBF5-C50B9F4D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3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E58C5A-06C5-4241-9883-46AE065CC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791E5-B647-4D68-A231-EBC8555C9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6692F-AF43-4254-A664-59E88CC7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FFEB-F902-43AC-9343-4371E16CDAA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C7E66-6E3C-4C03-9006-FAD3C1E8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611FB-89F4-448D-9096-9BC8B70E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9555-BBF7-442D-BBF5-C50B9F4D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7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2282-7BCC-4745-BBF1-AB5DD325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38E9F-7BC5-4184-87EB-98DB2FF9E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23962-325F-4709-9BF3-205E4198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FFEB-F902-43AC-9343-4371E16CDAA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73958-4667-451F-9F49-50D2ECD0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DCD09-3D56-44B1-B75D-6F0B2E18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9555-BBF7-442D-BBF5-C50B9F4D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6B13-132C-416E-A57E-D5C6020C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93F0F-774F-4E6A-B711-4E07AB524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2770A-22D9-48AF-8F9D-37CDBE71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FFEB-F902-43AC-9343-4371E16CDAA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23B09-CFD3-4FF4-9B8B-7638E05B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7F62F-5B5A-445F-85BC-5B4E294D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9555-BBF7-442D-BBF5-C50B9F4D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7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5B5A-6EF5-4AA5-84C1-5F75BC1F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571E-A17D-46F9-BCBB-9F5F44D2F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76559-EB83-4D6F-B371-F3708CD5E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380DD-89E5-4A52-ADE6-258CEE07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FFEB-F902-43AC-9343-4371E16CDAA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D5F55-1562-4794-A3ED-6C97CD2B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28DB6-70F8-4A3E-AD3B-2BEF4D63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9555-BBF7-442D-BBF5-C50B9F4D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1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5BAB-EA2B-4CDA-8A89-35C130C9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26120-8C91-4ED8-BEC6-A3CB56C85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C149D-317D-4F06-815C-4BCB3A596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C7324-93E2-4B8E-A459-69814C695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06A5F-0CD5-43D4-8717-697770D6B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D399D-3DF1-4FFC-81DE-924EAC4D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FFEB-F902-43AC-9343-4371E16CDAA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12ECE-DCE7-4987-9A11-C825C599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A38B9A-3F1E-4011-AD3F-AB8A9ED7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9555-BBF7-442D-BBF5-C50B9F4D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3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9350-F807-4100-9D86-74C859AF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3263D-0B91-4CBD-99C8-CCDCE78E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FFEB-F902-43AC-9343-4371E16CDAA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68A3B-C5AE-4D54-B203-F2B089C3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48626-EBA9-4A9B-910B-38EED78F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9555-BBF7-442D-BBF5-C50B9F4D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1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8A1547-2399-47F8-916C-C38D9C26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FFEB-F902-43AC-9343-4371E16CDAA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21BA3-FD00-4086-A262-9B62EF86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7897A-3BCD-4B86-A2B9-3729ED94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9555-BBF7-442D-BBF5-C50B9F4D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4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EB87-C9E2-4F4C-BD20-48D63F09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D417-D2A8-4DDB-AB59-F35BEB0E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B5FD7-F7BB-4151-95E4-2496DF5DB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CB610-81D6-44CC-87F8-5178D239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FFEB-F902-43AC-9343-4371E16CDAA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09155-0970-4DB6-A62B-26844D96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04C40-DCB0-4A43-866E-94563DE9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9555-BBF7-442D-BBF5-C50B9F4D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4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D93E-A1C8-46BE-9D74-9DFB6A53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49635-7E72-4F92-83E2-3C6356908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2A73D-BB2F-4B0E-A0C3-C622A4634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B88D0-4AAA-4F9E-A8FD-151A80FB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FFEB-F902-43AC-9343-4371E16CDAA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350AB-E20D-4EA5-9FBE-4BF602E4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C49BC-2A62-4758-91B3-F85DAE4D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9555-BBF7-442D-BBF5-C50B9F4D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4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CEA2A7-50EF-4CF3-A38C-05A715D0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65324-7663-4718-821E-72AD98717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2EDF-D5F1-4340-9BBB-37585B86D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8FFEB-F902-43AC-9343-4371E16CDAA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9E390-5D8B-42B1-99B3-09484347F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0C6C9-019F-472B-BCEB-5C695157A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39555-BBF7-442D-BBF5-C50B9F4DF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3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D4AD0ED-45F1-4AB2-8C18-7DED238A0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430622-9855-482E-98A8-1FAECC909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15C76D5-716D-420A-ABDC-55BF6D9E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9875022-E2DB-4A9E-8832-E7009F0E4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BFBDCA6-4D2C-451E-8205-8C334DCE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395B2B7-3263-461B-8800-669EBE884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727DC78-6D51-415D-878D-516F840FB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405FB7A-34E4-454E-80C1-3AF31F600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56EC0F8-CE39-4C95-B52D-033DBF56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5FFCF0-924F-4745-A84C-7398D425A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326" y="609600"/>
            <a:ext cx="8229600" cy="2819399"/>
          </a:xfrm>
          <a:noFill/>
        </p:spPr>
        <p:txBody>
          <a:bodyPr anchor="b">
            <a:normAutofit/>
          </a:bodyPr>
          <a:lstStyle/>
          <a:p>
            <a:r>
              <a:rPr lang="en-AU" sz="4800">
                <a:solidFill>
                  <a:schemeClr val="bg1"/>
                </a:solidFill>
              </a:rPr>
              <a:t>Time Series Based Trend Analysis for social media content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162FBC-1EE8-4355-8B2B-CB9A5B4BD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2940EF9-7ECF-49BA-8F14-5EBC7ADE0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F9A5AE3-5A1E-4528-BDC2-D32A66EFF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39C6801-3BB8-4C41-9385-D9CE4F148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EA6929-FF51-4E95-8E16-80E9F371A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BE91CBD-B19A-4299-90BD-CC3AB6976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26CE109B-4241-4CF1-B587-868774BB4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107650-C271-404F-98D8-BB8E7E030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1F01725-EDBB-493E-A610-EF9ACBABB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C8E2A80-F420-488D-AE39-E20BC61B1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58A20B2-85E4-4C64-A75F-376DA772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88BDCE8-2392-4F5E-B6B4-AD19C903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A0D85A8-7971-45EF-BF3E-F8DD91399B65}"/>
              </a:ext>
            </a:extLst>
          </p:cNvPr>
          <p:cNvSpPr txBox="1"/>
          <p:nvPr/>
        </p:nvSpPr>
        <p:spPr>
          <a:xfrm>
            <a:off x="1111732" y="5305274"/>
            <a:ext cx="10058400" cy="11958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H.M.M.Caldera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219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03C624-1701-44EC-9E32-22C48E12B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Augmented Dickey-Fuller (ADF) Test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6715E1-71FE-44FF-BECC-A4F30B222965}"/>
              </a:ext>
            </a:extLst>
          </p:cNvPr>
          <p:cNvSpPr/>
          <p:nvPr/>
        </p:nvSpPr>
        <p:spPr>
          <a:xfrm>
            <a:off x="1424904" y="2494450"/>
            <a:ext cx="4053545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p-value is greater than 0.05. Hence Fail to reject the null hypothesis (H0).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EF0E58-01FC-4789-8549-B43F169EB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598199"/>
              </p:ext>
            </p:extLst>
          </p:nvPr>
        </p:nvGraphicFramePr>
        <p:xfrm>
          <a:off x="6098891" y="2575248"/>
          <a:ext cx="5549564" cy="33976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1031">
                  <a:extLst>
                    <a:ext uri="{9D8B030D-6E8A-4147-A177-3AD203B41FA5}">
                      <a16:colId xmlns:a16="http://schemas.microsoft.com/office/drawing/2014/main" val="779789021"/>
                    </a:ext>
                  </a:extLst>
                </a:gridCol>
                <a:gridCol w="1398682">
                  <a:extLst>
                    <a:ext uri="{9D8B030D-6E8A-4147-A177-3AD203B41FA5}">
                      <a16:colId xmlns:a16="http://schemas.microsoft.com/office/drawing/2014/main" val="1083033022"/>
                    </a:ext>
                  </a:extLst>
                </a:gridCol>
                <a:gridCol w="1999851">
                  <a:extLst>
                    <a:ext uri="{9D8B030D-6E8A-4147-A177-3AD203B41FA5}">
                      <a16:colId xmlns:a16="http://schemas.microsoft.com/office/drawing/2014/main" val="2117903519"/>
                    </a:ext>
                  </a:extLst>
                </a:gridCol>
              </a:tblGrid>
              <a:tr h="8494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ADF Statistic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0640" marR="17064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p-value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0640" marR="17064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Critical Values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0640" marR="170640" marT="0" marB="0"/>
                </a:tc>
                <a:extLst>
                  <a:ext uri="{0D108BD9-81ED-4DB2-BD59-A6C34878D82A}">
                    <a16:rowId xmlns:a16="http://schemas.microsoft.com/office/drawing/2014/main" val="244534549"/>
                  </a:ext>
                </a:extLst>
              </a:tr>
              <a:tr h="8494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6.735665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0640" marR="17064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0.9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0640" marR="17064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1%: -3.639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0640" marR="170640" marT="0" marB="0"/>
                </a:tc>
                <a:extLst>
                  <a:ext uri="{0D108BD9-81ED-4DB2-BD59-A6C34878D82A}">
                    <a16:rowId xmlns:a16="http://schemas.microsoft.com/office/drawing/2014/main" val="4107929886"/>
                  </a:ext>
                </a:extLst>
              </a:tr>
              <a:tr h="849408">
                <a:tc>
                  <a:txBody>
                    <a:bodyPr/>
                    <a:lstStyle/>
                    <a:p>
                      <a:endParaRPr lang="en-US" sz="25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0640" marR="170640" marT="0" marB="0"/>
                </a:tc>
                <a:tc>
                  <a:txBody>
                    <a:bodyPr/>
                    <a:lstStyle/>
                    <a:p>
                      <a:endParaRPr lang="en-US" sz="25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0640" marR="17064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500" dirty="0">
                          <a:effectLst/>
                        </a:rPr>
                        <a:t>5%: -2.951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0640" marR="170640" marT="0" marB="0"/>
                </a:tc>
                <a:extLst>
                  <a:ext uri="{0D108BD9-81ED-4DB2-BD59-A6C34878D82A}">
                    <a16:rowId xmlns:a16="http://schemas.microsoft.com/office/drawing/2014/main" val="958117837"/>
                  </a:ext>
                </a:extLst>
              </a:tr>
              <a:tr h="849408">
                <a:tc>
                  <a:txBody>
                    <a:bodyPr/>
                    <a:lstStyle/>
                    <a:p>
                      <a:endParaRPr lang="en-US" sz="25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0640" marR="170640" marT="0" marB="0"/>
                </a:tc>
                <a:tc>
                  <a:txBody>
                    <a:bodyPr/>
                    <a:lstStyle/>
                    <a:p>
                      <a:endParaRPr lang="en-US" sz="25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0640" marR="17064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500" dirty="0">
                          <a:effectLst/>
                        </a:rPr>
                        <a:t>10%: -2.614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70640" marR="170640" marT="0" marB="0"/>
                </a:tc>
                <a:extLst>
                  <a:ext uri="{0D108BD9-81ED-4DB2-BD59-A6C34878D82A}">
                    <a16:rowId xmlns:a16="http://schemas.microsoft.com/office/drawing/2014/main" val="3922898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624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9EDE2-8107-4C1B-8000-16A1E0114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1">
                <a:solidFill>
                  <a:srgbClr val="FFFFFF"/>
                </a:solidFill>
              </a:rPr>
              <a:t>Exponential smoothing trend line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6">
            <a:extLst>
              <a:ext uri="{FF2B5EF4-FFF2-40B4-BE49-F238E27FC236}">
                <a16:creationId xmlns:a16="http://schemas.microsoft.com/office/drawing/2014/main" id="{7D3633DA-AE59-4891-8CF6-8BF8FC0279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9" r="-2" b="-2"/>
          <a:stretch/>
        </p:blipFill>
        <p:spPr bwMode="auto">
          <a:xfrm>
            <a:off x="1258859" y="1120046"/>
            <a:ext cx="5635819" cy="350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48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A826B85-D58A-48FB-ABB8-881A5F8CC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4D368-C4DB-4F89-963E-60358631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i="1">
                <a:solidFill>
                  <a:schemeClr val="tx1">
                    <a:lumMod val="75000"/>
                    <a:lumOff val="25000"/>
                  </a:schemeClr>
                </a:solidFill>
              </a:rPr>
              <a:t>Hourly based analysis (liner forecasting)</a:t>
            </a:r>
            <a:endParaRPr lang="en-US" sz="4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ounded Rectangle 5">
            <a:extLst>
              <a:ext uri="{FF2B5EF4-FFF2-40B4-BE49-F238E27FC236}">
                <a16:creationId xmlns:a16="http://schemas.microsoft.com/office/drawing/2014/main" id="{20B579A7-44A3-4863-B4F6-E1E3D667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7">
            <a:extLst>
              <a:ext uri="{FF2B5EF4-FFF2-40B4-BE49-F238E27FC236}">
                <a16:creationId xmlns:a16="http://schemas.microsoft.com/office/drawing/2014/main" id="{46D55863-7FA8-4AD3-B10D-BB413597B8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0" r="2" b="8098"/>
          <a:stretch/>
        </p:blipFill>
        <p:spPr bwMode="auto">
          <a:xfrm>
            <a:off x="1281684" y="1309878"/>
            <a:ext cx="9628632" cy="36667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146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B5EA9-4FE2-43AB-A1A5-E8155ABD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/>
              <a:t>Hourly based analysis (logistic</a:t>
            </a:r>
            <a:r>
              <a:rPr lang="en-US"/>
              <a:t> </a:t>
            </a:r>
            <a:r>
              <a:rPr lang="en-US" i="1"/>
              <a:t>forecasting)</a:t>
            </a:r>
            <a:endParaRPr lang="en-US"/>
          </a:p>
        </p:txBody>
      </p:sp>
      <p:sp>
        <p:nvSpPr>
          <p:cNvPr id="137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8">
            <a:extLst>
              <a:ext uri="{FF2B5EF4-FFF2-40B4-BE49-F238E27FC236}">
                <a16:creationId xmlns:a16="http://schemas.microsoft.com/office/drawing/2014/main" id="{FD1C79FC-678D-4B04-A1D8-F50AED3C2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" r="1" b="8080"/>
          <a:stretch/>
        </p:blipFill>
        <p:spPr bwMode="auto">
          <a:xfrm>
            <a:off x="1158240" y="2149222"/>
            <a:ext cx="9875520" cy="372160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6321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F91D5-DB41-4D1D-A01C-9BC92459A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C5876-1174-4685-9884-E070C6EEB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Time sensitive forecasting model tread line is highly non-sessonal </a:t>
            </a:r>
          </a:p>
          <a:p>
            <a:r>
              <a:rPr lang="en-US" sz="2400"/>
              <a:t>Predictive hourly solution is trend for limited time </a:t>
            </a:r>
          </a:p>
        </p:txBody>
      </p:sp>
    </p:spTree>
    <p:extLst>
      <p:ext uri="{BB962C8B-B14F-4D97-AF65-F5344CB8AC3E}">
        <p14:creationId xmlns:p14="http://schemas.microsoft.com/office/powerpoint/2010/main" val="290031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3212A-64FC-4B60-A579-E7EF7AAC4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651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29ACD-4B57-4203-81BA-8F4D8D86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Problem Justification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E1CE7D4E-05EE-473E-A607-17BDD9E4F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726083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22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279BD-867E-4423-B176-55A0E458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Proposed Solution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B37D8FCA-724D-403D-B561-694A665605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1934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474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9973E-45EF-4B9F-9EBE-52573A6C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Proposed Mechanism to Evaluate Solution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CD8FF-C5AD-4C7B-99F9-23B298383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Problem divided into main three mechanisms and evaluation</a:t>
            </a:r>
          </a:p>
          <a:p>
            <a:pPr marL="0" indent="0">
              <a:buNone/>
            </a:pPr>
            <a:endParaRPr lang="en-US" sz="2400"/>
          </a:p>
          <a:p>
            <a:pPr marL="514350" indent="-514350">
              <a:buAutoNum type="arabicPeriod"/>
            </a:pPr>
            <a:r>
              <a:rPr lang="en-US" sz="2400"/>
              <a:t>Seasonality trend</a:t>
            </a:r>
          </a:p>
          <a:p>
            <a:pPr marL="514350" indent="-514350">
              <a:buAutoNum type="arabicPeriod"/>
            </a:pPr>
            <a:r>
              <a:rPr lang="en-US" sz="2400"/>
              <a:t>Hourly sensitivity trend</a:t>
            </a:r>
          </a:p>
          <a:p>
            <a:pPr marL="514350" indent="-514350">
              <a:buAutoNum type="arabicPeriod"/>
            </a:pPr>
            <a:r>
              <a:rPr lang="en-US" sz="2400"/>
              <a:t>Demand forecast using moving average</a:t>
            </a:r>
          </a:p>
          <a:p>
            <a:pPr marL="514350" indent="-514350">
              <a:buAutoNum type="arabicPeriod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5666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442FB-A5C9-45C9-9CAC-7B389488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Decomposition of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A37A1-FF61-4060-884E-AFCA4A707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				Pt = f (Gt , St , Rt)</a:t>
            </a:r>
          </a:p>
          <a:p>
            <a:pPr marL="0" indent="0">
              <a:buNone/>
            </a:pPr>
            <a:r>
              <a:rPr lang="en-US" sz="2400"/>
              <a:t>Pt - Time series value. Based on the posting time </a:t>
            </a:r>
          </a:p>
          <a:p>
            <a:pPr marL="0" indent="0">
              <a:buNone/>
            </a:pPr>
            <a:r>
              <a:rPr lang="en-US" sz="2400"/>
              <a:t>Gt - General movement of the post</a:t>
            </a:r>
          </a:p>
          <a:p>
            <a:pPr marL="0" indent="0">
              <a:buNone/>
            </a:pPr>
            <a:r>
              <a:rPr lang="en-US" sz="2400"/>
              <a:t>St  - seasonal component </a:t>
            </a:r>
          </a:p>
          <a:p>
            <a:pPr marL="0" indent="0">
              <a:buNone/>
            </a:pPr>
            <a:r>
              <a:rPr lang="en-US" sz="2400"/>
              <a:t>Rt - Residual component</a:t>
            </a:r>
          </a:p>
        </p:txBody>
      </p:sp>
    </p:spTree>
    <p:extLst>
      <p:ext uri="{BB962C8B-B14F-4D97-AF65-F5344CB8AC3E}">
        <p14:creationId xmlns:p14="http://schemas.microsoft.com/office/powerpoint/2010/main" val="385934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FE867-B787-427C-8CA6-3C8746A7F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80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Overall life span of timestamps</a:t>
            </a:r>
            <a:b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b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AA6012B-9FA6-4ED5-9B52-D5B423B09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8" b="-3"/>
          <a:stretch/>
        </p:blipFill>
        <p:spPr bwMode="auto">
          <a:xfrm>
            <a:off x="3994750" y="643464"/>
            <a:ext cx="4212869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69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39D4-16F0-45BE-A842-85FBA377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/>
              <a:t>Analysis of each post time stamps</a:t>
            </a:r>
            <a:endParaRPr lang="en-US" dirty="0"/>
          </a:p>
        </p:txBody>
      </p:sp>
      <p:pic>
        <p:nvPicPr>
          <p:cNvPr id="6146" name="Picture 4">
            <a:extLst>
              <a:ext uri="{FF2B5EF4-FFF2-40B4-BE49-F238E27FC236}">
                <a16:creationId xmlns:a16="http://schemas.microsoft.com/office/drawing/2014/main" id="{69B799C9-70A4-45C5-86E8-6431A4CF4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16" y="1548084"/>
            <a:ext cx="10050649" cy="494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19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36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C6A08-4F7D-4D79-8911-03E7952C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Overall life span</a:t>
            </a:r>
          </a:p>
        </p:txBody>
      </p:sp>
      <p:pic>
        <p:nvPicPr>
          <p:cNvPr id="1026" name="Chart 1">
            <a:extLst>
              <a:ext uri="{FF2B5EF4-FFF2-40B4-BE49-F238E27FC236}">
                <a16:creationId xmlns:a16="http://schemas.microsoft.com/office/drawing/2014/main" id="{BA2121ED-68CC-415B-A809-DC26CC2E7CD6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" r="4" b="4"/>
          <a:stretch/>
        </p:blipFill>
        <p:spPr bwMode="auto">
          <a:xfrm>
            <a:off x="2387075" y="2482208"/>
            <a:ext cx="7417849" cy="402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78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BE4E0C-549F-45D6-A4BF-579BEDED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 statistics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430C06-2703-4ACB-86F2-550644395712}"/>
              </a:ext>
            </a:extLst>
          </p:cNvPr>
          <p:cNvSpPr/>
          <p:nvPr/>
        </p:nvSpPr>
        <p:spPr>
          <a:xfrm>
            <a:off x="1424904" y="2494450"/>
            <a:ext cx="4053545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mean in both tests executed in highly independent values are no correlation was found.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Generated variance not coupled highly. Hence, these statistical values considered a non-stationary time series.</a:t>
            </a:r>
            <a:endParaRPr lang="en-US" sz="3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 </a:t>
            </a:r>
            <a:endParaRPr lang="en-US" sz="2400" dirty="0">
              <a:effectLst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F885CF-A12A-4D3E-8C53-F58BF71B9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160414"/>
              </p:ext>
            </p:extLst>
          </p:nvPr>
        </p:nvGraphicFramePr>
        <p:xfrm>
          <a:off x="6098892" y="3095524"/>
          <a:ext cx="4802405" cy="235707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316068">
                  <a:extLst>
                    <a:ext uri="{9D8B030D-6E8A-4147-A177-3AD203B41FA5}">
                      <a16:colId xmlns:a16="http://schemas.microsoft.com/office/drawing/2014/main" val="2847688652"/>
                    </a:ext>
                  </a:extLst>
                </a:gridCol>
                <a:gridCol w="1496351">
                  <a:extLst>
                    <a:ext uri="{9D8B030D-6E8A-4147-A177-3AD203B41FA5}">
                      <a16:colId xmlns:a16="http://schemas.microsoft.com/office/drawing/2014/main" val="573719502"/>
                    </a:ext>
                  </a:extLst>
                </a:gridCol>
                <a:gridCol w="1989986">
                  <a:extLst>
                    <a:ext uri="{9D8B030D-6E8A-4147-A177-3AD203B41FA5}">
                      <a16:colId xmlns:a16="http://schemas.microsoft.com/office/drawing/2014/main" val="1769135199"/>
                    </a:ext>
                  </a:extLst>
                </a:gridCol>
              </a:tblGrid>
              <a:tr h="5109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700">
                          <a:effectLst/>
                        </a:rPr>
                        <a:t>Test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85434" marR="1854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700">
                          <a:effectLst/>
                        </a:rPr>
                        <a:t>Mean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85434" marR="1854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700">
                          <a:effectLst/>
                        </a:rPr>
                        <a:t>Variance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85434" marR="185434" marT="0" marB="0"/>
                </a:tc>
                <a:extLst>
                  <a:ext uri="{0D108BD9-81ED-4DB2-BD59-A6C34878D82A}">
                    <a16:rowId xmlns:a16="http://schemas.microsoft.com/office/drawing/2014/main" val="936282228"/>
                  </a:ext>
                </a:extLst>
              </a:tr>
              <a:tr h="9230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700">
                          <a:effectLst/>
                        </a:rPr>
                        <a:t>Test 1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85434" marR="1854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700">
                          <a:effectLst/>
                        </a:rPr>
                        <a:t>8.556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85434" marR="1854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700">
                          <a:effectLst/>
                        </a:rPr>
                        <a:t>2.914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85434" marR="185434" marT="0" marB="0"/>
                </a:tc>
                <a:extLst>
                  <a:ext uri="{0D108BD9-81ED-4DB2-BD59-A6C34878D82A}">
                    <a16:rowId xmlns:a16="http://schemas.microsoft.com/office/drawing/2014/main" val="1244053591"/>
                  </a:ext>
                </a:extLst>
              </a:tr>
              <a:tr h="9230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700">
                          <a:effectLst/>
                        </a:rPr>
                        <a:t>Test 2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85434" marR="1854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700">
                          <a:effectLst/>
                        </a:rPr>
                        <a:t>3.530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85434" marR="1854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700">
                          <a:effectLst/>
                        </a:rPr>
                        <a:t>0.720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85434" marR="185434" marT="0" marB="0"/>
                </a:tc>
                <a:extLst>
                  <a:ext uri="{0D108BD9-81ED-4DB2-BD59-A6C34878D82A}">
                    <a16:rowId xmlns:a16="http://schemas.microsoft.com/office/drawing/2014/main" val="1881663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20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Time Series Based Trend Analysis for social media content</vt:lpstr>
      <vt:lpstr>Problem Justification</vt:lpstr>
      <vt:lpstr>Proposed Solution</vt:lpstr>
      <vt:lpstr>Proposed Mechanism to Evaluate Solution</vt:lpstr>
      <vt:lpstr>Decomposition of time series</vt:lpstr>
      <vt:lpstr>Overall life span of timestamps   </vt:lpstr>
      <vt:lpstr>Analysis of each post time stamps</vt:lpstr>
      <vt:lpstr>Overall life span</vt:lpstr>
      <vt:lpstr>Summary statistics</vt:lpstr>
      <vt:lpstr>Augmented Dickey-Fuller (ADF) Test </vt:lpstr>
      <vt:lpstr>Exponential smoothing trend line</vt:lpstr>
      <vt:lpstr>Hourly based analysis (liner forecasting)</vt:lpstr>
      <vt:lpstr>Hourly based analysis (logistic forecasting)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Based Trend Analysis for social media content</dc:title>
  <dc:creator>Maneesha Caldera</dc:creator>
  <cp:lastModifiedBy>Maneesha Caldera</cp:lastModifiedBy>
  <cp:revision>1</cp:revision>
  <dcterms:created xsi:type="dcterms:W3CDTF">2020-06-01T06:22:52Z</dcterms:created>
  <dcterms:modified xsi:type="dcterms:W3CDTF">2020-06-01T06:23:50Z</dcterms:modified>
</cp:coreProperties>
</file>