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6" autoAdjust="0"/>
    <p:restoredTop sz="94660"/>
  </p:normalViewPr>
  <p:slideViewPr>
    <p:cSldViewPr snapToGrid="0">
      <p:cViewPr varScale="1">
        <p:scale>
          <a:sx n="78" d="100"/>
          <a:sy n="78" d="100"/>
        </p:scale>
        <p:origin x="174"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6E42F-C288-4782-AB5A-00692E46E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70808157-5F2D-4F19-BB00-70F4E57CE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E84D03-BC58-4957-84C1-D69F17D85D66}"/>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BEC751CF-4243-4DB0-BA7D-391FCF16CE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9948CF-FD25-43ED-A525-993D8D368580}"/>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4055947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0CE3C-9271-4AE0-80B2-5EC77C9B41D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044FE0E-F346-44EB-B141-BD4C43BF66C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1432A3D-BBDD-4D69-BBB2-96A5CB788312}"/>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2762E160-B87F-42F0-A1D1-EE3E4B92AD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C3D3F2-885D-4CFC-9C60-B1868DFACA82}"/>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354989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0E8BD8-A751-4B88-8C09-077BBC5849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6CEDEF2-8FD6-4E03-AF38-4595C1EC20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C3D145-A3EA-4A91-B772-DE1EC4C26487}"/>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8D55E8A2-1E85-40BB-92C4-AA2E56CF96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3BB61F5-872E-4D3C-87FE-1091A8C772FF}"/>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110858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5624-E36E-4993-842D-DF21BEC206F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9436F9-CD49-4952-B34F-29808C001AC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237AC8-42A8-4574-8299-206498058DE8}"/>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4B948626-C83E-42DA-ACCE-45ABC822BB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CE91ABA-629C-4F97-98B5-07413214622A}"/>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1607484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8DFF-85DA-46EB-8618-E0077DC328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6FB6101-6F04-4693-978F-51DE9D09333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AE1032-52B2-4A89-BEEB-793BAA08364D}"/>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EC6E1644-4E2A-49DB-B3A6-C94C61D63F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67E318-E760-4794-B21D-74F876715D38}"/>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391190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F936-6784-44EB-9C08-0A53520C6EF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21F93B-8568-4CCD-B064-0AD1D499EDD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271F225-7C66-4025-A282-A14EE83CD9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5C0114-B739-4137-B753-CEBD272EE728}"/>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6" name="Footer Placeholder 5">
            <a:extLst>
              <a:ext uri="{FF2B5EF4-FFF2-40B4-BE49-F238E27FC236}">
                <a16:creationId xmlns:a16="http://schemas.microsoft.com/office/drawing/2014/main" id="{6D49230C-889C-48DC-BA14-8EE4397B99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9EBF2-EB78-46D1-81BF-A1BD4B68116F}"/>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312487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8196-41C7-43E3-BBE2-ACE1D4AB04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10B6085-42B3-4EBA-B0FB-FB939F5E8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D71DF5-5C03-4A89-9DDA-670FD3B486E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DED1C18-18FC-4B81-B1F4-5BEB1DBF6D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8E3F23-C978-4F19-8172-E1E3F157DE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5DAB19-0F05-40B7-9EB9-6E3F7BFD92ED}"/>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8" name="Footer Placeholder 7">
            <a:extLst>
              <a:ext uri="{FF2B5EF4-FFF2-40B4-BE49-F238E27FC236}">
                <a16:creationId xmlns:a16="http://schemas.microsoft.com/office/drawing/2014/main" id="{270C9A38-8787-44B4-878E-2B656D3865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A45EDD2-7402-48B5-9244-E16A9639CB0B}"/>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1542234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DF87B-DF9B-4D9A-95C1-D1831267882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77182B-D309-4DDF-A137-D0F2839D3FC5}"/>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4" name="Footer Placeholder 3">
            <a:extLst>
              <a:ext uri="{FF2B5EF4-FFF2-40B4-BE49-F238E27FC236}">
                <a16:creationId xmlns:a16="http://schemas.microsoft.com/office/drawing/2014/main" id="{95004B0B-095C-4567-A725-B30EF7BE733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7E4B788-E016-4578-BD5B-6DF438BA17EE}"/>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13065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ED42A-9A2C-42B1-9DE0-E041B8013F3D}"/>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3" name="Footer Placeholder 2">
            <a:extLst>
              <a:ext uri="{FF2B5EF4-FFF2-40B4-BE49-F238E27FC236}">
                <a16:creationId xmlns:a16="http://schemas.microsoft.com/office/drawing/2014/main" id="{2CAC0817-857F-413A-A0DD-33F4E109E39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2788FE5-91CC-4163-8B1A-8A6987379A5F}"/>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164022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E28F-0A5E-4386-B97B-0A6022B045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D70985F-F152-4ED8-A01C-4B400AFB1E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76ABF0A-6D55-4442-82D3-0468C3823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C7F581-3A31-48A6-9F66-19BC45B96C91}"/>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6" name="Footer Placeholder 5">
            <a:extLst>
              <a:ext uri="{FF2B5EF4-FFF2-40B4-BE49-F238E27FC236}">
                <a16:creationId xmlns:a16="http://schemas.microsoft.com/office/drawing/2014/main" id="{B3FE6B82-BFAB-433F-B7CA-8855ECDBBF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F84863F-C52D-4820-9947-75227053D1BD}"/>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2604196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B71E-0952-4447-839C-934F97F3D3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C20F19F-F4AC-4271-AABE-BC43D1E77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054788-DFBB-47D5-B940-54468E705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C1F864-A3D0-4FB2-8288-91556A0A53B3}"/>
              </a:ext>
            </a:extLst>
          </p:cNvPr>
          <p:cNvSpPr>
            <a:spLocks noGrp="1"/>
          </p:cNvSpPr>
          <p:nvPr>
            <p:ph type="dt" sz="half" idx="10"/>
          </p:nvPr>
        </p:nvSpPr>
        <p:spPr/>
        <p:txBody>
          <a:bodyPr/>
          <a:lstStyle/>
          <a:p>
            <a:fld id="{C90A11E0-9F81-4672-AD9C-CDDA411ADDA4}" type="datetimeFigureOut">
              <a:rPr lang="en-GB" smtClean="0"/>
              <a:t>06/05/2025</a:t>
            </a:fld>
            <a:endParaRPr lang="en-GB"/>
          </a:p>
        </p:txBody>
      </p:sp>
      <p:sp>
        <p:nvSpPr>
          <p:cNvPr id="6" name="Footer Placeholder 5">
            <a:extLst>
              <a:ext uri="{FF2B5EF4-FFF2-40B4-BE49-F238E27FC236}">
                <a16:creationId xmlns:a16="http://schemas.microsoft.com/office/drawing/2014/main" id="{19B138D4-D72B-4C70-A161-CE93979BBA9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695487-0829-409D-A66D-C20F5A930B8A}"/>
              </a:ext>
            </a:extLst>
          </p:cNvPr>
          <p:cNvSpPr>
            <a:spLocks noGrp="1"/>
          </p:cNvSpPr>
          <p:nvPr>
            <p:ph type="sldNum" sz="quarter" idx="12"/>
          </p:nvPr>
        </p:nvSpPr>
        <p:spPr/>
        <p:txBody>
          <a:bodyPr/>
          <a:lstStyle/>
          <a:p>
            <a:fld id="{4855C1AF-C437-485F-921B-C63F6968292A}" type="slidenum">
              <a:rPr lang="en-GB" smtClean="0"/>
              <a:t>‹#›</a:t>
            </a:fld>
            <a:endParaRPr lang="en-GB"/>
          </a:p>
        </p:txBody>
      </p:sp>
    </p:spTree>
    <p:extLst>
      <p:ext uri="{BB962C8B-B14F-4D97-AF65-F5344CB8AC3E}">
        <p14:creationId xmlns:p14="http://schemas.microsoft.com/office/powerpoint/2010/main" val="403639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86A69-7E2E-4C9E-BF02-2AB179BCC0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7538F9-E330-4ED1-96C2-7C7F78C8CE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6DB3E4-4D26-457B-BA02-64F85F07B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A11E0-9F81-4672-AD9C-CDDA411ADDA4}" type="datetimeFigureOut">
              <a:rPr lang="en-GB" smtClean="0"/>
              <a:t>06/05/2025</a:t>
            </a:fld>
            <a:endParaRPr lang="en-GB"/>
          </a:p>
        </p:txBody>
      </p:sp>
      <p:sp>
        <p:nvSpPr>
          <p:cNvPr id="5" name="Footer Placeholder 4">
            <a:extLst>
              <a:ext uri="{FF2B5EF4-FFF2-40B4-BE49-F238E27FC236}">
                <a16:creationId xmlns:a16="http://schemas.microsoft.com/office/drawing/2014/main" id="{8EEAF6A8-E790-47E0-8DB4-4BCB35FE69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893763-7072-4574-9306-95BC40980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5C1AF-C437-485F-921B-C63F6968292A}" type="slidenum">
              <a:rPr lang="en-GB" smtClean="0"/>
              <a:t>‹#›</a:t>
            </a:fld>
            <a:endParaRPr lang="en-GB"/>
          </a:p>
        </p:txBody>
      </p:sp>
    </p:spTree>
    <p:extLst>
      <p:ext uri="{BB962C8B-B14F-4D97-AF65-F5344CB8AC3E}">
        <p14:creationId xmlns:p14="http://schemas.microsoft.com/office/powerpoint/2010/main" val="36439835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knightsbytes.github.io/Websit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knightsbytes.github.io/Website/"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AFC2F9E-1C78-49A4-ABCE-0937DD1A0507}"/>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53235593-9A83-4239-A045-E8838DAA6CBC}"/>
              </a:ext>
            </a:extLst>
          </p:cNvPr>
          <p:cNvSpPr/>
          <p:nvPr/>
        </p:nvSpPr>
        <p:spPr>
          <a:xfrm>
            <a:off x="368300" y="1041400"/>
            <a:ext cx="2467890"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solidFill>
                  <a:schemeClr val="tx1"/>
                </a:solidFill>
              </a:rPr>
              <a:t>Python</a:t>
            </a:r>
          </a:p>
        </p:txBody>
      </p:sp>
      <p:sp>
        <p:nvSpPr>
          <p:cNvPr id="14" name="Rectangle: Rounded Corners 13">
            <a:extLst>
              <a:ext uri="{FF2B5EF4-FFF2-40B4-BE49-F238E27FC236}">
                <a16:creationId xmlns:a16="http://schemas.microsoft.com/office/drawing/2014/main" id="{EF573812-09AB-45A7-9AD0-B634628AB567}"/>
              </a:ext>
            </a:extLst>
          </p:cNvPr>
          <p:cNvSpPr/>
          <p:nvPr/>
        </p:nvSpPr>
        <p:spPr>
          <a:xfrm>
            <a:off x="405215" y="2276871"/>
            <a:ext cx="1708473"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400" dirty="0">
                <a:solidFill>
                  <a:schemeClr val="tx1"/>
                </a:solidFill>
              </a:rPr>
              <a:t>lesson</a:t>
            </a:r>
          </a:p>
        </p:txBody>
      </p:sp>
      <p:sp>
        <p:nvSpPr>
          <p:cNvPr id="15" name="Rectangle: Rounded Corners 14">
            <a:extLst>
              <a:ext uri="{FF2B5EF4-FFF2-40B4-BE49-F238E27FC236}">
                <a16:creationId xmlns:a16="http://schemas.microsoft.com/office/drawing/2014/main" id="{D369DB22-9DDB-4113-8B19-CA5499DE30C6}"/>
              </a:ext>
            </a:extLst>
          </p:cNvPr>
          <p:cNvSpPr/>
          <p:nvPr/>
        </p:nvSpPr>
        <p:spPr>
          <a:xfrm>
            <a:off x="405215" y="3407478"/>
            <a:ext cx="995551" cy="711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4400" dirty="0">
                <a:solidFill>
                  <a:schemeClr val="tx1"/>
                </a:solidFill>
              </a:rPr>
              <a:t>2</a:t>
            </a:r>
          </a:p>
        </p:txBody>
      </p:sp>
      <p:pic>
        <p:nvPicPr>
          <p:cNvPr id="16" name="Picture 15">
            <a:extLst>
              <a:ext uri="{FF2B5EF4-FFF2-40B4-BE49-F238E27FC236}">
                <a16:creationId xmlns:a16="http://schemas.microsoft.com/office/drawing/2014/main" id="{7E4FCD42-A002-48A1-858F-799B89D9B569}"/>
              </a:ext>
            </a:extLst>
          </p:cNvPr>
          <p:cNvPicPr>
            <a:picLocks noChangeAspect="1"/>
          </p:cNvPicPr>
          <p:nvPr/>
        </p:nvPicPr>
        <p:blipFill>
          <a:blip r:embed="rId2"/>
          <a:stretch>
            <a:fillRect/>
          </a:stretch>
        </p:blipFill>
        <p:spPr>
          <a:xfrm>
            <a:off x="4992913" y="-31295"/>
            <a:ext cx="7213601" cy="6889295"/>
          </a:xfrm>
          <a:prstGeom prst="rect">
            <a:avLst/>
          </a:prstGeom>
        </p:spPr>
      </p:pic>
      <p:sp>
        <p:nvSpPr>
          <p:cNvPr id="17" name="Rectangle 16">
            <a:extLst>
              <a:ext uri="{FF2B5EF4-FFF2-40B4-BE49-F238E27FC236}">
                <a16:creationId xmlns:a16="http://schemas.microsoft.com/office/drawing/2014/main" id="{6252F8C9-6026-4427-A614-84DA32407906}"/>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8" name="Picture 6">
            <a:extLst>
              <a:ext uri="{FF2B5EF4-FFF2-40B4-BE49-F238E27FC236}">
                <a16:creationId xmlns:a16="http://schemas.microsoft.com/office/drawing/2014/main" id="{4D6D06C9-ED80-4F6B-8E15-248AA80A76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922B40CD-BFB1-4002-A4E6-FD300E66051D}"/>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4"/>
              </a:rPr>
              <a:t>here</a:t>
            </a:r>
            <a:endParaRPr lang="en-GB" dirty="0">
              <a:latin typeface="Algerian" panose="04020705040A02060702" pitchFamily="82" charset="0"/>
            </a:endParaRPr>
          </a:p>
        </p:txBody>
      </p:sp>
    </p:spTree>
    <p:extLst>
      <p:ext uri="{BB962C8B-B14F-4D97-AF65-F5344CB8AC3E}">
        <p14:creationId xmlns:p14="http://schemas.microsoft.com/office/powerpoint/2010/main" val="120341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0D25D96-E9CD-483C-B6DE-07B66651F28E}"/>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6CA80CA-947B-4ADC-96C1-BBD4007098B7}"/>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Lesson objectives</a:t>
            </a:r>
          </a:p>
        </p:txBody>
      </p:sp>
      <p:sp>
        <p:nvSpPr>
          <p:cNvPr id="6" name="Rectangle 5">
            <a:extLst>
              <a:ext uri="{FF2B5EF4-FFF2-40B4-BE49-F238E27FC236}">
                <a16:creationId xmlns:a16="http://schemas.microsoft.com/office/drawing/2014/main" id="{3AC4E760-845C-43D6-9B38-0F2371C1E19D}"/>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1CE1B85B-00DD-4355-BF8B-A97AEC2FC4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09F8A2EF-4FBD-4DA4-AEDE-C6BDBC94AFA0}"/>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9" name="Rectangle 8">
            <a:extLst>
              <a:ext uri="{FF2B5EF4-FFF2-40B4-BE49-F238E27FC236}">
                <a16:creationId xmlns:a16="http://schemas.microsoft.com/office/drawing/2014/main" id="{2EBB1F54-980F-4AF7-98B3-F2AA296E8860}"/>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In this lesson you will be learning about inputs I, ELSE, ELIF, WHILE and FOR statements. You will make a basic shopping app which you can enter names of products to purchase. If you purchase an item that doesn’t exist it will ask you to try another item. For reading purposes all code will be </a:t>
            </a:r>
            <a:r>
              <a:rPr lang="en-GB" dirty="0">
                <a:solidFill>
                  <a:schemeClr val="accent6">
                    <a:lumMod val="60000"/>
                    <a:lumOff val="40000"/>
                  </a:schemeClr>
                </a:solidFill>
                <a:ea typeface="Calibri"/>
                <a:cs typeface="Calibri"/>
              </a:rPr>
              <a:t>Green. </a:t>
            </a:r>
            <a:r>
              <a:rPr lang="en-GB" dirty="0">
                <a:solidFill>
                  <a:schemeClr val="bg1"/>
                </a:solidFill>
                <a:ea typeface="Calibri"/>
                <a:cs typeface="Calibri"/>
              </a:rPr>
              <a:t>After reading this </a:t>
            </a:r>
            <a:r>
              <a:rPr lang="en-GB" dirty="0" err="1">
                <a:solidFill>
                  <a:schemeClr val="bg1"/>
                </a:solidFill>
                <a:ea typeface="Calibri"/>
                <a:cs typeface="Calibri"/>
              </a:rPr>
              <a:t>powerpoint</a:t>
            </a:r>
            <a:r>
              <a:rPr lang="en-GB" dirty="0">
                <a:solidFill>
                  <a:schemeClr val="bg1"/>
                </a:solidFill>
                <a:ea typeface="Calibri"/>
                <a:cs typeface="Calibri"/>
              </a:rPr>
              <a:t>, please complete the worksheet.</a:t>
            </a:r>
            <a:endParaRPr lang="en-GB" dirty="0">
              <a:solidFill>
                <a:schemeClr val="accent6">
                  <a:lumMod val="60000"/>
                  <a:lumOff val="40000"/>
                </a:schemeClr>
              </a:solidFill>
              <a:ea typeface="Calibri"/>
              <a:cs typeface="Calibri"/>
            </a:endParaRPr>
          </a:p>
        </p:txBody>
      </p:sp>
    </p:spTree>
    <p:extLst>
      <p:ext uri="{BB962C8B-B14F-4D97-AF65-F5344CB8AC3E}">
        <p14:creationId xmlns:p14="http://schemas.microsoft.com/office/powerpoint/2010/main" val="3073648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9905A4-490C-4EB8-9440-96DC55F33EA2}"/>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E8A5D54F-0186-45F3-9660-B564F7BC73BA}"/>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Loops and ifs</a:t>
            </a:r>
          </a:p>
        </p:txBody>
      </p:sp>
      <p:sp>
        <p:nvSpPr>
          <p:cNvPr id="6" name="Rectangle 5">
            <a:extLst>
              <a:ext uri="{FF2B5EF4-FFF2-40B4-BE49-F238E27FC236}">
                <a16:creationId xmlns:a16="http://schemas.microsoft.com/office/drawing/2014/main" id="{0399E7D9-B4D0-4D44-9794-82DA8D594B92}"/>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7A3E5DA1-A5F7-4F6C-96F9-CD0F179725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BDDA9FE6-D34B-4F6C-A8C1-3776C10C1E07}"/>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9" name="Rectangle 8">
            <a:extLst>
              <a:ext uri="{FF2B5EF4-FFF2-40B4-BE49-F238E27FC236}">
                <a16:creationId xmlns:a16="http://schemas.microsoft.com/office/drawing/2014/main" id="{F8FA4FFF-E28E-498C-9A1E-5CE41083F19F}"/>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Using loops and if statements is the best way to test for what a variable is. This can then be used to do conditional arguments.</a:t>
            </a:r>
          </a:p>
          <a:p>
            <a:pPr algn="ctr"/>
            <a:r>
              <a:rPr lang="en-GB" dirty="0">
                <a:solidFill>
                  <a:schemeClr val="accent6">
                    <a:lumMod val="60000"/>
                    <a:lumOff val="40000"/>
                  </a:schemeClr>
                </a:solidFill>
                <a:ea typeface="Calibri"/>
                <a:cs typeface="Calibri"/>
              </a:rPr>
              <a:t>var = “hello”</a:t>
            </a:r>
          </a:p>
          <a:p>
            <a:pPr algn="ctr"/>
            <a:r>
              <a:rPr lang="en-GB" dirty="0">
                <a:solidFill>
                  <a:schemeClr val="accent6">
                    <a:lumMod val="60000"/>
                    <a:lumOff val="40000"/>
                  </a:schemeClr>
                </a:solidFill>
                <a:ea typeface="Calibri"/>
                <a:cs typeface="Calibri"/>
              </a:rPr>
              <a:t>if var = “hello”:</a:t>
            </a:r>
          </a:p>
          <a:p>
            <a:pPr algn="ctr"/>
            <a:r>
              <a:rPr lang="en-GB" dirty="0">
                <a:solidFill>
                  <a:schemeClr val="accent6">
                    <a:lumMod val="60000"/>
                    <a:lumOff val="40000"/>
                  </a:schemeClr>
                </a:solidFill>
                <a:ea typeface="Calibri"/>
                <a:cs typeface="Calibri"/>
              </a:rPr>
              <a:t>	print(“hello!”)</a:t>
            </a:r>
          </a:p>
          <a:p>
            <a:pPr algn="ctr"/>
            <a:r>
              <a:rPr lang="en-GB" dirty="0">
                <a:solidFill>
                  <a:schemeClr val="bg1"/>
                </a:solidFill>
                <a:ea typeface="Calibri"/>
                <a:cs typeface="Calibri"/>
              </a:rPr>
              <a:t>Notice how the print(“hello!”) is indented? This is how we make these statements work. The indentation usually happens automatically but can be done artificially with the TAB key.</a:t>
            </a:r>
          </a:p>
        </p:txBody>
      </p:sp>
    </p:spTree>
    <p:extLst>
      <p:ext uri="{BB962C8B-B14F-4D97-AF65-F5344CB8AC3E}">
        <p14:creationId xmlns:p14="http://schemas.microsoft.com/office/powerpoint/2010/main" val="53389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51AE0B-F883-427C-A3A5-430C541A2FF3}"/>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C66309D2-BE02-43A2-AD84-F11F4C8FAAB8}"/>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Getting inputs</a:t>
            </a:r>
          </a:p>
        </p:txBody>
      </p:sp>
      <p:sp>
        <p:nvSpPr>
          <p:cNvPr id="6" name="Rectangle 5">
            <a:extLst>
              <a:ext uri="{FF2B5EF4-FFF2-40B4-BE49-F238E27FC236}">
                <a16:creationId xmlns:a16="http://schemas.microsoft.com/office/drawing/2014/main" id="{15D5D5C8-D107-4C93-A050-B0845B408F13}"/>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 name="Picture 6">
            <a:extLst>
              <a:ext uri="{FF2B5EF4-FFF2-40B4-BE49-F238E27FC236}">
                <a16:creationId xmlns:a16="http://schemas.microsoft.com/office/drawing/2014/main" id="{7E5B0038-03A4-4342-8410-E870C4B70D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Rounded Corners 7">
            <a:extLst>
              <a:ext uri="{FF2B5EF4-FFF2-40B4-BE49-F238E27FC236}">
                <a16:creationId xmlns:a16="http://schemas.microsoft.com/office/drawing/2014/main" id="{9751E76E-B3A0-4B41-8BC4-3F65F0A7CA81}"/>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9" name="Rectangle 8">
            <a:extLst>
              <a:ext uri="{FF2B5EF4-FFF2-40B4-BE49-F238E27FC236}">
                <a16:creationId xmlns:a16="http://schemas.microsoft.com/office/drawing/2014/main" id="{CEEA3DD1-C6DE-449A-A221-BFA02BDAC0DB}"/>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Getting an input in python is easy just do </a:t>
            </a:r>
            <a:r>
              <a:rPr lang="en-GB" dirty="0">
                <a:solidFill>
                  <a:schemeClr val="accent6">
                    <a:lumMod val="60000"/>
                    <a:lumOff val="40000"/>
                  </a:schemeClr>
                </a:solidFill>
                <a:ea typeface="Calibri"/>
                <a:cs typeface="Calibri"/>
              </a:rPr>
              <a:t>var = input(“what do you want the var to be?”)</a:t>
            </a:r>
            <a:r>
              <a:rPr lang="en-GB" dirty="0">
                <a:ea typeface="Calibri"/>
                <a:cs typeface="Calibri"/>
              </a:rPr>
              <a:t> You can pair this with the if statements from before to make tests to detect if an answer given is correct. You can also use a while statement to ask questions several times:</a:t>
            </a:r>
          </a:p>
          <a:p>
            <a:pPr algn="ctr"/>
            <a:r>
              <a:rPr lang="en-GB" dirty="0">
                <a:solidFill>
                  <a:schemeClr val="accent6">
                    <a:lumMod val="60000"/>
                    <a:lumOff val="40000"/>
                  </a:schemeClr>
                </a:solidFill>
                <a:ea typeface="Calibri"/>
                <a:cs typeface="Calibri"/>
              </a:rPr>
              <a:t>while True:</a:t>
            </a:r>
            <a:br>
              <a:rPr lang="en-GB" dirty="0">
                <a:solidFill>
                  <a:schemeClr val="accent6">
                    <a:lumMod val="60000"/>
                    <a:lumOff val="40000"/>
                  </a:schemeClr>
                </a:solidFill>
                <a:ea typeface="Calibri"/>
                <a:cs typeface="Calibri"/>
              </a:rPr>
            </a:br>
            <a:r>
              <a:rPr lang="en-GB" dirty="0">
                <a:solidFill>
                  <a:schemeClr val="accent6">
                    <a:lumMod val="60000"/>
                    <a:lumOff val="40000"/>
                  </a:schemeClr>
                </a:solidFill>
                <a:ea typeface="Calibri"/>
                <a:cs typeface="Calibri"/>
              </a:rPr>
              <a:t>		input(“Get inputted”)</a:t>
            </a:r>
          </a:p>
          <a:p>
            <a:pPr algn="ctr"/>
            <a:r>
              <a:rPr lang="en-GB" dirty="0">
                <a:solidFill>
                  <a:schemeClr val="bg1"/>
                </a:solidFill>
                <a:ea typeface="Calibri"/>
                <a:cs typeface="Calibri"/>
              </a:rPr>
              <a:t>You can also check if an input is in a list.</a:t>
            </a:r>
          </a:p>
        </p:txBody>
      </p:sp>
    </p:spTree>
    <p:extLst>
      <p:ext uri="{BB962C8B-B14F-4D97-AF65-F5344CB8AC3E}">
        <p14:creationId xmlns:p14="http://schemas.microsoft.com/office/powerpoint/2010/main" val="1697774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52D01E-C6F4-4471-9880-FA2C4AE0A24E}"/>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D19256DD-82A0-4D3E-B276-C16D2698E960}"/>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Lists</a:t>
            </a:r>
          </a:p>
        </p:txBody>
      </p:sp>
      <p:sp>
        <p:nvSpPr>
          <p:cNvPr id="12" name="Rectangle 11">
            <a:extLst>
              <a:ext uri="{FF2B5EF4-FFF2-40B4-BE49-F238E27FC236}">
                <a16:creationId xmlns:a16="http://schemas.microsoft.com/office/drawing/2014/main" id="{D9505E72-624A-454E-AA07-CAF169719E1D}"/>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48DFC9F7-E31F-4F8A-86BA-89F3D6FEA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F6118661-C875-4C2A-82D5-3AFD519CC893}"/>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15" name="Rectangle 14">
            <a:extLst>
              <a:ext uri="{FF2B5EF4-FFF2-40B4-BE49-F238E27FC236}">
                <a16:creationId xmlns:a16="http://schemas.microsoft.com/office/drawing/2014/main" id="{CA7C582C-2C2F-4756-AF95-0F30FE970336}"/>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A list is a variable that can contain multiple values. You can define a list as such.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 = [var1,var2,”string1”,”string2”]. </a:t>
            </a:r>
            <a:r>
              <a:rPr lang="en-GB" dirty="0">
                <a:ea typeface="Calibri"/>
                <a:cs typeface="Calibri"/>
              </a:rPr>
              <a:t>Using lists we can store lots of data but to access it we have to use an index. You use indexes like so: </a:t>
            </a:r>
            <a:r>
              <a:rPr lang="en-GB" dirty="0">
                <a:solidFill>
                  <a:schemeClr val="accent6">
                    <a:lumMod val="60000"/>
                    <a:lumOff val="40000"/>
                  </a:schemeClr>
                </a:solidFill>
                <a:ea typeface="Calibri"/>
                <a:cs typeface="Calibri"/>
              </a:rPr>
              <a:t>print(</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[0])</a:t>
            </a:r>
            <a:r>
              <a:rPr lang="en-GB" dirty="0">
                <a:ea typeface="Calibri"/>
                <a:cs typeface="Calibri"/>
              </a:rPr>
              <a:t>. This will print out the first item in </a:t>
            </a:r>
            <a:r>
              <a:rPr lang="en-GB" dirty="0" err="1">
                <a:ea typeface="Calibri"/>
                <a:cs typeface="Calibri"/>
              </a:rPr>
              <a:t>my_list</a:t>
            </a:r>
            <a:r>
              <a:rPr lang="en-GB" dirty="0">
                <a:ea typeface="Calibri"/>
                <a:cs typeface="Calibri"/>
              </a:rPr>
              <a:t> which is currently var1.</a:t>
            </a:r>
          </a:p>
          <a:p>
            <a:pPr algn="ctr"/>
            <a:r>
              <a:rPr lang="en-GB" dirty="0">
                <a:solidFill>
                  <a:schemeClr val="bg1"/>
                </a:solidFill>
                <a:ea typeface="Calibri"/>
                <a:cs typeface="Calibri"/>
              </a:rPr>
              <a:t>You can add things to a list by doing </a:t>
            </a:r>
            <a:r>
              <a:rPr lang="en-GB" dirty="0" err="1">
                <a:solidFill>
                  <a:schemeClr val="accent6">
                    <a:lumMod val="60000"/>
                    <a:lumOff val="40000"/>
                  </a:schemeClr>
                </a:solidFill>
                <a:ea typeface="Calibri"/>
                <a:cs typeface="Calibri"/>
              </a:rPr>
              <a:t>my_list.append</a:t>
            </a:r>
            <a:r>
              <a:rPr lang="en-GB" dirty="0">
                <a:solidFill>
                  <a:schemeClr val="accent6">
                    <a:lumMod val="60000"/>
                    <a:lumOff val="40000"/>
                  </a:schemeClr>
                </a:solidFill>
                <a:ea typeface="Calibri"/>
                <a:cs typeface="Calibri"/>
              </a:rPr>
              <a:t>(“string3”) </a:t>
            </a:r>
            <a:r>
              <a:rPr lang="en-GB" dirty="0">
                <a:solidFill>
                  <a:schemeClr val="bg1"/>
                </a:solidFill>
                <a:ea typeface="Calibri"/>
                <a:cs typeface="Calibri"/>
              </a:rPr>
              <a:t>which will add ”string3” to the end of </a:t>
            </a:r>
            <a:r>
              <a:rPr lang="en-GB" dirty="0" err="1">
                <a:solidFill>
                  <a:schemeClr val="bg1"/>
                </a:solidFill>
                <a:ea typeface="Calibri"/>
                <a:cs typeface="Calibri"/>
              </a:rPr>
              <a:t>my_list</a:t>
            </a:r>
            <a:r>
              <a:rPr lang="en-GB" dirty="0">
                <a:solidFill>
                  <a:schemeClr val="bg1"/>
                </a:solidFill>
                <a:ea typeface="Calibri"/>
                <a:cs typeface="Calibri"/>
              </a:rPr>
              <a:t>. You can remove items from a list by doing </a:t>
            </a:r>
            <a:r>
              <a:rPr lang="en-GB" dirty="0" err="1">
                <a:solidFill>
                  <a:schemeClr val="accent6">
                    <a:lumMod val="60000"/>
                    <a:lumOff val="40000"/>
                  </a:schemeClr>
                </a:solidFill>
                <a:ea typeface="Calibri"/>
                <a:cs typeface="Calibri"/>
              </a:rPr>
              <a:t>my_list.pop</a:t>
            </a:r>
            <a:r>
              <a:rPr lang="en-GB" dirty="0">
                <a:solidFill>
                  <a:schemeClr val="accent6">
                    <a:lumMod val="60000"/>
                    <a:lumOff val="40000"/>
                  </a:schemeClr>
                </a:solidFill>
                <a:ea typeface="Calibri"/>
                <a:cs typeface="Calibri"/>
              </a:rPr>
              <a:t>(0) </a:t>
            </a:r>
            <a:r>
              <a:rPr lang="en-GB" dirty="0">
                <a:solidFill>
                  <a:schemeClr val="bg1"/>
                </a:solidFill>
                <a:ea typeface="Calibri"/>
                <a:cs typeface="Calibri"/>
              </a:rPr>
              <a:t>replace 0 with the index of the item which you want to remove.</a:t>
            </a:r>
          </a:p>
        </p:txBody>
      </p:sp>
    </p:spTree>
    <p:extLst>
      <p:ext uri="{BB962C8B-B14F-4D97-AF65-F5344CB8AC3E}">
        <p14:creationId xmlns:p14="http://schemas.microsoft.com/office/powerpoint/2010/main" val="3318397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338A3A6-125C-4B50-ABEC-6215DD32EB30}"/>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E1D2E936-222A-4C7F-9D39-F18E0CA69EFA}"/>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More lists</a:t>
            </a:r>
          </a:p>
        </p:txBody>
      </p:sp>
      <p:sp>
        <p:nvSpPr>
          <p:cNvPr id="4" name="Rectangle 3">
            <a:extLst>
              <a:ext uri="{FF2B5EF4-FFF2-40B4-BE49-F238E27FC236}">
                <a16:creationId xmlns:a16="http://schemas.microsoft.com/office/drawing/2014/main" id="{BF761716-54C4-49D4-9453-76ED1F04BB4A}"/>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BF059CF7-DDC3-4095-A60E-490AAA4782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76046BA0-EC88-48BB-9540-A386B6A2F160}"/>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7" name="Rectangle 6">
            <a:extLst>
              <a:ext uri="{FF2B5EF4-FFF2-40B4-BE49-F238E27FC236}">
                <a16:creationId xmlns:a16="http://schemas.microsoft.com/office/drawing/2014/main" id="{5183FDBA-1782-4F75-9423-60417D88C86E}"/>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What if I want to do something for every item in a list? Or what if I want to detect if something is even in a list?? Well for that we have for and if loops. To tell if an item is in a list you can do the following: </a:t>
            </a:r>
          </a:p>
          <a:p>
            <a:pPr algn="ctr"/>
            <a:r>
              <a:rPr lang="en-GB" dirty="0">
                <a:solidFill>
                  <a:schemeClr val="accent6">
                    <a:lumMod val="60000"/>
                    <a:lumOff val="40000"/>
                  </a:schemeClr>
                </a:solidFill>
                <a:ea typeface="Calibri"/>
                <a:cs typeface="Calibri"/>
              </a:rPr>
              <a:t>if var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accent6">
                    <a:lumMod val="60000"/>
                    <a:lumOff val="40000"/>
                  </a:schemeClr>
                </a:solidFill>
                <a:ea typeface="Calibri"/>
                <a:cs typeface="Calibri"/>
              </a:rPr>
              <a:t>		print(f“{var} is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bg1"/>
                </a:solidFill>
                <a:ea typeface="Calibri"/>
                <a:cs typeface="Calibri"/>
              </a:rPr>
              <a:t>Or if you want to do something for everything in a list do this:</a:t>
            </a:r>
          </a:p>
          <a:p>
            <a:pPr algn="ctr"/>
            <a:r>
              <a:rPr lang="en-GB" dirty="0">
                <a:solidFill>
                  <a:schemeClr val="accent6">
                    <a:lumMod val="60000"/>
                    <a:lumOff val="40000"/>
                  </a:schemeClr>
                </a:solidFill>
                <a:ea typeface="Calibri"/>
                <a:cs typeface="Calibri"/>
              </a:rPr>
              <a:t>for </a:t>
            </a:r>
            <a:r>
              <a:rPr lang="en-GB" dirty="0" err="1">
                <a:solidFill>
                  <a:schemeClr val="accent6">
                    <a:lumMod val="60000"/>
                    <a:lumOff val="40000"/>
                  </a:schemeClr>
                </a:solidFill>
                <a:ea typeface="Calibri"/>
                <a:cs typeface="Calibri"/>
              </a:rPr>
              <a:t>i</a:t>
            </a:r>
            <a:r>
              <a:rPr lang="en-GB" dirty="0">
                <a:solidFill>
                  <a:schemeClr val="accent6">
                    <a:lumMod val="60000"/>
                    <a:lumOff val="40000"/>
                  </a:schemeClr>
                </a:solidFill>
                <a:ea typeface="Calibri"/>
                <a:cs typeface="Calibri"/>
              </a:rPr>
              <a:t>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accent6">
                    <a:lumMod val="60000"/>
                    <a:lumOff val="40000"/>
                  </a:schemeClr>
                </a:solidFill>
                <a:ea typeface="Calibri"/>
                <a:cs typeface="Calibri"/>
              </a:rPr>
              <a:t>	print(“some text”)</a:t>
            </a:r>
          </a:p>
          <a:p>
            <a:pPr algn="ctr"/>
            <a:r>
              <a:rPr lang="en-GB" dirty="0">
                <a:solidFill>
                  <a:schemeClr val="bg1"/>
                </a:solidFill>
                <a:ea typeface="Calibri"/>
                <a:cs typeface="Calibri"/>
              </a:rPr>
              <a:t>However, this time don’t’ replace </a:t>
            </a:r>
            <a:r>
              <a:rPr lang="en-GB" dirty="0" err="1">
                <a:solidFill>
                  <a:schemeClr val="bg1"/>
                </a:solidFill>
                <a:ea typeface="Calibri"/>
                <a:cs typeface="Calibri"/>
              </a:rPr>
              <a:t>i</a:t>
            </a:r>
            <a:r>
              <a:rPr lang="en-GB" dirty="0">
                <a:solidFill>
                  <a:schemeClr val="bg1"/>
                </a:solidFill>
                <a:ea typeface="Calibri"/>
                <a:cs typeface="Calibri"/>
              </a:rPr>
              <a:t> with the name of a variable.</a:t>
            </a:r>
          </a:p>
        </p:txBody>
      </p:sp>
    </p:spTree>
    <p:extLst>
      <p:ext uri="{BB962C8B-B14F-4D97-AF65-F5344CB8AC3E}">
        <p14:creationId xmlns:p14="http://schemas.microsoft.com/office/powerpoint/2010/main" val="200577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6591A0-ED01-42D5-BF31-459B73259E1D}"/>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5430B66D-A738-4EBB-BC38-CE427A19DFDB}"/>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Loops</a:t>
            </a:r>
          </a:p>
        </p:txBody>
      </p:sp>
      <p:sp>
        <p:nvSpPr>
          <p:cNvPr id="4" name="Rectangle 3">
            <a:extLst>
              <a:ext uri="{FF2B5EF4-FFF2-40B4-BE49-F238E27FC236}">
                <a16:creationId xmlns:a16="http://schemas.microsoft.com/office/drawing/2014/main" id="{B95733F1-F16E-4EBF-BCE9-D3AB45D710E3}"/>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A62DEBE5-0ECD-4079-992F-71CCF2857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5B52A0E1-C55C-4F07-AB44-1E341024B6E5}"/>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7" name="Rectangle 6">
            <a:extLst>
              <a:ext uri="{FF2B5EF4-FFF2-40B4-BE49-F238E27FC236}">
                <a16:creationId xmlns:a16="http://schemas.microsoft.com/office/drawing/2014/main" id="{A581D0AF-8DBD-4BE3-95A0-EC586DC5F265}"/>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Loops are fun. You can use them to do something repeatedly until a certain condition is met.</a:t>
            </a:r>
            <a:endParaRPr lang="en-GB" dirty="0">
              <a:solidFill>
                <a:schemeClr val="bg1"/>
              </a:solidFill>
              <a:ea typeface="Calibri"/>
              <a:cs typeface="Calibri"/>
            </a:endParaRPr>
          </a:p>
          <a:p>
            <a:pPr algn="ctr"/>
            <a:r>
              <a:rPr lang="en-GB" dirty="0">
                <a:solidFill>
                  <a:schemeClr val="accent6">
                    <a:lumMod val="60000"/>
                    <a:lumOff val="40000"/>
                  </a:schemeClr>
                </a:solidFill>
                <a:ea typeface="Calibri"/>
                <a:cs typeface="Calibri"/>
              </a:rPr>
              <a:t>while var &gt; 10:</a:t>
            </a:r>
          </a:p>
          <a:p>
            <a:pPr algn="ctr"/>
            <a:r>
              <a:rPr lang="en-GB" dirty="0">
                <a:solidFill>
                  <a:schemeClr val="accent6">
                    <a:lumMod val="60000"/>
                    <a:lumOff val="40000"/>
                  </a:schemeClr>
                </a:solidFill>
                <a:ea typeface="Calibri"/>
                <a:cs typeface="Calibri"/>
              </a:rPr>
              <a:t>		print(“var smaller than 10”)</a:t>
            </a:r>
          </a:p>
          <a:p>
            <a:pPr algn="ctr"/>
            <a:r>
              <a:rPr lang="en-GB" dirty="0">
                <a:solidFill>
                  <a:schemeClr val="accent6">
                    <a:lumMod val="60000"/>
                    <a:lumOff val="40000"/>
                  </a:schemeClr>
                </a:solidFill>
                <a:ea typeface="Calibri"/>
                <a:cs typeface="Calibri"/>
              </a:rPr>
              <a:t>var +=1</a:t>
            </a:r>
          </a:p>
        </p:txBody>
      </p:sp>
    </p:spTree>
    <p:extLst>
      <p:ext uri="{BB962C8B-B14F-4D97-AF65-F5344CB8AC3E}">
        <p14:creationId xmlns:p14="http://schemas.microsoft.com/office/powerpoint/2010/main" val="72427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4CC114-CABE-4E21-BC22-35A4706DC452}"/>
              </a:ext>
            </a:extLst>
          </p:cNvPr>
          <p:cNvSpPr/>
          <p:nvPr/>
        </p:nvSpPr>
        <p:spPr>
          <a:xfrm>
            <a:off x="-228600" y="0"/>
            <a:ext cx="12420600" cy="6858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1E7E9CAE-5075-4369-B91E-ABA47CEBBE62}"/>
              </a:ext>
            </a:extLst>
          </p:cNvPr>
          <p:cNvSpPr/>
          <p:nvPr/>
        </p:nvSpPr>
        <p:spPr>
          <a:xfrm>
            <a:off x="478971" y="377371"/>
            <a:ext cx="10827658" cy="11321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600" dirty="0">
                <a:solidFill>
                  <a:schemeClr val="tx1">
                    <a:lumMod val="95000"/>
                    <a:lumOff val="5000"/>
                  </a:schemeClr>
                </a:solidFill>
              </a:rPr>
              <a:t>More lists</a:t>
            </a:r>
          </a:p>
        </p:txBody>
      </p:sp>
      <p:sp>
        <p:nvSpPr>
          <p:cNvPr id="4" name="Rectangle 3">
            <a:extLst>
              <a:ext uri="{FF2B5EF4-FFF2-40B4-BE49-F238E27FC236}">
                <a16:creationId xmlns:a16="http://schemas.microsoft.com/office/drawing/2014/main" id="{5CF56876-7BA5-4E02-944D-9B9D012D509D}"/>
              </a:ext>
            </a:extLst>
          </p:cNvPr>
          <p:cNvSpPr/>
          <p:nvPr/>
        </p:nvSpPr>
        <p:spPr>
          <a:xfrm>
            <a:off x="-228600" y="5704114"/>
            <a:ext cx="12420600" cy="11538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D7975F83-D687-42A1-9A4C-9925FB475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6975" y="4876800"/>
            <a:ext cx="2105025" cy="1981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2A6C744-E0CD-404B-B1CC-EBF5B09903F6}"/>
              </a:ext>
            </a:extLst>
          </p:cNvPr>
          <p:cNvSpPr/>
          <p:nvPr/>
        </p:nvSpPr>
        <p:spPr>
          <a:xfrm>
            <a:off x="101600" y="6008915"/>
            <a:ext cx="6183086" cy="60960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latin typeface="Algerian" panose="04020705040A02060702" pitchFamily="82" charset="0"/>
              </a:rPr>
              <a:t>Powered by </a:t>
            </a:r>
            <a:r>
              <a:rPr lang="en-GB" dirty="0" err="1">
                <a:latin typeface="Algerian" panose="04020705040A02060702" pitchFamily="82" charset="0"/>
              </a:rPr>
              <a:t>knightsbytes</a:t>
            </a:r>
            <a:r>
              <a:rPr lang="en-GB" dirty="0">
                <a:latin typeface="Algerian" panose="04020705040A02060702" pitchFamily="82" charset="0"/>
              </a:rPr>
              <a:t>! Find us </a:t>
            </a:r>
            <a:r>
              <a:rPr lang="en-GB" dirty="0">
                <a:latin typeface="Algerian" panose="04020705040A02060702" pitchFamily="82" charset="0"/>
                <a:hlinkClick r:id="rId3"/>
              </a:rPr>
              <a:t>here</a:t>
            </a:r>
            <a:endParaRPr lang="en-GB" dirty="0">
              <a:latin typeface="Algerian" panose="04020705040A02060702" pitchFamily="82" charset="0"/>
            </a:endParaRPr>
          </a:p>
        </p:txBody>
      </p:sp>
      <p:sp>
        <p:nvSpPr>
          <p:cNvPr id="7" name="Rectangle 6">
            <a:extLst>
              <a:ext uri="{FF2B5EF4-FFF2-40B4-BE49-F238E27FC236}">
                <a16:creationId xmlns:a16="http://schemas.microsoft.com/office/drawing/2014/main" id="{00AC961A-5D7F-4B5D-AB94-BE366F2FCE4F}"/>
              </a:ext>
            </a:extLst>
          </p:cNvPr>
          <p:cNvSpPr/>
          <p:nvPr/>
        </p:nvSpPr>
        <p:spPr>
          <a:xfrm>
            <a:off x="762000" y="1967552"/>
            <a:ext cx="10349552" cy="2831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ea typeface="Calibri"/>
                <a:cs typeface="Calibri"/>
              </a:rPr>
              <a:t>What if I want to do something for every item in a list? Or what if I want to detect if something is even in a list?? Well for that we have for and if loops. To tell if an item is in a list you can do the following: </a:t>
            </a:r>
          </a:p>
          <a:p>
            <a:pPr algn="ctr"/>
            <a:r>
              <a:rPr lang="en-GB" dirty="0">
                <a:solidFill>
                  <a:schemeClr val="accent6">
                    <a:lumMod val="60000"/>
                    <a:lumOff val="40000"/>
                  </a:schemeClr>
                </a:solidFill>
                <a:ea typeface="Calibri"/>
                <a:cs typeface="Calibri"/>
              </a:rPr>
              <a:t>if var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accent6">
                    <a:lumMod val="60000"/>
                    <a:lumOff val="40000"/>
                  </a:schemeClr>
                </a:solidFill>
                <a:ea typeface="Calibri"/>
                <a:cs typeface="Calibri"/>
              </a:rPr>
              <a:t>		print(f“{var} is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bg1"/>
                </a:solidFill>
                <a:ea typeface="Calibri"/>
                <a:cs typeface="Calibri"/>
              </a:rPr>
              <a:t>Or if you want to do something for everything in a list do this:</a:t>
            </a:r>
          </a:p>
          <a:p>
            <a:pPr algn="ctr"/>
            <a:r>
              <a:rPr lang="en-GB" dirty="0">
                <a:solidFill>
                  <a:schemeClr val="accent6">
                    <a:lumMod val="60000"/>
                    <a:lumOff val="40000"/>
                  </a:schemeClr>
                </a:solidFill>
                <a:ea typeface="Calibri"/>
                <a:cs typeface="Calibri"/>
              </a:rPr>
              <a:t>for </a:t>
            </a:r>
            <a:r>
              <a:rPr lang="en-GB" dirty="0" err="1">
                <a:solidFill>
                  <a:schemeClr val="accent6">
                    <a:lumMod val="60000"/>
                    <a:lumOff val="40000"/>
                  </a:schemeClr>
                </a:solidFill>
                <a:ea typeface="Calibri"/>
                <a:cs typeface="Calibri"/>
              </a:rPr>
              <a:t>i</a:t>
            </a:r>
            <a:r>
              <a:rPr lang="en-GB" dirty="0">
                <a:solidFill>
                  <a:schemeClr val="accent6">
                    <a:lumMod val="60000"/>
                    <a:lumOff val="40000"/>
                  </a:schemeClr>
                </a:solidFill>
                <a:ea typeface="Calibri"/>
                <a:cs typeface="Calibri"/>
              </a:rPr>
              <a:t> in </a:t>
            </a:r>
            <a:r>
              <a:rPr lang="en-GB" dirty="0" err="1">
                <a:solidFill>
                  <a:schemeClr val="accent6">
                    <a:lumMod val="60000"/>
                    <a:lumOff val="40000"/>
                  </a:schemeClr>
                </a:solidFill>
                <a:ea typeface="Calibri"/>
                <a:cs typeface="Calibri"/>
              </a:rPr>
              <a:t>my_list</a:t>
            </a:r>
            <a:r>
              <a:rPr lang="en-GB" dirty="0">
                <a:solidFill>
                  <a:schemeClr val="accent6">
                    <a:lumMod val="60000"/>
                    <a:lumOff val="40000"/>
                  </a:schemeClr>
                </a:solidFill>
                <a:ea typeface="Calibri"/>
                <a:cs typeface="Calibri"/>
              </a:rPr>
              <a:t>:</a:t>
            </a:r>
          </a:p>
          <a:p>
            <a:pPr algn="ctr"/>
            <a:r>
              <a:rPr lang="en-GB" dirty="0">
                <a:solidFill>
                  <a:schemeClr val="accent6">
                    <a:lumMod val="60000"/>
                    <a:lumOff val="40000"/>
                  </a:schemeClr>
                </a:solidFill>
                <a:ea typeface="Calibri"/>
                <a:cs typeface="Calibri"/>
              </a:rPr>
              <a:t>	print(“some text”)</a:t>
            </a:r>
          </a:p>
          <a:p>
            <a:pPr algn="ctr"/>
            <a:r>
              <a:rPr lang="en-GB" dirty="0">
                <a:solidFill>
                  <a:schemeClr val="bg1"/>
                </a:solidFill>
                <a:ea typeface="Calibri"/>
                <a:cs typeface="Calibri"/>
              </a:rPr>
              <a:t>However, this time don’t’ replace </a:t>
            </a:r>
            <a:r>
              <a:rPr lang="en-GB" dirty="0" err="1">
                <a:solidFill>
                  <a:schemeClr val="bg1"/>
                </a:solidFill>
                <a:ea typeface="Calibri"/>
                <a:cs typeface="Calibri"/>
              </a:rPr>
              <a:t>i</a:t>
            </a:r>
            <a:r>
              <a:rPr lang="en-GB" dirty="0">
                <a:solidFill>
                  <a:schemeClr val="bg1"/>
                </a:solidFill>
                <a:ea typeface="Calibri"/>
                <a:cs typeface="Calibri"/>
              </a:rPr>
              <a:t> with the name of a variable.</a:t>
            </a:r>
          </a:p>
        </p:txBody>
      </p:sp>
    </p:spTree>
    <p:extLst>
      <p:ext uri="{BB962C8B-B14F-4D97-AF65-F5344CB8AC3E}">
        <p14:creationId xmlns:p14="http://schemas.microsoft.com/office/powerpoint/2010/main" val="3300037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717</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 Burton (Student)</dc:creator>
  <cp:lastModifiedBy>Ben Burton (Student)</cp:lastModifiedBy>
  <cp:revision>7</cp:revision>
  <dcterms:created xsi:type="dcterms:W3CDTF">2025-05-06T12:00:24Z</dcterms:created>
  <dcterms:modified xsi:type="dcterms:W3CDTF">2025-05-06T12:52:01Z</dcterms:modified>
</cp:coreProperties>
</file>