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442" r:id="rId6"/>
    <p:sldId id="440" r:id="rId7"/>
    <p:sldId id="269" r:id="rId8"/>
    <p:sldId id="443" r:id="rId9"/>
    <p:sldId id="441" r:id="rId10"/>
    <p:sldId id="271" r:id="rId11"/>
    <p:sldId id="310" r:id="rId12"/>
    <p:sldId id="311" r:id="rId13"/>
    <p:sldId id="312" r:id="rId14"/>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1296"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B7540-FA73-444B-B04A-6571AF8970DC}" v="300" dt="2019-05-27T07:10:57.450"/>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90"/>
  </p:normalViewPr>
  <p:slideViewPr>
    <p:cSldViewPr snapToObjects="1" showGuides="1">
      <p:cViewPr varScale="1">
        <p:scale>
          <a:sx n="72" d="100"/>
          <a:sy n="72" d="100"/>
        </p:scale>
        <p:origin x="418" y="72"/>
      </p:cViewPr>
      <p:guideLst>
        <p:guide orient="horz" pos="403"/>
        <p:guide orient="horz" pos="1296"/>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07" d="100"/>
          <a:sy n="107" d="100"/>
        </p:scale>
        <p:origin x="-520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zarov, Ivan" userId="3eed4575-50c1-400b-b572-56e7ecc67b20" providerId="ADAL" clId="{43EB7540-FA73-444B-B04A-6571AF8970DC}"/>
    <pc:docChg chg="undo modSld">
      <pc:chgData name="Lazarov, Ivan" userId="3eed4575-50c1-400b-b572-56e7ecc67b20" providerId="ADAL" clId="{43EB7540-FA73-444B-B04A-6571AF8970DC}" dt="2019-05-27T07:10:57.450" v="298" actId="14100"/>
      <pc:docMkLst>
        <pc:docMk/>
      </pc:docMkLst>
      <pc:sldChg chg="modSp">
        <pc:chgData name="Lazarov, Ivan" userId="3eed4575-50c1-400b-b572-56e7ecc67b20" providerId="ADAL" clId="{43EB7540-FA73-444B-B04A-6571AF8970DC}" dt="2019-04-22T07:46:21.389" v="13" actId="20577"/>
        <pc:sldMkLst>
          <pc:docMk/>
          <pc:sldMk cId="1533850937" sldId="256"/>
        </pc:sldMkLst>
        <pc:spChg chg="mod">
          <ac:chgData name="Lazarov, Ivan" userId="3eed4575-50c1-400b-b572-56e7ecc67b20" providerId="ADAL" clId="{43EB7540-FA73-444B-B04A-6571AF8970DC}" dt="2019-04-22T07:46:21.389" v="13" actId="20577"/>
          <ac:spMkLst>
            <pc:docMk/>
            <pc:sldMk cId="1533850937" sldId="256"/>
            <ac:spMk id="5" creationId="{00000000-0000-0000-0000-000000000000}"/>
          </ac:spMkLst>
        </pc:spChg>
      </pc:sldChg>
      <pc:sldChg chg="modSp">
        <pc:chgData name="Lazarov, Ivan" userId="3eed4575-50c1-400b-b572-56e7ecc67b20" providerId="ADAL" clId="{43EB7540-FA73-444B-B04A-6571AF8970DC}" dt="2019-05-27T07:06:47.682" v="251" actId="20577"/>
        <pc:sldMkLst>
          <pc:docMk/>
          <pc:sldMk cId="2966742561" sldId="269"/>
        </pc:sldMkLst>
        <pc:spChg chg="mod">
          <ac:chgData name="Lazarov, Ivan" userId="3eed4575-50c1-400b-b572-56e7ecc67b20" providerId="ADAL" clId="{43EB7540-FA73-444B-B04A-6571AF8970DC}" dt="2019-05-27T07:06:45.746" v="250" actId="20577"/>
          <ac:spMkLst>
            <pc:docMk/>
            <pc:sldMk cId="2966742561" sldId="269"/>
            <ac:spMk id="28" creationId="{9374C039-285D-4364-8BFB-B98C72493B10}"/>
          </ac:spMkLst>
        </pc:spChg>
        <pc:spChg chg="mod">
          <ac:chgData name="Lazarov, Ivan" userId="3eed4575-50c1-400b-b572-56e7ecc67b20" providerId="ADAL" clId="{43EB7540-FA73-444B-B04A-6571AF8970DC}" dt="2019-05-07T07:51:32.318" v="135" actId="20577"/>
          <ac:spMkLst>
            <pc:docMk/>
            <pc:sldMk cId="2966742561" sldId="269"/>
            <ac:spMk id="31" creationId="{5AFEF220-0D88-4EBF-97EE-AABBD2D9EA44}"/>
          </ac:spMkLst>
        </pc:spChg>
        <pc:spChg chg="mod">
          <ac:chgData name="Lazarov, Ivan" userId="3eed4575-50c1-400b-b572-56e7ecc67b20" providerId="ADAL" clId="{43EB7540-FA73-444B-B04A-6571AF8970DC}" dt="2019-04-30T08:00:34.599" v="69" actId="20577"/>
          <ac:spMkLst>
            <pc:docMk/>
            <pc:sldMk cId="2966742561" sldId="269"/>
            <ac:spMk id="45" creationId="{A8B6DF9E-76F7-4F32-904D-6B57731CD1D0}"/>
          </ac:spMkLst>
        </pc:spChg>
        <pc:spChg chg="mod">
          <ac:chgData name="Lazarov, Ivan" userId="3eed4575-50c1-400b-b572-56e7ecc67b20" providerId="ADAL" clId="{43EB7540-FA73-444B-B04A-6571AF8970DC}" dt="2019-05-27T07:06:43.605" v="249" actId="20577"/>
          <ac:spMkLst>
            <pc:docMk/>
            <pc:sldMk cId="2966742561" sldId="269"/>
            <ac:spMk id="48" creationId="{00000000-0000-0000-0000-000000000000}"/>
          </ac:spMkLst>
        </pc:spChg>
        <pc:spChg chg="mod">
          <ac:chgData name="Lazarov, Ivan" userId="3eed4575-50c1-400b-b572-56e7ecc67b20" providerId="ADAL" clId="{43EB7540-FA73-444B-B04A-6571AF8970DC}" dt="2019-05-27T07:06:33.032" v="216" actId="20577"/>
          <ac:spMkLst>
            <pc:docMk/>
            <pc:sldMk cId="2966742561" sldId="269"/>
            <ac:spMk id="68" creationId="{00000000-0000-0000-0000-000000000000}"/>
          </ac:spMkLst>
        </pc:spChg>
        <pc:spChg chg="mod">
          <ac:chgData name="Lazarov, Ivan" userId="3eed4575-50c1-400b-b572-56e7ecc67b20" providerId="ADAL" clId="{43EB7540-FA73-444B-B04A-6571AF8970DC}" dt="2019-05-27T07:06:40.646" v="248" actId="20577"/>
          <ac:spMkLst>
            <pc:docMk/>
            <pc:sldMk cId="2966742561" sldId="269"/>
            <ac:spMk id="71" creationId="{00000000-0000-0000-0000-000000000000}"/>
          </ac:spMkLst>
        </pc:spChg>
        <pc:spChg chg="mod">
          <ac:chgData name="Lazarov, Ivan" userId="3eed4575-50c1-400b-b572-56e7ecc67b20" providerId="ADAL" clId="{43EB7540-FA73-444B-B04A-6571AF8970DC}" dt="2019-05-27T07:06:47.682" v="251" actId="20577"/>
          <ac:spMkLst>
            <pc:docMk/>
            <pc:sldMk cId="2966742561" sldId="269"/>
            <ac:spMk id="73" creationId="{00000000-0000-0000-0000-000000000000}"/>
          </ac:spMkLst>
        </pc:spChg>
      </pc:sldChg>
      <pc:sldChg chg="modSp">
        <pc:chgData name="Lazarov, Ivan" userId="3eed4575-50c1-400b-b572-56e7ecc67b20" providerId="ADAL" clId="{43EB7540-FA73-444B-B04A-6571AF8970DC}" dt="2019-05-27T07:06:23.992" v="208" actId="20577"/>
        <pc:sldMkLst>
          <pc:docMk/>
          <pc:sldMk cId="2633840939" sldId="440"/>
        </pc:sldMkLst>
        <pc:spChg chg="mod">
          <ac:chgData name="Lazarov, Ivan" userId="3eed4575-50c1-400b-b572-56e7ecc67b20" providerId="ADAL" clId="{43EB7540-FA73-444B-B04A-6571AF8970DC}" dt="2019-05-27T07:06:23.992" v="208" actId="20577"/>
          <ac:spMkLst>
            <pc:docMk/>
            <pc:sldMk cId="2633840939" sldId="440"/>
            <ac:spMk id="48" creationId="{00000000-0000-0000-0000-000000000000}"/>
          </ac:spMkLst>
        </pc:spChg>
        <pc:spChg chg="mod">
          <ac:chgData name="Lazarov, Ivan" userId="3eed4575-50c1-400b-b572-56e7ecc67b20" providerId="ADAL" clId="{43EB7540-FA73-444B-B04A-6571AF8970DC}" dt="2019-05-27T07:06:08.185" v="150" actId="20577"/>
          <ac:spMkLst>
            <pc:docMk/>
            <pc:sldMk cId="2633840939" sldId="440"/>
            <ac:spMk id="53" creationId="{00000000-0000-0000-0000-000000000000}"/>
          </ac:spMkLst>
        </pc:spChg>
        <pc:spChg chg="mod">
          <ac:chgData name="Lazarov, Ivan" userId="3eed4575-50c1-400b-b572-56e7ecc67b20" providerId="ADAL" clId="{43EB7540-FA73-444B-B04A-6571AF8970DC}" dt="2019-05-27T07:06:10.578" v="162" actId="20577"/>
          <ac:spMkLst>
            <pc:docMk/>
            <pc:sldMk cId="2633840939" sldId="440"/>
            <ac:spMk id="60" creationId="{00000000-0000-0000-0000-000000000000}"/>
          </ac:spMkLst>
        </pc:spChg>
        <pc:spChg chg="mod">
          <ac:chgData name="Lazarov, Ivan" userId="3eed4575-50c1-400b-b572-56e7ecc67b20" providerId="ADAL" clId="{43EB7540-FA73-444B-B04A-6571AF8970DC}" dt="2019-05-27T07:06:14.911" v="175" actId="20577"/>
          <ac:spMkLst>
            <pc:docMk/>
            <pc:sldMk cId="2633840939" sldId="440"/>
            <ac:spMk id="71" creationId="{00000000-0000-0000-0000-000000000000}"/>
          </ac:spMkLst>
        </pc:spChg>
      </pc:sldChg>
      <pc:sldChg chg="modSp">
        <pc:chgData name="Lazarov, Ivan" userId="3eed4575-50c1-400b-b572-56e7ecc67b20" providerId="ADAL" clId="{43EB7540-FA73-444B-B04A-6571AF8970DC}" dt="2019-05-27T07:10:57.450" v="298" actId="14100"/>
        <pc:sldMkLst>
          <pc:docMk/>
          <pc:sldMk cId="506139649" sldId="443"/>
        </pc:sldMkLst>
        <pc:spChg chg="mod">
          <ac:chgData name="Lazarov, Ivan" userId="3eed4575-50c1-400b-b572-56e7ecc67b20" providerId="ADAL" clId="{43EB7540-FA73-444B-B04A-6571AF8970DC}" dt="2019-05-27T07:07:07.439" v="257" actId="20577"/>
          <ac:spMkLst>
            <pc:docMk/>
            <pc:sldMk cId="506139649" sldId="443"/>
            <ac:spMk id="48" creationId="{00000000-0000-0000-0000-000000000000}"/>
          </ac:spMkLst>
        </pc:spChg>
        <pc:spChg chg="mod">
          <ac:chgData name="Lazarov, Ivan" userId="3eed4575-50c1-400b-b572-56e7ecc67b20" providerId="ADAL" clId="{43EB7540-FA73-444B-B04A-6571AF8970DC}" dt="2019-05-27T07:10:53.992" v="297" actId="20577"/>
          <ac:spMkLst>
            <pc:docMk/>
            <pc:sldMk cId="506139649" sldId="443"/>
            <ac:spMk id="65" creationId="{00000000-0000-0000-0000-000000000000}"/>
          </ac:spMkLst>
        </pc:spChg>
        <pc:spChg chg="mod">
          <ac:chgData name="Lazarov, Ivan" userId="3eed4575-50c1-400b-b572-56e7ecc67b20" providerId="ADAL" clId="{43EB7540-FA73-444B-B04A-6571AF8970DC}" dt="2019-05-27T07:06:53.675" v="252" actId="20577"/>
          <ac:spMkLst>
            <pc:docMk/>
            <pc:sldMk cId="506139649" sldId="443"/>
            <ac:spMk id="71" creationId="{00000000-0000-0000-0000-000000000000}"/>
          </ac:spMkLst>
        </pc:spChg>
        <pc:spChg chg="mod">
          <ac:chgData name="Lazarov, Ivan" userId="3eed4575-50c1-400b-b572-56e7ecc67b20" providerId="ADAL" clId="{43EB7540-FA73-444B-B04A-6571AF8970DC}" dt="2019-05-27T07:06:56.982" v="253" actId="20577"/>
          <ac:spMkLst>
            <pc:docMk/>
            <pc:sldMk cId="506139649" sldId="443"/>
            <ac:spMk id="73" creationId="{00000000-0000-0000-0000-000000000000}"/>
          </ac:spMkLst>
        </pc:spChg>
        <pc:spChg chg="mod">
          <ac:chgData name="Lazarov, Ivan" userId="3eed4575-50c1-400b-b572-56e7ecc67b20" providerId="ADAL" clId="{43EB7540-FA73-444B-B04A-6571AF8970DC}" dt="2019-05-27T07:10:57.450" v="298" actId="14100"/>
          <ac:spMkLst>
            <pc:docMk/>
            <pc:sldMk cId="506139649" sldId="443"/>
            <ac:spMk id="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5/27/2019</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5/27/2019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DXC Proprietary and Confidential</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May 27, 2019</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May 27, 2019</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DXC Proprietary and Confidential</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27,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27, 2019</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27, 2019</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May 27, 2019</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May 27, 2019</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DXC Proprietary and Confidential</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May 27, 2019</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May 27, 2019</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05">
    <p:bg>
      <p:bgPr>
        <a:solidFill>
          <a:srgbClr val="000000"/>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39763"/>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8" y="4389120"/>
            <a:ext cx="86868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0" name="Picture 9"/>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8"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DXC Proprietary and Confidential</a:t>
            </a:r>
          </a:p>
        </p:txBody>
      </p:sp>
      <p:sp>
        <p:nvSpPr>
          <p:cNvPr id="20"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May 27, 2019</a:t>
            </a:fld>
            <a:endParaRPr lang="en-US" sz="1400" b="0" dirty="0">
              <a:solidFill>
                <a:schemeClr val="bg1"/>
              </a:solidFill>
            </a:endParaRPr>
          </a:p>
        </p:txBody>
      </p:sp>
    </p:spTree>
    <p:extLst>
      <p:ext uri="{BB962C8B-B14F-4D97-AF65-F5344CB8AC3E}">
        <p14:creationId xmlns:p14="http://schemas.microsoft.com/office/powerpoint/2010/main" val="384365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06">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hidden">
          <a:xfrm>
            <a:off x="0" y="0"/>
            <a:ext cx="14630400" cy="8229600"/>
          </a:xfrm>
          <a:prstGeom prst="rect">
            <a:avLst/>
          </a:prstGeom>
        </p:spPr>
      </p:pic>
      <p:sp>
        <p:nvSpPr>
          <p:cNvPr id="15" name="Title 1"/>
          <p:cNvSpPr>
            <a:spLocks noGrp="1"/>
          </p:cNvSpPr>
          <p:nvPr>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86868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DXC Proprietary and Confidential</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May 27, 2019</a:t>
            </a:fld>
            <a:endParaRPr lang="en-US" sz="1400" b="0" dirty="0">
              <a:solidFill>
                <a:schemeClr val="tx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a:lvl1pPr>
            <a:lvl2pPr marL="457200" indent="-228600">
              <a:spcBef>
                <a:spcPts val="600"/>
              </a:spcBef>
              <a:buFont typeface="Arial" pitchFamily="34" charset="0"/>
              <a:buChar char="–"/>
              <a:defRPr/>
            </a:lvl2pPr>
            <a:lvl3pPr marL="685800" indent="-228600">
              <a:spcBef>
                <a:spcPts val="600"/>
              </a:spcBef>
              <a:buFont typeface="Arial" pitchFamily="34" charset="0"/>
              <a:buChar char="–"/>
              <a:defRPr/>
            </a:lvl3pPr>
            <a:lvl4pPr marL="914400" indent="-228600">
              <a:spcBef>
                <a:spcPts val="600"/>
              </a:spcBef>
              <a:buFont typeface="Arial" pitchFamily="34" charset="0"/>
              <a:buChar char="–"/>
              <a:defRPr/>
            </a:lvl4pPr>
            <a:lvl5pPr marL="1143000" indent="-228600">
              <a:spcBef>
                <a:spcPts val="600"/>
              </a:spcBef>
              <a:buFont typeface="Arial" pitchFamily="34" charset="0"/>
              <a:buChar char="–"/>
              <a:defRPr/>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May 27, 2019</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DXC Proprietary and Confidential</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58" r:id="rId5"/>
    <p:sldLayoutId id="2147483665" r:id="rId6"/>
    <p:sldLayoutId id="2147483659" r:id="rId7"/>
    <p:sldLayoutId id="2147483650" r:id="rId8"/>
    <p:sldLayoutId id="2147483666" r:id="rId9"/>
    <p:sldLayoutId id="2147483667" r:id="rId10"/>
    <p:sldLayoutId id="2147483652" r:id="rId11"/>
    <p:sldLayoutId id="2147483660" r:id="rId12"/>
    <p:sldLayoutId id="2147483662" r:id="rId13"/>
    <p:sldLayoutId id="2147483663" r:id="rId14"/>
    <p:sldLayoutId id="2147483651" r:id="rId15"/>
    <p:sldLayoutId id="2147483668" r:id="rId16"/>
    <p:sldLayoutId id="2147483669" r:id="rId17"/>
    <p:sldLayoutId id="2147483655" r:id="rId18"/>
    <p:sldLayoutId id="2147483661"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hyperlink" Target="https://dxc.sabacloud.com/Saba/Web_spf/NA2PRD0005/common/learningeventdetail/curra000000000003860" TargetMode="External"/><Relationship Id="rId13" Type="http://schemas.openxmlformats.org/officeDocument/2006/relationships/hyperlink" Target="https://dxcportal.sharepoint.com/:x:/r/sites/dxcuAcademyRep/_layouts/15/doc.aspx?sourcedoc=%7b44AAD928-3D58-4B03-A92C-E01072E62675%7d&amp;file=Agile_PM%20Schedule_05-25-18.xlsx&amp;action=default" TargetMode="External"/><Relationship Id="rId18" Type="http://schemas.openxmlformats.org/officeDocument/2006/relationships/image" Target="../media/image12.png"/><Relationship Id="rId3" Type="http://schemas.openxmlformats.org/officeDocument/2006/relationships/hyperlink" Target="https://dxc.sabacloud.com/Saba/Web_spf/NA2PRD0005/common/learningeventdetail/curra000000000003900" TargetMode="External"/><Relationship Id="rId7" Type="http://schemas.openxmlformats.org/officeDocument/2006/relationships/hyperlink" Target="https://my.dxc.com/content/dam/private/our_company/global_functions/integrated_workforce_management/skillsmanagement/EmployeeQuickStartGuide.pdf" TargetMode="External"/><Relationship Id="rId12" Type="http://schemas.openxmlformats.org/officeDocument/2006/relationships/hyperlink" Target="https://dxc.sabacloud.com/Saba/Web_spf/NA2PRD0005/common/learningeventdetail/curra000000000003601" TargetMode="External"/><Relationship Id="rId17" Type="http://schemas.openxmlformats.org/officeDocument/2006/relationships/image" Target="../media/image11.png"/><Relationship Id="rId2" Type="http://schemas.openxmlformats.org/officeDocument/2006/relationships/hyperlink" Target="https://dxc.sabacloud.com/Saba/Web_spf/NA2PRD0005/common/learningeventdetail/curra000000000003521" TargetMode="External"/><Relationship Id="rId16"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hyperlink" Target="https://my.dxc.com/our-company/global-functions/integrated-workforce-management/analytics-and-intelligence/dxc-skills-management.html" TargetMode="External"/><Relationship Id="rId11" Type="http://schemas.openxmlformats.org/officeDocument/2006/relationships/hyperlink" Target="https://github.dxc.com/pages/Platform-dxc/docs/" TargetMode="External"/><Relationship Id="rId5" Type="http://schemas.openxmlformats.org/officeDocument/2006/relationships/hyperlink" Target="https://dxc.sabacloud.com/Saba/Web_spf/NA2PRD0005/common/profile/plans/" TargetMode="External"/><Relationship Id="rId15" Type="http://schemas.openxmlformats.org/officeDocument/2006/relationships/image" Target="../media/image9.png"/><Relationship Id="rId10" Type="http://schemas.openxmlformats.org/officeDocument/2006/relationships/hyperlink" Target="https://dxc.sabacloud.com/Saba/Web_spf/NA2PRD0005/common/learningeventdetail/curra000000000004087" TargetMode="External"/><Relationship Id="rId19" Type="http://schemas.openxmlformats.org/officeDocument/2006/relationships/image" Target="../media/image13.png"/><Relationship Id="rId4" Type="http://schemas.openxmlformats.org/officeDocument/2006/relationships/hyperlink" Target="https://dxc.sabacloud.com/Saba/Web_spf/NA2PRD0005/common/leclassview/dowbt000000000012965" TargetMode="External"/><Relationship Id="rId9" Type="http://schemas.openxmlformats.org/officeDocument/2006/relationships/hyperlink" Target="https://dxc.sabacloud.com/Saba/Web_spf/NA2PRD0005/common/ledetail/cours000000000160783" TargetMode="External"/><Relationship Id="rId14" Type="http://schemas.openxmlformats.org/officeDocument/2006/relationships/hyperlink" Target="https://dxc.sabacloud.com/Saba/Web_spf/NA2PRD0005/common/ledetail/0005246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DTC Onboarding steps</a:t>
            </a:r>
          </a:p>
        </p:txBody>
      </p:sp>
      <p:sp>
        <p:nvSpPr>
          <p:cNvPr id="5" name="Subtitle 4"/>
          <p:cNvSpPr>
            <a:spLocks noGrp="1"/>
          </p:cNvSpPr>
          <p:nvPr>
            <p:ph type="subTitle" idx="1"/>
          </p:nvPr>
        </p:nvSpPr>
        <p:spPr/>
        <p:txBody>
          <a:bodyPr/>
          <a:lstStyle/>
          <a:p>
            <a:r>
              <a:rPr lang="en-US" dirty="0"/>
              <a:t>Week 1</a:t>
            </a:r>
          </a:p>
          <a:p>
            <a:endParaRPr lang="en-US" dirty="0"/>
          </a:p>
          <a:p>
            <a:endParaRPr lang="en-US" sz="2000" b="0" dirty="0"/>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639763"/>
            <a:ext cx="13258800" cy="1417636"/>
          </a:xfrm>
        </p:spPr>
        <p:txBody>
          <a:bodyPr/>
          <a:lstStyle/>
          <a:p>
            <a:r>
              <a:rPr lang="en-US" dirty="0"/>
              <a:t>DTC Vision and Goals</a:t>
            </a:r>
          </a:p>
        </p:txBody>
      </p:sp>
      <p:sp>
        <p:nvSpPr>
          <p:cNvPr id="2" name="Content Placeholder 1"/>
          <p:cNvSpPr>
            <a:spLocks noGrp="1"/>
          </p:cNvSpPr>
          <p:nvPr>
            <p:ph idx="1"/>
          </p:nvPr>
        </p:nvSpPr>
        <p:spPr/>
        <p:txBody>
          <a:bodyPr/>
          <a:lstStyle/>
          <a:p>
            <a:r>
              <a:rPr lang="en-US" dirty="0"/>
              <a:t>Our goal is to train all DTC members in a “New Wave” training </a:t>
            </a:r>
          </a:p>
          <a:p>
            <a:r>
              <a:rPr lang="en-US" dirty="0"/>
              <a:t>by mixing the following approaches:</a:t>
            </a:r>
          </a:p>
          <a:p>
            <a:pPr marL="342900" indent="-342900">
              <a:buFont typeface="Wingdings" panose="05000000000000000000" pitchFamily="2" charset="2"/>
              <a:buChar char="ü"/>
            </a:pPr>
            <a:r>
              <a:rPr lang="en-US" b="0" dirty="0"/>
              <a:t>Virtual Trainings</a:t>
            </a:r>
          </a:p>
          <a:p>
            <a:pPr marL="342900" indent="-342900">
              <a:buFont typeface="Wingdings" panose="05000000000000000000" pitchFamily="2" charset="2"/>
              <a:buChar char="ü"/>
            </a:pPr>
            <a:r>
              <a:rPr lang="en-US" b="0" dirty="0"/>
              <a:t>F to F open discussions</a:t>
            </a:r>
          </a:p>
          <a:p>
            <a:pPr marL="342900" indent="-342900">
              <a:buFont typeface="Wingdings" panose="05000000000000000000" pitchFamily="2" charset="2"/>
              <a:buChar char="ü"/>
            </a:pPr>
            <a:r>
              <a:rPr lang="en-US" b="0" dirty="0"/>
              <a:t>Instructor led workshops</a:t>
            </a:r>
          </a:p>
          <a:p>
            <a:pPr marL="342900" indent="-342900">
              <a:buFont typeface="Wingdings" panose="05000000000000000000" pitchFamily="2" charset="2"/>
              <a:buChar char="ü"/>
            </a:pPr>
            <a:r>
              <a:rPr lang="en-US" b="0" dirty="0"/>
              <a:t>Co-working / Shadowing </a:t>
            </a:r>
          </a:p>
          <a:p>
            <a:endParaRPr lang="en-US" b="0" dirty="0"/>
          </a:p>
          <a:p>
            <a:r>
              <a:rPr lang="en-US" b="0" dirty="0"/>
              <a:t>After the 90 days period we expect to have multi-skilled employees capable of working on complex Non-Standard projects. Starting with a business approach, using design thinking, product development, agile ways of working and DevOps solutions.</a:t>
            </a:r>
          </a:p>
          <a:p>
            <a:endParaRPr lang="en-US"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220200" y="685800"/>
            <a:ext cx="5029200" cy="5029200"/>
          </a:xfrm>
          <a:prstGeom prst="rect">
            <a:avLst/>
          </a:prstGeom>
        </p:spPr>
      </p:pic>
      <p:sp>
        <p:nvSpPr>
          <p:cNvPr id="5" name="Rectangle 4"/>
          <p:cNvSpPr/>
          <p:nvPr/>
        </p:nvSpPr>
        <p:spPr>
          <a:xfrm>
            <a:off x="1524000" y="6626577"/>
            <a:ext cx="11201400" cy="535531"/>
          </a:xfrm>
          <a:prstGeom prst="rect">
            <a:avLst/>
          </a:prstGeom>
        </p:spPr>
        <p:txBody>
          <a:bodyPr wrap="square">
            <a:spAutoFit/>
          </a:bodyPr>
          <a:lstStyle/>
          <a:p>
            <a:r>
              <a:rPr lang="en-AU" dirty="0">
                <a:latin typeface="Arial" panose="020B0604020202020204" pitchFamily="34" charset="0"/>
              </a:rPr>
              <a:t>We would like to build a place, a way of working, a different culture!</a:t>
            </a:r>
            <a:endParaRPr lang="en-US" dirty="0"/>
          </a:p>
        </p:txBody>
      </p:sp>
    </p:spTree>
    <p:extLst>
      <p:ext uri="{BB962C8B-B14F-4D97-AF65-F5344CB8AC3E}">
        <p14:creationId xmlns:p14="http://schemas.microsoft.com/office/powerpoint/2010/main" val="176867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descr="data:image/png;base64,%20iVBORw0KGgoAAAANSUhEUgAAAEQAAABECAMAAAAPzWOAAAAAAXNSR0IArs4c6QAAAARnQU1BAACxjwv8YQUAAALT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wvjxoAAADwdFJOUwABAgMEBQYHCAkKCwwNDg8QERITFBUWFxgZGhscHR4fICEiIyQlJicoKSorLC0uLzAxMjM0NTY4OTo7PD0+P0BBQkRGR0hJSktNTlBRUlNVVldYWVtcXV5fYGFiY2RlZmdoaWprbG1ub3BxcnN0dXZ3eHl6e3x9fn+AgoOEhYaIiYqLjI2Oj5CRkpOUlZaXmJmam5ydnp+goaKjpKWnqKmqq6ytrq+wsbK0tba3uLm6u7y9vsDBwsPExcbHysvMzc7P0NHS09TV1tfY2drb3N3e3+Dh4uPl5ufo6err7O3u7/Dx8vP09fb3+Pn6+/z9/rye3XIAAAAJcEhZcwAADsMAAA7DAcdvqGQAAAZbSURBVFhH7Zf5Q1RVFMcvCKioDSiboEkpmluUpWK5ZZYLmkpa2Wa5hjoj5IKZKCbuKyKCWi6RCaYg2GZquEIuqCUgo+CCoDBs50/onHvPvDdDOCP+3OeH+84959zvvHvfe+feEYoeaZXgEEvWq5zabOiqwz/FD3bhrk7HS5zrgMIeMtUnpZp61du9ZdeGJXA3+t2JDoiYXQwbKdMzXSoiqS3lUJ0fYR9bjyUBMt3xYmQJZLoKaByEHWw1igcuwHrIQpE251gBOd3gVg5CCluN4LcpZ6O32ABHUST0ESsgD7pzAuNQJAEHJOGdkEiYGi+pHMAJTKMi/BA9c3GApX+8FOlVrgSIshCVYMVexPDxnNZCTPp+qpfs7qERh5KlSMscOV5ywkOGNexE2h/HlTf0vgGwWfYH0DpU35Mi4nMlQHwoozp2Ii/eB3hYXFoPsF45tqhBUsRjt+oA7HBTUQ07Ec8znAZJzaXjebwpJINEROuVclnKl7eSMRt0kVZ9fOMw505OTiledi3L7I3OiBoaVxCqUrovTEz8ssGiErrIN3DdAjXrurl7hMRZaOhe5SUKx+EMXMN2H342ID25j0y3RRMJLKLshaozA5cFbvmi1SqV3FCdZYxMx2U++SdAxRo/laWhiQTfw9yTPF23IwD3YlzJ9MqQKsxlmipcGCSzNPTpvJ4NEMu2mAKwmE3fP+RwxYFMeXnwEQcVuoiYCzCNTTEK4Gs28dvRWb1CXau0TMJGxASwnE0xHeBchJwOieTtvKXGwtRP2bBMUEGJJuKy+AHAefW6C/efMe8Rf2YbIMMjcPhOGlo/bDhdiKIuKkpoIl4XKLSmmezMI/tuZ2lzKZhILkvn0Aq6EokqSujTWSlD+8P82oZurYXKC2XrOKBEPqBokbd/gUxD7vfkuK1I0LbopXW4ZFcvPcSUuObdrG+3jcjxFuIsXuplxTZy3G5hkRgKEtcC2IPYiOwW4gBeLNm0zRzieEOR+RgruU6PYiB7EBuRFUKsxUv9opvY5mpVxV4EK7q5uwivgRMd2IPYiFwMCsqn67SL2FzV9h97EY9RCe/jlxYxAeubho0I7KPZYOUiqXwDJzQQaRRbEUX9YprOWY4/pYjlCC2svus9lUiNLHEzOU4iDndAQu2AtiKSci53yA+Q+t+jgj1JcATr2mQeq3GMw8gCKF8xK9IBs5aWwGpMHMdjNSYpAcJPK/CPJ5++xFdk3dU53UYJSDptyc2/4oD8vJQXKK+ztaQgFRaoeEeOtuLSxsshz6jq0OU2KyDZb86yHsGahq1IhtJtOkqkoIzazEZFXPsu2jz/Ze4wPUyblgzUs5XIAfryGhdpuYqqTEWszUbtYsKSCzU7tGegRNIuU9uoyDKKIPO5j+DGI0ngvlORbncogpg7skd4y9tGqvqxx5mI/lmEs0cMxGqrmMseZyK4UzHa7qhtL9rO6kxkNJ0BJIPZI0JpWSWT2eNMRO1byCmtKrocZleBdZmciYgR8hWC0qHcR15Sm1SV9q06FRGDMkuqb6f3556kd2px9Z3fRnLvSURc3orsFzmEO0z/6LAp4Xq2U5HQNDDHltTu13dXEZxseRh3GbJf474zEfdIetlya/GU9hkfSUQELclFPKRVxKjDqBMRz23kfxQvN+nVcmt0iZEnz7Ul1O5RZxaHIm6J5IabY9VfwXjyLZRm5Xh1FN7vST6HIl+QF+CvruqZ1uHLNVqV09JeeNQnllCeI5Fg2hCRXzxOKOOar+dpZV33/FYZZVRpHIl8RU4kSexla8p4No6JpWzRmcmBSLNfcU3p8BMl8GBfn4fP42AKQC0enLGUfILtlbv45PBzCJGrrESO2ot0LMTdfTP6x4sZ2G7Cr6g0D89mVKYWiBH42Pdl4c/gSbGTPLZ/R3/GIM36JihC8BVJp8PPoQ54TxD7O/7hMQOcoSPTmed2YZuM06zCRXFDMawV26ldwKMZ7xmmqPAh0UbTnDeMRmNUWESUMXKaad57faOwN2ymyRg9fGS0abY/pvY5X1O51TX4eK1lr91fdFf/9l4GQ1sfg8HgRY3Bpy2ZBoO3r+yhZWjXDpuAwMBA354TRwYF+HaNGNPJvwULED6nSs1PTtGNwmKz+WZBobn4bRYg/P6hGTad+rEsQPj9zd4mUjeGBYj/RSRWESH+BXQyq1RQk7as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20iVBORw0KGgoAAAANSUhEUgAAAFIAAABTCAMAAAA7rqAMAAAAAXNSR0IArs4c6QAAAARnQU1BAACxjwv8YQUAAALN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b2wiYAAADudFJOUwABAgMEBQYHCAkKCwwNDg8QERITFBUWFxgZGhscHR4fICEiIyQlJicoKSorLC0uLzAxMjM0NTY3ODk6Ozw+P0BBQkNERUZHSElKS0xNTk9QUVJTVVZXWFlaW1xfYGFiY2RlZ2hpamtsbW5vcHJzdHV2d3l6fH1+gIGDhIWGh4iJiouMjY6PkJGSk5SVlpeZmpudnp+goaKjpKWmp6mqq6ytrrCxsrO0tba3ubq7vL2+v8DBwsPExcfJysvMzc7P0NHS09TV1tfY2drb3N3e3+Dh4uPk5ebn6Onq6+zt7u/w8fLz9PX29/j5+vv8/f7gw2XrAAAACXBIWXMAAA7DAAAOwwHHb6hkAAAGrElEQVRYR+2Y61+URRTHx2VBASUFvICLpHlDUQwVtcQESS0RMbJQStTULMUkkDSviNfMe6LlLfFWmCYgoq0GqaBxUdRQFBAB4yLL+Rs6M3N291kWcVne9eH7Yp+Zc878nt1nnplzZlkbbbRhjtdPeYUGcuK7kbkVeN0FE846k8N69pCUnrp55LCadpdIysB68liNjZlkAnleibqjkxIHMrdCcsTOW09KDZQ9yoh2kw6rJb0fUryRMx2Ex2rJzxoo3khFL+GxWnJ+PcUbKX1DeKz/lk1I9hEec8mNwv4yHAeN9utng42XS6oyqG9gLTd7jhwztIsIMMVvH85Kbnw/xhboKN7Is94y6BD19dSEM+YcfQ0Djk+REQoCCmTQxaFszL+yqSDDUUYNb7TGd3ZmTkdks2SODDHgcUU6AA51Uk1Lq6OO5MHmvhTGfLakpKenp2nFXS9H4M9dJUKQ0mEUQ0SQHX9CEGMOw3IAqjKjh/Trj/RyUlMUonbgOL6PAbAE++5FchiyV0YQdnvJjCzGvsfl3MR3FULm9NhbCV/iNayKhgFk20qXpMMJMiMrsO88fZB0NENEzlL8nFdDwwDyukqHxHY3mRF+b4vwGdaOsemVNAzghh05JOFkxqccSCbL6H6fxgHsIhPRM43skNieTBaynMZByUCy6BmXLR3n+pPBUhwOysX28GMyGPHdffNpqXadB3UtxzEqtbgi/wi+e2aovN/xN7zSLUIzNtDXntqNUL3EbhEquipQTzhb8TwvzqrE3GFqUu717UPxnVKiXig3ixRPMrSAzlvF0JJw0286rliYAXa3/NfH0AZb9BYZBLYJ0grwdDyZLMbrNg2FLbR+Vq5c68+cz8DNzd/ncntiR2m3lHYrePorS0nOhws9mFvEzJkM+3tU3c5DsaadSGT1LVuRbDDP0Q2r1U7XQNuLzdDV67jkARuUhK3MVSzLczJpW8oOPubWALYAuORigGpWCHDcjkuWjGAfie18T8JGzqZvR9KoJug+J0qynL8p9bFM8zdKerB1uMmxo3iPjl1RsuGgjd1ZLmkgU6bvJnA6bZJGc7qw1ZgEtR6q/QAX2HYAnQuXhLLJ7G2T7Fg/mxTMCDbNTpHMB78kSrZPBviRbcO2q5CEow6qRH7V83wSKZgRaJJFM+xtNvCrVuOYxWvOJdjuIyWrQ9ib1wvy9dxY08TClah3FD0rJ549DmZ+D6Sk0xOeFvyxHSolIc3RxmuUnx4vGt8UtgGh04jQifa2suLWarrhI/6AeWE7hiThUxrRQvyrxWitxhs/RwnJOL1kvjsFBV9DTiU2zzgKtqXRWs1EnNMBzBPf/g16SThNu1s09ZuFaha5JBGtZjZmDE/m8jvAeYMk/OIrwpZRt1nkY7KfX059rSYWX+Ye7LUkgPt89RB5W2dh+RZFvWb5BOuU0YsOP6cuSuLqxOOV088AjxSSWA1ln4raSe3maFgUtDHtrmJxaDWncCdzZGp8S4v7nSMrUSemMN7dXdMkPd3Wc/+zCv5p5A/NVay1sZaag+V9kKLOMpIZ3CidGBhtKCWUnHT5B2AZumcA1IZNMtY2CsrDpEJj/HGoObqFLmVyzsJQMpxF3iOHCdk4U+a4pZLbhBfbOg3EJxGCAePLQffbqvhkvIM5+w2nPSO2q81PRviLkhaFr6+BqgCMGHQDDQ26GsUOWFup37ya2t8m6p11lXIhCnSVVdXouMf37b44TY3Y7fMdteDJYKljxM2QEdd4r6SWkSxewHHJuuLHRHE5vmgbFMV7cqMjjd0P5ACYzHfGFw8K7hAFOMcXeaHGJf8aH0gERGKRkMBwsRIv4qSUnrnGUnoKX2RFH44aTfidxDTBNx4umSLDOb3vmEpC6QTyCHzzyIwIyYLXyYPsUkimSROH/yUiJRuOlYiRKfodD3E6LEy1qXzSheSdAeRCcCduXhK+Xijndh25kC+EAdbE8U8rJJd1PsYvUDOVfMxPfu/0Hl/xixWSMWxIPr/CbXnSZV3SRbdoAovhV6sk2Vz5Mh/kp2rG4kWn/htVayRVB3gDaufz/Bsq1+x5LJpaIcm68wMo7h94Aux5UTQf8fXUGkn2nsws0xmbJOa/LpJbWyWpFifuuimMBYnnulcc314hmQlwSZo4Xngq3MQi+ZBYYXDl5dyveIx1PYONq/L4JiSD2VLcehQHvX0AqVxSk1RYeFSaOJ7phYWxLIT/Qfm5tHhsvrJJnNp677l7YrgwsZCrWq12LJuVlXVKcQZZ/uf1Xa7UbqON/zmM/Qe47CaKpeQxIg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data:image/png;base64,%20iVBORw0KGgoAAAANSUhEUgAAAEQAAABECAYAAAA4E5OyAAAAAXNSR0IArs4c6QAAAARnQU1BAACxjwv8YQUAAAAJcEhZcwAADsMAAA7DAcdvqGQAAAlQSURBVHhe5Zt7rF1THsfX2qdV9e4UVUXVY8x4N/UqoaigZIjI/DPGJPVORIQ/hHjUIx0mQvwhiIqIZyNRtJ7jGYOpiJIMnXpT6lUULVW9Z2+f795r3e57nLP3Pveee/c+1zf53vVbe6+9z1q/tdZv/X5rr1sz3Q8Lx8Bt4QZwNQzh7w6BMbUZ1tiHrAk+gyvgN/ANbl3C/a2SYr8PbIQibqLxdRi14BLKHZwUH94IUMacJgpoxs8oPzl5bNii9lcaGjY0PIv/5qERybPDDzUa+EJDg/NY57Gj3PO5wDB1FXaEuyViYdDGsLAt6TaFTIAbJmJxsC5v78RcdJtC1sL++Bh6rhC6TSEfwpWJWByRsVqCCyFLIfIAx0PN2f3haFg2ltG8551cFCgwfNrJA8JoLPQCuAr+QH7P5HLp2J/6rITNVpQmtLe65waMkbzwSf9ilq7D3PUKIDibOvX4umXwPxTePHmmA7Cmdr9/OQo50V2uCIK/U6+lvn4N/IW630OhcUnZDoHhdpv/kcAEp7rLVQLLcHAu9ZxHHRfCp5CvwTHd191vGzKcLcHLr+fveYlsLghNeG18o7r4AyN5amCivSITbUH9V4TGLjKm/hL3ViRFBgBGxaV+hPDy2e5yFRFoBFPH99bVtw/fpohG+MD2f/iRc9a91N7sLlcQ9qpU41uSchrhzWaFFJUfAKIQGS73Qnuvu1w1HE39MKJ9G9+KbqT0gTobPo44MtNTpdB3JN5V3tillQJ1PI1kZJLLB8PjHJJNklwMHE6LEbb7Ia+fqZC6sd/HSQwrhayXyJUBPobd3clFIQcz/YyfLmpnT04s0yPL7BRiNoKjErE0aCTI0fojPJDhfzKpIuB2YDEFOztZ8AqJA8fMZReMZ969S6qQ+53IhAeRfq0bHYAqMpnKKVYKmJc9pKKmqIauRuSGLJ8a3oqptoRjaA9La7yBvBnsF2j0ebgQN7jsGNq4kHQk7ftTcqk5pKwDKPy1M0jan9wmvjNw1Jj71/HOIu53x0knXObqIWzOtfehIuJMo6qCWmrVa4J6rENTpjYDfZ8vIckPLeS0OVFQHTQVf1EmSyEaIbIfinQF2RB9CBowrAmnO7EspL/ZSAeyIVIIo6c1pBAV0lT5Cr7jrnUCpYyMdbBSiB/t3qgWUwiGZibcAx5AfnF8pz1syZydJccHPkyHnB8Z+4m7Vxa2gzLOgnQgpWiVwca0hlaY+1DEcch+2qQhn2QX2Ky3tVLQ6BqrUng8ijiFfFr5GnU/wx3iXPtYA7+En9MGueTqrHYQ0q69Sf8Ht6Odr5O+ybXDshQyloLz6U1FvDTO/ogS/8/1eFmksTwc/QtZSzKV6oXe2cOFG1EE3l80GfJsuoxdn0J3IazBwB1LKvskxfr6qLcw5nY11Bbgct61jB9GkaGUKWV8C7+Ak6jnW6RtOY2060RM5DxEr5C3UMihqoC+mjcDvx/Qu2YmstzbxZGpX4y8irrj6dW/QZaT1MxtVuPk1GlqtJqWMthSlOqg+ax5nFaI/B2NojwQ5gf/JdU3m8Lghy7DF7kK0SuE9oXTLJlP4xLN4bfvVVHRTw/1hoatX5Kbwc/N9OhphFdAYxmNoNkp5ykLI2jDo6RHJtmiiDAH0d8Q+iiEGjV3Xspmg/OUCaYT0Wrz92RQm0bCBGSmZJyvZa0yZSNrZPUBCpFL0C4UA2nPVSNdlC0kzhkGQCHvObEdSCHyWHXi6Ce4KQyGhULqpv4Bibd3RSEjrgVFypBboSAy3g/xUaboQ/2hgpbw9O97CrpXFFrxtGK1iUAfwZmakVZEXAkzNsCyTnbclTtnqtjQIZrH78oL9nXw3JMVZo4rVASyAfJL2gJ+lLYVhOVQn2rHaYS86fguRT4iHUqoZxV2+zp4yoNU/JQHGcJjWCGkvHY3igS/p7IUstLXti7bhvT39xnewcko4jn4CHl9VezH1kQQnzXBKH8cZxkx3WhUp9GAJ+nOO5H1hc47d/1AqD1jjJXVCAHRhG5SyCYo4mpGxOPo4BB3bUDAU30tkereW5/YJQoZtQOKIBCzF5Lp1DmV9+EziRjHXasYapO6QSFTrFn7GGknd9nW0HiFBoqWBQJWbSXY7auuEB2OUYiufZdOYSnKmMmynv4Sqaha0XWljeouKEN7Jtrd6g/kfS7EUjwBn4L34medhY+zL8q4LynSC8VNzRzB2nQq0SwyHCS2PO6kbyUv/rZ8LlfzTuxC/P12IlSHi/I3tGWo2GUsbFyit+JZ/QPB0kqOEBp1DYk+ihUFAVp0N71/ICvH8XQ2oXxwOO+5A75EQ8XX4SLHV7g+lzLa2jwIeRbpeJ6dH79tHaowQuKz7O18wNI+hrYhMb52Nvk3oP8vCb0nfUBPZ+Q/hp/Dxt/QJtGkBqdGCok6coSxGKI59MoZLiOMo2LPkf45yWYi4tk7A2NfxgCcQP4IqAgWZyt6NjKWdoSvktcG0IOkQk9kAlarHvkfUxgh+1AWl99+SNkHuMZK0wdljxB7efNyv6H2ey/igeNcngg5wHAaTYHGz61TU8+tRWeZTl2VbMhEFHS6k3MQ/ZMevRoBu2BmYTsOJX80+dth4x5xwyzIRoUUEvyDP1snchYsy2d0uct8whJ6JemLsCN7OVVRyKZ040lOzsKSyNQvIPWbSB1HJRQSmGAGSa43itKuIFmW5AYHZStEHqKizr/EuUxETzM9tBIMKspWiOa9zokdnmRbgiU2uIW03Y3ktlG2QnpqpqbTf3ln0pegO/0z4aCjbIWETINppJlLI1NqAUnb/zjUH5StEH0L2SMRW0JO2AtOHnSUrRAiT5vnpi9nuixy8qCjbIXoqGWeM6ZPIzoP0l+k9zla7Xv0omSFWB2gzTmWHflDOkWhMys6raypKN8mfUgXWxXuRKrzqLqvM7L6YtcKQx3c5ZM+09n0otiRZ7TvoZD/O0f9z2D6ncqn7tW0K9d7LKzsKaMPRFm9ryNU2mAuiklwV6gjWvqaL8Yfo1JQPnUv0vk0lY/RsNzVjrDx/uNQIbqbKmhr75gk3wcriWL1rblx/zML69HHZ9KGKch500xtD3H48H7rvUpvUMiIqdaEcxEG3SMEo1DI7fgYNxH2E71aue/qvZ+5/jLXr0f2p3yGDI0OkaZQ4f896QDkuvvIVRvBMoj6aKQv+XGcM7Qw5lfDaYN+3m0zZAAAAABJRU5ErkJgg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g;base64,%20/9j/4AAQSkZJRgABAQEAYABgAAD/2wBDAAUDBAQEAwUEBAQFBQUGBwwIBwcHBw8LCwkMEQ8SEhEPERETFhwXExQaFRERGCEYGh0dHx8fExciJCIeJBweHx7/2wBDAQUFBQcGBw4ICA4eFBEUHh4eHh4eHh4eHh4eHh4eHh4eHh4eHh4eHh4eHh4eHh4eHh4eHh4eHh4eHh4eHh4eHh7/wAARCAFrAi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2jx3rMcdrbTapII4txVPL4596wNOvdN1e0le3K3MUcgVgxzg46V2Go+H31mBLe600NHGdwFwvy/hivP8Awh4C8a6Guvx6haRTrcX5mszauNpiwABg8gigDuLbTbF9JjtZraOSLH3COKibw7orKVGnxKMEDbxgHrir+n2+oJaRRzaddq4UA5UH+tWfIuv+fK5/74oAw38L6K5UtaklV2hixyB6VHa+E9GtrgTQxzK4XaD5hPFdB5F1/wA+lx/37pPKuB1tbgf9szQBjDw9pwvFul80SBSv3uMGrGl6Vb6exMEkjfNvwxzV9vMUcwTj/tmaiaUowby5uP8Apk1AHOWsiweKH0e6JOn6mTdaZP8A88Z15eLPYkcj8RWzfW1rJIHuIQ8rLtJZsZrPttF1C41DUdLktpPscm2+026A/wBTL/Ensc8j6mg3ElzIMiRpIwFkLIRhh1oAtw6Va4lWZQ2TuK7jzQLG1WXd5FypyGxngYp3mv5hDMOnrU0s2LgjIxt/pQBBrVvba9psun3Cv9ncYfsTUGk6Db2mjW2moW8m2z5fzc496n0+QNv5GM+taMDZjNAFQ6bDvRtzfKu0c1SPhrTV1pdXj8xboJsJ3cEfStqigB8TLGirtBwMA0wrDz+76nNFA60ASK6Y+7Tg8fdahpaAIb61hupIGwAY338ircgj2grx61EKei5yDQAw9elKOnelmC5Clcim7Fx0oAfjcjKc4we9VNKhjS1wq8bj3pkpJSQhmHzBQPrWTe6g+kaxBpcI8xZVDF2PqaAOj2D+6KNg9BUS+Y0rKGGBiplXb1INACCMFguDz3Bq74S0+zAv5zFudpuST6CqbqxH7tgDWt4NiZbK6aSUuTO2R6UAaTW9r5e/7OD2wDURt7U/8ujfnVyTYsQJBxnoKqXt1HbQGQxSEA80AOisrSRTiFlx6mvNviBdanpfjG2stJZStzFl/MBIUg+tegRarGYWkjjYcdT0rmbWG6TULu6u72K6M7ZUOo/djsBQByqat4hXUp7K6FozxJvXaPv/AJ02fWPEsIRm0OCYMuSVI4roL2zN34isjJcw24IIHyferX1LR7m3tjLCVukB5VBgj8KAPPI/G9xbXfkXWkC2lxzkiprXxNpwvTLdSJDJMBsVu59BRrXiLQbfUJba9t4HljIBLLyKyrvwRdeJ9cs7zTHaOG2kWXb5Xy9c9aAPStNvdUZcPGF+ZSmF/grtg2UXa23I7iuSbT9X0vT/ALVc6hBIsbBn2rg7O4rptOvrXULKK7tZt8MgyrAdaAJZmVYj52HHpioluLXbgwqP+A1Brt5JZaZJNb+XJOP9Wsn3SfevN9f+KmoaJqC6feaVp73BXcFWYjj16UAemySWb4LW8bEHqVFPWe1xzEntxXlUvxa1aCFJpvCMfluQEZbgcn8qsp8T9ekgE8PgC4uE3YzHcLx79KAPSpDYuvzW8THqMoKcstqB/qUH/Aa4TWviHNpOnJeXXh5cNgbBMAwJ/CshPjJasP8AkV5yevEoP9KAPUX+wSAiSCJgeuUFNRrNflWCMKOny157b/FETqGTwffsCMghl5qSD4lyzLI8fgDXHSP7zAJ+gJ5oA9AJsSQxgjz7qOKb/oCZZIIge+FFcDF8ULNlUv4Q1mMt0DRjP86tzeNpGhSS38K6iwf7uVANAHZu1g42tBGV90FRrFpanK2kA+kYFcG3irXJ5Akfh64tgT1kHSujsL+V4lM0ZDY5GKANwSWak4t0/wC+aqXEGksGkfTbdmAJyYxn86gl1C3hgeaWJ9qLk49K5mb4jeDJo54IdQlMwjOUEbEjj6UAR/DiK1ttNudQ+yIy3F1J1Gdo3HH4Vc+KEls/gq7j+yxZfaqHHQlhWB4K8a+D7Lw3DYX2pNbz5bzFdD1J69Kh8YeKPDl/4e+z2+qCX/SI8ALklQwJOPpQB1+naHoywWu3TLZJAqfMqAHNb2uQJcaa0EhYKxAypwfzrnNN8W+Ebi4it7fxDaPNgYj3DccCtjWtY0uC2jaa/hjR2G0s3BoA5W+8HWM0bRRzTx7+r78kfnWTN4DuEtTHp+qZf1kGf5V3MM8Uy7o5Ay+tPUKuduBmgDzLUfDOu2Onyzs0UyxoS208geozXO+DrTUJrS22rN5U8hMeOhGecV694pvIbLw7fXNwA0SQsWUnG4Y6Vn+DJdLv9N026hjigSOINDCCBsyKAPOfHGk3llps0zRv5AkA3OeearaTO02mxQvKfMRPlwe3pXoPxkmhfw5bWu5D597EpGe2cmvI7u6e38QTeTEywo+0YU4wKALviG5ke508eYWKzBuuSCK2tS1Zr+78yQvM6JxIxzt9q57UkB1yymRvkJzj0qnquqiPUHhjBCluR0yaANwNDNFLPtVlTl8n9QKoXGpKBINqquPlHqayJ9QRbW4aVTjhQQffisye4ZkEZ6nnLHpQBtf2if8AJork/Mh/57SfnRQB9u7qXcPcUvlj+9S+WPWgBN4/vUu4f3qPKFHl+lABu/2qXd/tUnlmgKRQAuT7H8KyfEGoS2Jj8sLhuuRWoytnv+FVb3Tre8Km4Qvt6c0Ac8usXCOCEjyfatHS9Sku7lYpIYQpzkgVN/YOnf8APJv++jU9ppVnayCSFSrDoc0AWmht2PzQxn/gNNaC0b70EZ/4BU3P96jHuKAOW8XxRwCA2dm7ZJ3eTHn86yIJ5UT5rS6/79GvQNvuKXZn0oA4E3jdfsl0P+2RpDe/9OtyP+2Rrv8Ayx7Unlj+6KAOCF6ueYLkf9sjSG+jH/LGf/v0a77yx/dFHlr/AHB+VAHBrexMPuTD6xtTvtcX92T/AL9mu68tf7i/lS7E/wCea/lQBwgvIf7sv/fBp63kIOQJP++DXcbE/uL+VARP7i/lQBx9ja/2vM8MV1LblFyWVef1q8/hm68oLHq8it/eMYNdIFUdFUfQUtAHGyeDr9lI/tyQknJJiFU5/AN7NfpdyaursCvJhGQoPQV31GaAOaTw9dwzu8dwjK2OGBzUp0e+z96H8zXQ5ozQBzy6Pe9zDntyajsbDxLY+YlvLppidy2HVsjNdLmjNAGDMvirbtjXSmGeNxcVXmt/FN0hguY9MSI9TE7Fv1FdNRxQBzSaZqS2xh2xFT1AbrVOfw/dMBtto/8Av5XYmkoA4DWdB8QPeWU+n29sfs5yRJLjP6VdjXxiD81jaL7LPwf0rsqTFAHhniD4RahreuXGp3MskLTsHZI5AQT+Vdr4c03xVotqLdLeOWNV2j96M4rvsGjBoA4DWbbxNfaVNZnRwDICCwuBmn+GbXXdI0aCyOk3JMQxgTqRXec0c0AcjrE2t3OnrDHoszSBgTmRRXl/jj4c+I/EXildYSyeDEYQKXXGAa9/5pPmoA8Ku/BfiSeyhsm0+5VEYEsrr29K6Lwxp/iHTbdYJrG7KBuh2nIr1Pml+b3oA8h+KWg3/iTR002CzvoWEiyebGg4x2rjLDw1r+jOVGm3042BdxhJP6V9I80c0AeZ+D0uUt4o7q0lj2jo0RFbkzTrI3kbVT0K12H4Um1f7o/KgDzrUrvyDCZETeXA4XiumiuEZI1UL90VumONusaH6rR5UX/PNfyoAxNSkeOJWs41lb+JWOKptfX2Av2GMEDruFdMYof+eY/Kmm3tz/yyH5UAc7Z3M80nl3FoqL69a8o+ItouneJr3UoVjsbAwhJ5kUdT6ivdza23/PMflVa40jS7iMxz2cUiE5YMuQTQB4JP4J0+HR4tQk1SVI5UBDFM4z3rJl0jQITJCdejEuAULjaT7AV9JppunqAq26BR0GOKrXnh7QryWKW6062leI5jZowSp9qAPANF0XQ21zT9U0y+t5b6DP8Ao6nIkOOfxxXReNjbDQLYyMv2SW5DQbvvKSfmT8DXpMmm6HpbM1tplrEzSbiyRgEn1qb7Ppcnll7GGT5sruUHBPegDx258Rafpv2cXWrSQJNnbtbAGO1TJ4q0sxBl1y7JLgLsbIIr2HUvCXh3UofKvdLs5487trxKQDUOmeC/Demo6WOk2MCOclVhUc0AeH+N/E3mWd1Y2ck9/ZPGBK0x5iz3HrXAalPcwwN/Z+pXax5CxSRuVIz24r6I1T4N+F7+9vrp5LpGvPvKkmFT/dHam6d8HPDmnzRTWssvmRfdMh3c+pFAHjmmR6hf6FbWMl1FI9vLk3VxcEtz6g81tQaNql5plzNDrNs4gyrAchselela98KbPVZmlbU5LctC0IESBeG6n61X8O/CG18PWkttpOpP5cp3OJx5nPfGaAPH9Ht9QuvEUFttineEiR4zJj5e/WvVY7vwNpqTT6npkUiyxFdkq7sN6DPT61sn4dPvWZLq2SdesghwT9ao618KjrC7b7VnQKMILdQu0+vvQBh6hH4DktmkvtHhELKG3KvQds4rlvEWh+DhJc28NvcG7O2SFIXOAh64rv8AVPhHFd6W1mut38bsqqZd4OMd8EYrAj+B+o21+l5F4vvZHX5SWhTOKAOJ/wCEb8Mf9A7V/wDvs0V33/Cpdf8A+hvvP+/C0UAe3gf7VKM0hRT2x9KTyyOjGgB4zS81Htk9jS/P/dB+lAEmaM1Hu9VNAdc/40AS0UwNnpSlvagB3FG0egpn4UZNADtopCgpAx9KUMO9AB5fvSbD607I7GjcKAG7W9aXDUufalzQA35sd6Pm96dkUZFADctS5Pelo49KAEpaOPSjigBeKAKSloANtGylx7UlABtNGw+lGfrS7qAE2n0pMGnbqN3tQA3DelJ81P3e1G4elADCGpOfSn5X3oytADMNSjNKStHy0AJz6UDPpR8tLlaAD8KPwNFFAAOtHNFGaAF5opN1G/2oAXNLTd49KXctAC0tN3LRuWgB2KQ0m5fejctAC0Um4Um6gBcUYFNLCk3igB20egpCo9KTePSjzFzjmgCKSzt5Pvwo31FM+wWuQfIXjpxVgyUeZQAmwf3aQr/s0vme1AkHpQA3aP7tGP8AZNO8z2o3e1ADMD+6aOPSn7qTd9KAG8Uh21Jk+gpN3sKAGYFIdtSbvYU0n/ZFADPlop3/AAGigCTPtRuFBHtSfL70AOzRTaKAHUHB6jNNzRuoANiZ+7igKvYkUbqM0AL83978xSZb0BozS5oATd6qRQHT1A+tLmjjuAaAF4PpRtHpTSqH+HH0pNnozCgB+KOabiT+8D9RRmQfwg/Q0AO5pe1M3nujCgSL64/CgB4NBI9aQMD0YUtAB+J/OlzSUY96AHZ9qUGmYPrRk0ASZFFR5PrS7qAJBmjn0/Sow/vS+YR/FQA7HtRgelN3Z70bqAHFVxxmm7frRmjdQAbM0bD6ijPuaSgBMH0ox7UuaM0ANIoxTwxpCfagBmKMU78KOPSgBAMUc0oC0uF9aAG80ZalpaAEzSflS/hQc+lACcUce9FFAC/jTSP9qlzSE0AJj/aowfWjij8aADa1NKtTgaC3uaAGYb3ox9adu96Nx7mgBhz70lS7qXAoAg/GlC+lSkLTSq+9ADOR3NIc+pqTCH1o2r70ARjd60c1JtX1NAXHvQBHlqQs392pef7ophB/u0AN3N/dNAY56GnYb+7SEN/dNACbj70UYb0ooAs0UmaAaADatJt9DS0UAN2nvRhe5x9adRQA3A7HNIRTiqntRs9GIoAZRk0p3j0amlvVcUAO3UbqbuFHFADtwpQabQaAH5pai3Uu+gCTPvQcdwKj3UoagBxVD/CKNidiR+NN3D0o3j0oAdtbtJ+dH7wf3TSbqUNQAbmHVD+Bo3r33D8KUNRuoAUMp70vFN+U9qNq/wD6qAHUflTNvoxoPmD+IH8KAH4owfWmbn/u0nmEdVIoAkGfakJpnmL60BvcUAOyaN31ppNKH46A0ALu96X86TcvpS7h6mgAyPU0cetJkHvRz9aAHUU3Deho59KAHce9GB703NLuoAXA96Nv1pNw9aX86ADFLlqbuHrRuX1oAccmkwfajcvrRuX1NAB9RSUuV96Mr70AJ8tGPel3L6UEr6UAN2+4pdvuKCy46Um9fSgAxRRuHpQG/wBkUAJRTs/7IoyfQUAJRQDQD70AJigr9aX8aOf71ADQMetLgeho+b1FHzetAB+FGPY0HPvTc8d6AHgD0NLgVHmigCXaKKiooAcQwPSlpQzCnfK3Vdv0oAZRTth7c00gigAooooAKKTNLQAUUUUAIVU/wimlfSn0UAR/MP4QaQkd1IqWigCHC+tLtFOZMn0pvlDsxoATC5pdvvS7GHTBpDnutACbTRijI9acAT0INADaUUpU0bTQAoNLkUzBz1o/GgB9Lmo+fWjdQBJuozTN1LuFAD91G4UzK+tHy+tADsKeoFNKJ6Yo4x1pM0ABjP8AC5FNKyg8MD9acWHak3UANzKOqA/Q00y4+8jj8M1JupaAIhNGf4sfWnhvQg/jTiF7qKY0UR/hx9KAHb296XzW9qi8lf4ZHU/WmmOcfdkU/UUAT+Z/sil3qeoxVXNwvWJW+ho84j70Ug/DNAFk7T91yPwpS0vaYGqwmiP8ePrxTg6EcMp/GgCyJZwMfKR9KVZcffhU1X3UeZt6tj6mgCw0kLH/AFZHrSYhLf6xlHaofOGM8H8KUTq3ZT9KAH4Xn942e3vTfxNL5i/3SPxoLKf4jQAc+9GG9DQCT0b9aX5/X9aADDelGG9KMt703J9/zoAf81Lhvao/xNLub3/KgB/PqPzpcf7VR/Mf4T+VHzf3T+VAEmB/eo2r/epnzY6UANntQA/av96javqabj3Wl/4EtAC4X3o496ZuGeopdy+tAD+PSkyP7tN3J6mjcnvQA7d7CjI/uimll9D+dG9fQ0AOz7LRTd49KKAHdqKXFKFFACCnB8e/1o2rSbVFACnYT0IppX05pw20AL2oAZ3oqXdxgjNLiM+1AENFSlSOnIppx6UAMpHbaKf+VRyLu70ANDMT978qkFMVcHO6pQOOtADaPxpSKTFAAKOKMUUAHy9xTSq9hinUUANww9/rR9VpwooAjbb64oVfoaeVB7CoyMH0oAftHpTdv4fWlAPZgaXOOtADcfSgrTvlPelwPWgCOk4qTYKaUFADaM0pWmkfWgAzRn6UUUALRTaKAFozSUUALml3U2igBwal3imUtADj5bfeUVE0MBP3AKdUcjfMI1PzN/KgBhtwxxC7qe5zwKl+yJ5Dx/apo3ZSokiADKSOoJzyKY0wUBUGAKhNwc0ATG2vE3ta63eK5+6J1WVMhNoyMA4z8xwQSe4HFOXU/Kuo7PWLWNBMwSC5j5jkYnCoe6ucE46Ad6hW4OeaWVobiCS3uIxJDKpSRG6Mp4IoA0bqzZRugO4f3DyfwNUVljf7sin2zVfRtQls7xtFuZlfCGSzZnUNLGD8wCDkCPKLk9cg1fvba3mP2gRjcfv47+9ADKM1AbNf+WcsifQ0vkXCgbbjd/vLQBOGP96gsahxdL1WNv0oLzD70J/DmgCfe3rRub1NQCVf4iy/UU5XVukgoAl3N6mk3H1NNA9z+dLigB24+tG76UzaPSjaKAHbhQHX3pu2jFAD9y5qQmEjiP8AWoMUYoAs4g4++Pxpxjt+iyc1VH1o59aALHkjOFkX8abJFIr7Vw/utRDPrShmHRiPxoAf5c3/ADzNFN8yT++350UAWAaOKac0maAH0ZFNzRmgB2aM03cKM0AP496Sm0m6gB4yOhp3mD+Jc1HuNKCKAHkRt904PvTWVvQEe1NIBoDFaAI2QjkflQjspwelTeZn7y5+lNZUf7rYPvQAKwboaeKhaOVecZHtSLIR1zQBPijAqISZpd1ADxilP0qPNAagB1GD60mTQSfpQAu33ox60Cj8aAGmNe2RQBjrzTuKCKAG4X0pNoz3FKVoC4oAac9OtRhVVs7SDVjOP4aN6d+KAI9wo+lObyyOopvloejYoAQmkxTjGw+6wNJhvSgBNv0oKn2pT70DHrQAzFH4U859qTnvQA38KKWgn6UAJxRxSk000ADdDVTVdQjjcPjCIgUAdc+lWN3zhcYyep6CvnzWvjzp+neKNRj1nQrifSY7gLYvYyqZ0ReGd1bAfJ+YYIx05oA9ta4ZjlmAzzj09qb5neuY8GeJdJ8U6ANY0PWrfWLVpWBljj8poDnIikjPKOFIHPXqOtbYk9QRQBeEvvTllOaoebSpLzQBenzI0MyyvG0D7/lx84xgqcjO3vxjkCtS3uMja3QisWOTjFWIX5Az3oA1l6CnVGn3RT6AHZNG4elNooAd8uOc01o4W6qPyooB9qAIzBH2yPoaTy2H3ZWH1qbI9KOKAIds4/iRvwoDSj70Wfoampcj0oAg81f4lZfqKcJIz/GKlyKayo3VR+VACL833SDTtjelMMMfUDH04pPKYH5ZHFAEhU56UmKa3n5z5in6ik3zcb49w/2TQA6ikEy4+aF1+tJ5sR/iC/WgB/40U3fH/fX86KALOfeg03JooAKORRn3pN3+0KAHc+lJ+FJu5+9S5FABzSGl3D0NG7/ZNACBT60bfQ0ob2NL+FADdrdzRtoz7UZPtQAoU+tLtpu4+1G7mgB4Lr91j9KVyr/fQA+opm4+tGSe9AAY1/hb86jfzE/5Zkj2p5z605SV70AVxcLnDKRUiyRt0YVK4ik/1kak+tRfY4WP7vCn3NAD8j1oDc9qYYJI+nIpA7D72KAJtwo/Wow49acGHagBaXNN3UtACkn0oy3oKSlx7UAJlqacn0px+lFAEZWkCMOjGpdtJtoAj/eCjzMdQakxSbQaAE8xT3/Ok+Rv/rUpRfSk8tO3FABtHY/nQRSbCOjUAuPQ0ABpPrQ0h/ijNM82PvkGgB1Ic0KwY4VgTXz5+058eZPBCx+HPCNxC+uzkBrhUEvkjP8ACOhPYepoA9V+MGrTaJ8PdRmtmkS9vF+w2bRnDCWX5QVJ7jJrwHT/AADpWneHZY7a6v7nVyu0X1zIHF0/cJGRwgI4JOTjOMGt3wZo/i+80S01T4ga5fX+rzzi8NrPNujtPlxHGF6BsctjucdqIl1aHxVFazzRNG265Us7A+UO2BwcdMfQ0AeU+H7jVvA/in+3/DarDfqRHqGn7ttvfR55SQdEPXDD7pA4r6d8Pa1b63pun6xpSTz6ZqMLy+fIyq1s6kDyHTruzuGRx8vuK8F8fWPneJrqaG2dftG0qQOJGxz+tdp8JLi58Cm6stWiFzoupSCeVYWZmspsANIFPVWAG4DkFcjuKAPY7aFpUL7sDoB3NNdXjPzUxlkaOO9sZI7m0kXMMsDb1ZfaiZrqZI90TBOpbFAEqPz1NXrRsZPrWbwoGM1oacpZwccd6AN6P/Vr9KdSUUALS0lJQAtFJVmxj3P5jfdXp7mgBYLKWT5nby1+nJ/wqaW2t4isao0krdAWP5n2qz5tQ2p3TzzsOd2xcgghR9R6/hQA02GR94K2P4QcZ/GqcsckLYkXHoexrYDA0OqupVlDKeoNAGJmkzU93btBJ3MZ6H09jUJFABQCfWkooAdupdwplFAD/lpGVW64NNzRmgA8qH/nmn5UUufeigB4RaNq+gpaXFACcUUuKSgBfoKM0lFACk0hPtRQc0AJz6Gj5velHTrRQAnPpSbafRmgBhVvSlCmn7qXdQAzY3alCt607IoLCgBNuetBT8aXcKaXoAUKPSl203fQXoAeGZfSnb42++o+oqHdSErQBMYYm+4R+NRtEVPcVGWA+7mlWZhQAvzCjzMdRSiRW+8oHuKCndTke9AB5yd+KUSp2aomH95aQIueBigCfePWjcDVcqf4SaD5i+9AE+aM1X8w55BFL5g9TQBY59aTnNRh1I607dQA7kU0tSFiRTc0ALmkLVR1nUotLsmuZLa9ujg7ILS3aWSQjsABx9TgV4L43+NvjCzWK+0nSbez+wzBtQ0ue1Zp3iz3LYKjHcDrQB9E8scKMn2rz3xb8YPA/hnUn0zVLq7ju1lMJWS2aOMSD+Eu+AM9j0I5FdP4Y8V2Pibw5Za7pDrJZXsQkjx1U91PuDkGvKf2qvBdx4l8Ey+IdNgW41XSomae1IyL6zxl4yO7p99D1GGA60AR6r8W7jXtEv10vSX0mFJfIa588Su4xkgYAC9eevWvNfCHhrR9b+JMniLULUXF7bRxeT5pykO0cMB0JJ5yeleffDvXrgeEY4YZd0EVw6shbqrBWB/Kuz8Da0LfxZGhYLFcwkZ6cg9PyNAHs95cjaS2ST61l3Ll7eOYPjcTkZ7VB9o8xx828duetZ7zGO6a0yxReVJ7Kf50AWLSBZADMqyeW+Ytw5Umo9XlW0j3bHcMwX5euTVu12qm4q2O4x0qf7FHPGykBge5oA5nTfHc/hO/drG5SOJ2LzWM7hUlI6naxHP+0hz7GvUfAnxU8I+LB5Md6mn344e2uXAGf9l+h/HFeX+JfD0d9GbbUUtnh6kuAGIHv1/EVL4T8PWNvquj6fBDGYXvoTsOGVl3DI9xigD6ISGKUBgqOCOGHIP41oWcESLsVB83BNV2sFjdhb4jGTgKNoHPtT0W4j+9vcf71AEyjHHXHGaXAqNJefu4PvTt3tQA7HvRikDLRuHrQAGpzL5aCNewqvuxzxUAk3SHnigC8Lg5zUkLRQoY4wQu4t1J5JyevvVNTlQc07JoA0Y5QejYqZJKyQxFWIpu1AGiSrKQcEHjmsiZfLkK4OO30qy91EjrG8mzILZPAAHJya4/4feOtN+IGhT63pEEsVjBqFxZRPJ/y3ETAeap/ut2oA6Sik3UZoAWikLADJPFKrKwypBFABRS0UAJRTqKAJKBilCg/Wl20AN4pPlp2zNBWgBMCkp20+tIU9xQAmfajI9KXZRigBp68UbvelpCOnegBPpSjr2ox70hoAXv2o/EU0ikoAcaM02igBaQ0lHNAC5NJR81Kc9xQAnNG7NL+FJj2NABijFO/ClUjPSgBuKcgbPBxTh1pcA96AF3H+JVYe9AELdyhpNvvRtB7UAK0DY+Uhh7VGQy9QR9alX5ejYp3mdm+agCuTnrikKq3arO2Bvu8H0pph74oArNCM5pPLbsTVkqFPIppZRQBXIl3YHWvNvHvxm8PeEdYGmy2F9qkiMVnktgBFGR1G48HHQ9geM11PxO1ebR/B9xcWj+XczyLbROOqls5I98A1866lqM9oPIt3Dp/wAtEYcMPT6e1AH0h4B8faB430p7zQbh90RAmt5Btki9CQOo9xWR8XfAen+P/D8trJiDV4o2+wXoJVkfH3GYclCcZHbgjkV8zTanqPgq/t/HHguMLcQOTe6aR+7u4urgY+6cZ4HH419UeAvF2jeOvCNj4m0CfzLG8T7pPzwyD70b+jKfz4PegD5l/Zc+IOp6B44u/h/4kldVurprcC4OGt7xflUH/exsPqdhr6qlby0LEBm9COD7V8Zftf6C3hv40R+IrffDaeILdZy6HG25jwkmCOjcRuPc19IfA/xwPiB8PLLVp5FbU7djaamq/wDPdBy/0cYf8T6UAfMvirRbXwr8YfHHhewh8ixE0V5aRdlSRQ2F9huwPpWXcyzRQ+fakrPAd6f1Fek/tQ6b/Zvxu8Oa2qkR61pElnIcYUyQscDPrtKV51dMsNwPM4STjd6H3oA9Q8Ca7DqOkwyySZJA+ta2oH7RIt1DcCF0/wBWzcB/VWrwaDXrzwzcy2sSPIkrboVVSevX8Kk1fxV4gNi99PcXFpGo+SNV+dz9T0oA+g9Jv45IDI5EYJwQex/+tUlzrSWgZbSG5u5FQsVgUHafTOetfJ/hH4ueJNG1WWTUZpdVs5mG+GZ/nTHTY3b6dDXvnhPxRo/iSzW40i7Em8bpbQqRLEe4Ze/4ZFAGhYapfXV+kkF1ZyXEjiIRXGUYs5ChMOOpYgV7X4a+Hr2OradeyX1qEtmWSSKKNgA46que2e/6V5gvh2PVPCPh3XI47qe9bxRYyW0iyZzBuwSw/ujk46jFfQ9pIGmkjyAFfkn0PegCzDcQzNKI5EdopDHKFP3HHVT6HkfnUnyk189+DfiJbjxt4l8UyzvHpstzhjklGi8xkUsB6BAQ2OM19AROjxpLE++N1DowPBUjIP5UASNGpFRtbx9hj6U/NBY9KAIjCV/jz9aRkbH3Qam/WkIHagCrMAsbHaQR7VlxTbj/ADral/1TcZGOa5l38m5dO2eM0Aa8chA4NSeac9ciqMT7kzmpo1mf7qH6mgC4koLBWOM8A1ZaaFE8puc9/Q+tUhYvIPnk2/QVHqtxpehabJqmuXqxW0YJOer4HQDqTQBw/wC0frN34b+FmpG1nKahrDpp9pukUeUHGJGXPQbAxPXk1o/Ca7in8CaOsNraWaR2qIsFsuyOPHUbffr9TXg+teILv4leOYNe8RW5/sPTbhhaWAlxDEoB2qxH3nOAzt2O1B3r3TwDaXV6n9p+e8cALrFlQOuMIVHBCcjnnk0AduoHalxTRGoA78U1gueWx+NAEmKTGB0qL5M/64/nS/N2kY/8BoAkpaiH2jPCBh6k4px87+4v50AOz7mimfvv7q0UAXPpmkyRTu9J1oAD0pKdtpfLoAjzn1pMkduPWpdlGygBn0ptS7aTbQBHg460hFS49qQrz0oAgIpw54qRlGelNK+1ADdvPTNBHtT8Cl49KAISKAhqfC+lL8ooAgCHvRsHqam3c0UARbeO+aPrmpO3FAoAYAvuKUZ96ccUZoAMZ+lAAozzSZyOKAGk+gIpMtjOakNJxQBGWbHWgFvWn9+lNIoAbk+tHNLijGKAEHvTwXT7rGhetOoAXzmJxIoPvTGWNvucH3oYrTMc0AeS/HbUmbU7DRkb5beE3MgHd34X8lB/OvHdRXenmdx94V2nxo1d7jxzqrQtxbItrGf90cn/AL6Jrya01WawuvIvDvglOPMPY+9AFy+f/iUXKjrHIkn64p37NviHWPBfxOvNOto438L6wyPdwtLtEEjHHmRD1U9R3U47CleNfOZeTBcIUYjtnofzrl/DUN7J4/07Ro54ILqa4NvGZ32o7MPlQn+HJAAPTJFAH0n+094JXxt8Nr23jTF/pkovrWRRkjaMSKB3ymeO5Arxb9nC9tfAPipJV1e7m0nV1W1v45VUIr5/dTDHTaTg/wCyx9K+o9DGqJolnba5AsWoRr5MuJA6uV+6wI6ggc++a+VPiBoa+GPHWp6Iy7bOZvPtfTy35A/DlfwoA9Y/bC0Oe6+Htj4lt4y83hrUo7yQDr5DfJJj/wAdNeKz20N3H+7xNDKokjZRnKkZB/KvoT4UeIIPGfw/vfDeuBLq8sbf7PdJKMi6tiMI5Hfj5W9wD3rzn47fDLRLD4WSan4Zs202XT2jkdYLiQBoQdrpjcePm3Af7NAHkGqXWl6VKkVzexmVT+7jHzSL6jA5A+tcV471y+CpGFiaK4TMcivkqM8gjs1XdN0VPssb7fmBIY9yc9am1HRkvY4LORvK864iiDhNxG5wpOO/XOPagDivCNnFc6okl0CYUZVwBks7HCgD8z+Fe6/s+W2s2+v6zI2lxvBY7IiIR+98uTcVdOz42jI4JyccjFcdpvhez8O6zeW8d2b9Irh4re48sxhgDgttPIJwRz2HvXq/wn1C+0fW9NWzmivk1S5MN1p6/wCsiRc/vSf4cDn0IPfsAek+FNUisPEGkeFY5AYp9dS8t0bKPBkM0kRVsHG471I6ZYdq9L+JmpvovgXX9TjuDBINOljjcdVkYbUI98msLxVb3Nx4y8Cra2ks8NvqElxNKsZKwosZA3N/CCW49aufF3wzd+M/Dq+H7fV10uISi4uJPI80yBQdq4yMcnP4UAfNPhKNrX4fS26XZuJtXaKyiV1AZJC3zdOCNpJ/Cvr/AMHahZz+GrCG3ZsWtvHbsD1BVQAfxHNfLuqeFrbwr4+tfD9rqU2opo2nrdXDyRhMXM4O1AB6RjPP94V678LtZkttetYJgfJu4xDID2JPyn8D/OgD18TRnjcKduU96Y1uGONij1yaY1n6SFfpQBYGPWgsaqm1lHSd6a0FyvIkLfU0AWywx8xwKqvawbceUvsajYTr96EMPrVDWLbUru2WPSLuWwv4pBLCQN0UhH/LOVecxt0OOR1HSgDUSCNSNqc1Hqupafo8An1S+tbCInCm4lCbj6AHk/gDXlnxN1XxJa3iMbzxNpUVwgzY28DOUkHDKkkakOp6g5B9hXlmm+D7jU/F2qapeQ6lYajI0Jsrif8AezxFEILtkkYbcQyZ6AdDQB6l4u+OHlzPYeA/C9/4iuwcfa51MFmvuCfmb9BXndn/AMJ38TvE82meL1fS7S0KvfSW8+8yIwysMRAATcOSQOF5znFaWl6d4khlVL7QdK84HD3Ed35avzwxTaSp9ucV6B4ZsbizM0940H2i4ZSywZMaKq7VUFuW4ySTjJPQYoA0JdK8P6FpMEnl2Wl6ZZtDGMx4it1ztT6DcwyfxPeu2tLH7HCtnHLEix5+VTjJzyfqTXDfEbTl1z4YeJtHZiHvNKuBHjruRC4/VQPxpP2eNZudc+DXhS51uRpLuazws5zudFYqmT3O0AfhQB6B5OFLkO6jqQ24D8qFEJ5UKamaNYZh9nlbA+92x9Ks7Le6H71Ar/3l4JoApjA6AD8KCW7VJPp8qDdFIXX2/wAKrFpl/hD/AE4oAmDHuKUNUAm5w6Mn1FSBlIyDmgB+40U3IooAt4x707PHamDBFIQfyoAkyO+KUtxwai7UnI4zQBLu4oD9jUeaSgCTd69KQtxTB0weaUD2oAXfyBjmlzUbZpOT3oAkNJ069PWm5PrTck55oAlpKjwexowc0ASfLSHaO9M2nNIcigB+R70hP+yaBRj8KADd+FBNIQfege4oAOelKBmlGKM0AJt96UDijNL2oATNHbilINJtoATnHSjHOKeKODQAw8DkZNA/3TT8cYxSEAe1ADScH1puD2yKXdGv8S/nTfOjzjcT9AaAEOaZNNHawyXUxAjhRpXPsoyf5UrPz8qSH8MVy3xY1J9N+HGt3GPLZ4BAjE95GC/yJoA+atd1CTULu5vZCd9xK8jf8CJNczrcKz2xUj7w4rXLbo/Y9KoyruR4T95eVHtQBk+HNSdg1hcsfOhPynP3l7Gq/wAQ4ZrSC18TWQIn0+eOaTHUqjhgfqCPyqhravaXkd9CPnQ/MPUdxW3fzWus+CtRs5LqKHz7ZlhkkbHzn7q/ieKAPtC8nGoaRHfW3ziaOO5jPqGAbj86xdd8H+FPFQguNd0O01F0j2wyShg6LnOAQQcZJr5n8EfErx1ZeD9Cmi8SXMtt9kSFkkjSQJsymASO23GK9f8ACnxh0q2062h8SQXcc4LZubaASRyZ9VByp/Aj0oA67Qfh34U0DUk1TRbK5srqNGQBbuRo2VhyrKxII6H6gVav9Ot77T5NNvY0mtJw0UsZ7qwII/I1Rtfil8P7kHb4kghP92eGRD+q1IPFvhG6dha+JtJYYyCblV5/4FigDyWT9nWW3heGz8YRFEYY8+wO7H/AWrl/H3wl1zwRpMHidNd028+xX1syosTxuWMgwRnuCM/hX1DBc2l1Dvt7y2m3oDmOZW7exrwz9pnXohc6XoTThYrdTd3ABzukb5Y146nG4496APG7hJ72+muJg8s91O0hAG5mkds4HqSTX0J8K/h0/hvSW1DVEA1m7QGROCbePPEefXu2O+B2pfgl4Z8MWPh7TfFF3cWp1C9tlnDXM6D7MCT8qgng8cnrXYeMPHngrw7ZfbdT8RWPlbSgS2cTyOw52qqZOceuB70AdKJ7e00xJp5o4I2KKzSOFBJPAJPes+51/wAOw3TG+8QaVbRyOqs0l5GMgDoBnPevn3x58VI/HXhqXSl0uWw0aO9ilgYyD7VO8eWUsfuoPYZPvXnOlC21LX726v7kW0xHmYjT7ygcrkdsUAd5Jqyan4t17W1bzDqF/LcK3YpnZH+GxUArak8Unw+tpcvE1xdPMrJCp+YgEE15N4e8abXjj0fSTLEAGlnvRsBUegB4A9a6nQ2m1z4gaaskZU3MyrDGeqR57+570AfbCyCRVlUEB1DgH0IzTqYxVWKjgLwPwpwYYoAUikJpCwo3CgChe3zQ6pYafHGrtciSSRi2NkaAZI9SSyj2yTV97140KwrHCoGSQMnFU7iGI30V2yKZY4njVu4DEEj/AMdFV7yUbRGpzk5Y0AU/ENytzaSQ3UjsCPl55VuxH0rx7xpfeIPD9wtzpOmG9RxicR3HluFP8S5BBH5Y716hqJ8yVvTtWB4/uo9K8JQXckaEf2rY27SsOYUnnWJ2B9gw9qAPPdN1LxP4hU2en2x0aHaPPv7jbLMnPPlrym7Hds8npxmvRtODR2yLK5JQAF3PJx3PvXJ6b4n0ZvFeseG2W6S/0i48mbzQoSQlQ25SD0wR1ANbF5qCrCXHLDoOgFAHU6BOt9rjqVDRQ2zKUboQ3y8/XJq9o+k6b4ffSfD+jQfZ9OsEENvFknZGATjJ61i/CXzLqx1DVZM/v7ryYvdIxg/+PFq2/tDDX45Rgnaxwe/FAG+DJ5rMZGCA8Ad6liuXRvmCOB0yuD+YrPhu/NmwwAyOAKe74frQBf1HXLHS9Nu9T1GQ2traQvNPIeQqKMk+v4V4H4j/AGqvC39sR2fh3wtquuW+cSXq7Ycf7qnlv0o/bM8US6L8LbbSbeYpPrV6I2weTFEN7D6Ftma+Nhq7WMe6EEv0jQH7xoA/Sfwd4n0rxXpCajpcjbSo8yGQYeMkdCPz/KthlQ9QK+Tf2KZr20vdR1DUtUkme7u4LE224lR5qyMG+oeMD6E+lfWixpjIyKAItkfq/wCdFTbV/vGigBkdw1vMlvcv97iKXGA/+yfRv51cHIweDUU0cc0bRyRh0bqpqks01lIIrlmktT/q5yOU/wBl/wCjfnQBp7cU3HPSlVvfPFKOlADcE0mKeRjnpS9R06UARjgUnJGBxUhAbpTcUAM+b3JoOSKfx9aX8KAIyv8A+qheKeQfSkI/zmgBQQaB9ajMiL1dR+NN82P+/n6CgCbFGKj8zsEkb6LRvf8AhibHuRQBJj0oqMPL/EiD/gWaUeZ/eQfhQA/FGKYVf/nqfwAppj9Xc/8AAqAJCMdaTcg6sv50wQx/3c/U08RoOiKPwoAb5kf94H6UCQZ4Vz/wGngYooAbub+434mlHmEcKo+pp1JQA3bLn76j6Ck2PnmVj9BipAaUjigCLZ/eLn6tSCKLOfLz9eakPek6UAAWMdFA/CnUmR3oyMUANY15N+01evF4Q03TVOPtd6Xf3WNf8WFervj8a8Y/aZRnGgnnaqTn8dy0AeLPsEIHeqtxu4doycdGU0TSbJSrHFSxkFOGyKAOf1+33wllUYI6+9ctHClzZXOkzMVWUZjbujjlWH0P9a72+iRo2XrmuN1C3Md2XXII70AZfw58Q/2UJ9E1neLIyvuKruNtJn7wHXae4+h9a9PW1Y2WNyzQnDRyowZWHYgjivHdfT7N4ktL2MbVvFG7HZ1OD+hFb1lpFxcZl0nU7jTLgcjy2ITPuooA7G4jltLuS3mZTg8MhyPzHWmSxpMdu1XOOpFcufGeo6dIbHXdAle6i+V5LdsLJ/tAEY59jV3TvFn9oM8Vnod7A+wkTTldin8OT9KAMm7DrC0MWQ4baApwSc8VehspFjtYXZpPIHzMSTlj948/l+FPt7QjXbaNyW8yPfk92A6/nXQC0ww44xQBhwWUWPMKjcc5Pr8xpusxmLRJUCqqySJtwMZIz/TNaXlmNtwUMFYjB+p/xpuvw+dscnKLGNi9h60AO0u1J0S3+U4QPITjgdv6VQsGtbfUzNeSrFGVOSXAI59OvNZ3i233X9nb/aJrdIrINPJHIy4UsTjg8k03RrW3kCPHAkUZGUXqfYsepNAGr4S00MUi2bLaMiWcE58xv4VJ/uj9Tk16L8NGX/hYsWrykeTZSRJnH8TOCfyANcxYiO2stsecD5mIHLt6f0r0HwHp9vp+jGW8ePeZS85Y9H4OPw4FAH1PJjeSpBB5BHcHoaF9aw/h9qEeqeC9Nu45hMPLaIvnPKMV/kBW4AM80AO/WkYD6U4jjimkGgCveKViLe1ZTnOTWxcrmBh7dKxWoAqOm5s1h/FfSJtX+EfiWxtRm6awe4tuMkSw4lTH4oK6Fl684q9FKvyI0QMeMMPbHI/EZoA+Y5U/tX4jXviaxJA1q1stUhboHWS3Td+TAg11Gq3Tx2zSBQNq5rD8P+HfEEE13Z6bam6l8KavdaU8DuFkmss74ShPBZUdMKSMjpXWaLo9x4m1GGKCM/ZY5Q19K42iBF5YMDzngjHWgD1HwNZHTPB+m2zDEiW4kk/3mG8/qaitju1WD/rm2fyrVsLyy1PSDqGl3UN3ZXMDSW80LbkkQg4K+1Ztmv8AxMkPpGf5UAWhlWyOoPFWxJvAPeqzfeqtrGq6boeiXesaxfwWFhaJ5k9xO2FRf6k9AByTxQB8qft662q+MvDWk7ifsumPcFB/ekkI/kgr570aFp5vPm+/0H+yPQVu/Gbxu/xK+J2oeJ/JeG1bbBZQHlkgjG1N3ufvH3Y1n6YrR7QzQRevmSgfoMmgD6Q/Y906a98cvtkItNOgN7ImOGl2tHF+XmOa+t1z7V8lfscanfW/j6fTbOWCezu7KSS9xCw2CPBjZXOP4jjGOd3tX1qeGIz3oAXJ9KKT8f0ooAtHHvSOispVlDKwwQeQaRQ3d/0pSrH+M0AUVhksP+PcNLa/8885aP8A3fUe1XYJFlQMjBlPQihlOPvNVaaz+czQOyS5ywJ+WT2b/GgC2zKo+ZsCmtLH2Jz7DNRWsyOSjRmKZPvxt1Hv7j3q1uJHBoArmbj/AFcn1xinBnb/AJZ4+rU9s+maSgCN0uMfI0antkE0ojkxzOw+igVIrc4zSNQA3y/V3b6mm+XH/dB+tP6e9KfrQAzYo6Iv5UuMdKdgUvFAEW4+9OBp5UZ6U04oASjvRgZ5oK++aAAMPalLU3b60beaAFyaN3FJ+NBFAAHx60u8U3+VL8tAAWpA3rzS9u1J/OgBd350EmkFOPSgBAWpaSj8aAFxRijdgUZzQA0nntXAfHXTBeeCG1MKHbS5POdP70TYVx9RkMPpXfPWZ4qtBf8AhfVrEjPnWMy49TsJH6gUAfImsaa00ButPJuVXqqj94B7j/CsWwvVaQwNkMO3TFbWiO4umlViqom5iKoa74ks2mYXWmJMQcB2ADY+o5oAZcyRAHGM1z2phCwb1NWJL7QHsri4tYrwyxqXMMU2ScdcBs1StZ9N1OLzLTUoZAR/q5RscfXtQBzHi6JN2m/MG23q5weitwa991v4H+JdFunufC5/4SHS3+aMKVS6jHoyEgNj1U8+grwHx4Y7G40u3Vk3vP5pCnOFXgH8z+lfQ/wf+PU+mB9P8aR3GoQ4Xyb62jUzL2PmJkb+Mcrg+oNAHKa14a1q1hDar4e1S0ZO89m6gD64x+tYQtVRGKpj5T2r7A0b4o/D/WrUxw+KrJEdCrR3JaFsEYwVYCvlN41XMaj5QSF+nagDBRUa/wBPmBG5HMZH1BxW3gbskVzt8fJ1qw7ZuUz/ACrodw+agCjcqAr5wAXPP1AqWa18xE3fdwMfQUyb94ZR0+7/ACpLido7MoXOMUAcR4+vM6tMitwERcfRf/r1Y8OyKLNHPTaPyrkfFt4ZtbucH+PH5AV2Xw78udbGaVQyvwm48DH8X50AdtpCvbwC7uFwwG6KM/w/7Te/oK0fD+i6hrzNdXN08FqWysYPMnvUlhpepXV68Uul3Ahx99un5967HQrS6tYQs8ZhC9d2ADQB618BrNdO8K3unxyPJFHeb0Dfw7kGQPxGa9BxxXFfB9R/wjl3crkpNeEIfUIoB/Umu1De+KAFHOKMHn+lLv4wKN3tigBoILBSuQTg15/4C1v+2tKuhJcGe603U7rTLpzjLPDIQCceqFDXoSsPNT/eHFfHP7J/jd2+L3jTwzqFwc69eT6jahjx9ojkfeo92jJ/74FAH1IRUpUhF60xfmIA7mpCdz+3agDy278QyeDvjhqFi2kreWPifTra+d1m2NHNBugY4IIOVEeal+K16dO8O6/4q0KKWKW80v8Asq5gcgBppmCW8y4/iBcqx7gj0rH/AGhbtvD/AIu+H3ilIEkQX9xpVzuOMpMqsoz/ALy5HvWj8RZY9S03w14fijcPrXibTlxjpHAxuHJ+gjH50Ad7pWj2+i6dp2iWi7INNtIrSMA/wxoF/XGfxq5bri9z/stU7/PdSSepzTYx/pDH/ZNACjmvnz9vDUlh+G2haGshEmoat5hXOMpFGc5/GRa+hRivjT9ubWftnxE0bSRISmmacZWA6eZK5/8AZVWgDwIrt+QKVA9eK1NMtowN/JPt2pdKhOr2NxHbqr3kK7xD3kXuV9SPSpdMaXzlRIJN542lSPwoA+n/ANiPyZdc8QTLt3x2EaY7jMg6flX1Qe3uBXyd+xXbi08f69DvYSXGkK5jzxxMP8a+pdP1CG+nu44GDpayCIsDkMcZOPx4/CgC7x7UUlFAFmimwyrKgeMgin5oAKKWjrigCvd24uCrMzJKn3JF6r/iPamW1w/m/ZrlRFcfw4+7IPVT/TtVz1qK5t47iLypFDLnI5wQfUHsaAJFJxzTSuTxVVZJrYiO6JePok5/k3offoatD34oACnejBx704daGoAYfyoFHX6Uu3mgBQc0HpSbe9JnsaAF7Ujcj1o70o5FADOaVc0/bQBQA2jFO6UUAMxzRg5p9HPtQBGBSkcZ4p22jFADCKNtP20m3j0NADRSU8DFKKAIyKUcCnEUhoASl7UUEY5oAZ/KlRVdtjcBvlP48UcUg+U5B6c0AfHd3D/ZSahCy/Ml09vz6Kxz/Ss5tN0zUE/dOEc9Y5Dz+BrpPjTbvZ+P9Uso0Kp9skk/77w38jXFNDMp+UnNAFPXPBMZQ3FgZLLUoxuhkDYViOx7YNeS+IJ30nW2Z42tpMBjCowQ38S/TOa9zsZtRiYbrgiP+6eQfwNbOkeEpvFl6L3S/DFvqd5CQDdfZ12x46Zdvl4oA+YE1CbUdZFxet8/CoOqqo6LXe6dKBKG6dB7VJ8ffh3qXgfxTBPdWtvBbarGZoxbvujjlB/eJnAx1DY9GrD8NXjzWxST5nj79yKAO90i5G4Lwy545zXSRtuVW7+9cBYXCsRtOGHY/wCNdZpN7mEByRj1cUAUPF0XlSWN3/Ct3GD/AN9Cte4O0SdetQeIGjm0m48xRtOGA3A7SCCDn8KfO24t7mgCNFwSOSSFP86y9dnCx7FP1q7cS+XITx90f1rm9YmLbueaAOKutH1C/vLu6WMpbhyzSMQPkzyR6mvQfDUKfY2MShUUCGNccACus+FHhCy8ReGPEN9NCZRZ+Hr+R7fdy0giJidf+BDP1Fcv4RuLf/hHLWSaQIXXzGJHr3oA3dMtbxnVre8nEgPADnFd7oF3fS2rWuqEtIv+rcnkj0NSeE/h74ovrNLzTtBv2ikUMrz7YVI9t5B/Stl/h/45tsy3Hh64aNRkiGVHOPYA5NAHrPwX1CO48Hf2dtCzWEzK4H8SuSyt/MfhXbfhXk3wKlW31zU9P2usklsHdJFKujI3Qg8j71et8d6AGlaTBzUuBnikPpQBBNJ5Ucszf8so2c/8BBP9K/Lbw94mvfDvjXTvF9mT9qtL/wC2gD+IbyWX6EEj8a/Ua+XfY3a+tvKP/HDX5RTxwwwxiRy0mOIx0H1P9KAP0+0rUrXUtMtdTsWD2t7BHcwP6xyKGX9DVuM5b2rwj9jbxmviD4XDw9czBtQ8OyGAKT8zWrktE30BLJ+C17tE6qvJ70AeOftmWzy/Bf7VGD5lnrNnMhHVSSy5/UVtxWy3Xxc8DQxzh4rDSNR1ZlHdisUCH8C7Va/aW0e71v4K+ILHT08y7RYbqFAMl2ilVto9yMge9ct8A9Rj8UeN7rxFHMsqWvha3tY9v8JlupHkUjswMYBFAHs6j5s04LjLUi5AFEzYQ+uaAI2YbsZ46V+eXx51G48QfGHxHdTDHlXRgAz91YxtA/Cv0Gblx2yRX50fEuSZviP4liihd8avc7wP+uh4oA5mCZra6SSxLJMh+V1ODmu+tPEd1LpiC4tomv8AoSF6+hNchbtDDKqkqJSQMZyE/Gun0vR9WhuQxhXY33iecigD2L9lK6uoPGOvSCQreXGkeVG+OhaVScHscA496+l/hpujF/BjABQ/jzXz1+z1pzQ/2vqPTDR26HuCuWb+Yr6e8IIsmhC8WERvNMWkOMbsDAP060AbP5UUZj/54j/vo0UALBIAFXdx0B7fSp+9ZgI3n09qs2s+75JG+jetAFodKXI+tIPWlxQAoNHHpSfjR2oAcdhUq4DKRgjHBqg7SWDfLulsvXq8P+K/qKuGgYznvQAiOGVWRgwIyCDkEUu7+Gqc8Mls7T2UZdTzJbjv7p6H26Gpra5iuIvMjbIzjHQg+hHY+1AE4zjpScgkUqtjOeKVvY0AJ/nNIcY56UbhS9uKAACjig4/GkODx0NADqKbnHWl4NAC0hpM+uaX6GgBKUGjNGQRQAtJzSZI6jNOzQAn0oB9eKXNGaACkIpM8+lG49wR70AKc0n1pc0hwelABSdqUe1JzQA3HsKQ0vNBzjoKAPn79o/T4k8YWl5HPE8tzYqzwg/OuxioYj0IIwfUGvMLGzutQvobDTrWa7vJjiOCJdzt/gPUngV237Wmlaxo+txeObaMzQpsjTbyGTbtkgYdewcH39q9Q+GWi6LougW11o7C6OpW8dw1+y4e4VgGA/2VGcbfbnJoA5/wR8HLONUvPF8ovJev9nwORCh9JHHL/QYH1r1q1ghtbWO0tYIre2jG2OKJAiKPQAcCoYpVCs7sqqoJdmOAoHck9BXn3jD4v6Pp5a08OxLq9yuQ1wSVtoz9esh+mB70AZf7TfgceLPhzfQxR5u7U/arFsdJlByn/AlyPxFfD/hp9txuGQrLX0zrnijxR4rn332rTNbg8Kh8uFT/ALKr6fifevIPHnhm10fUIm060uUjkUvPckfuncnoB0U9c/WgDEJMbeYnTuK6HRJ1uIWQnPeuciSRBggEflVjTbk2d0rHKoT3oA17+9MNnc28pJVk2g+nPFbU021z/KuH8ZTOl9BAh4upogp9QWFdddSBHkbqVJNAEF1Nud2Y8DC49/8AJrHvlLvsVSxP86tiXy0ChS79f8T+daGlaeZG+132FhUcJ3Y/4UAfQn7IfhyK30HWr+6jV45447Muw6rtJcfTBFcf8Hvhimn3tnqWv2wMcef7Ns5RyFVvllkHTOMEL26mvfvhbo50D4ZWVqV2XEto93MMdHkUtj8BtH4VwfjXxFaeFNA0/VLlRNdPxa2+7BlfaMfRR1J/DrQB63pBaSEk5YirrgqpO018ot8QPGmoXP2p9bu4x/DBaN5MSj0wP6kmrK+OfFUJWX/hItRSTsrXJYfkeDQB9KR2to+vQaoYU+2BGg84DDMhH3W9RkAjPStZge9eIeAPi0bi/t9O8T+XFLJIqw3qLtQtnhZF7Z/vDj1A617dlgWB9ehoACCPu8Um4+n1pWPHpTD7UAI6+arRdN6sn5gj+tflRrNtLZ3cttNs8yOaSM453bXK59ulfpX8YfEU3hH4XeJfElu6pdWVg5tWPaZsJGffDMDj2r8yb+OR7qWea9aeaRy8khbJZickn8aAOv8Agr48n+HPxDsPEAV3sGP2bUoF/wCWtux+bH+0vDD3Ar9A47y3ntobm1u4ri1uY1ktplPyyowyrKfcEV+YrkFMb8n6V9Afs6eOhrHha6+HmvXDSGxja40ku5B8vB8yEHsVJ3r34I9KAPrL4l3DWvw11u+Ay1vpr3GM4/1YD/8Astc38NdB0vT/AB1qfivw28J0rxbZLPcxxn5EukbeJI8cbZA77gOjDPQ8Z/xS8b+GfDvwij0LWdfkfU9W8OTQ2rNC7vM32fa0khA+UZPJPevkr4X+LPF/g2P7X4Z8Ryra2+ZmhyXtXIGTmNxxnocAGgD9DO1RSLkYrhvhx8WPDnjXwpZ67bw3ds0y7biDYH8mYffTIPTPTIGRiulbxVoYO1pbgH0MB5oAl1O5Ww0y91CSVIVtLaWcu4+VNiFsn2GK/Ne4urq9kkm1HfcSXDtNMw4Yu53Fj+Jr7n+PPjLS7X4S+JljF2j3WnvaROQIwHl+Vecnrk18LRLGH23t9bRwdCsW92H07frQBXn0pWTzLSQnjOO4/Cuo8G6vrNnfJoOpebscEReYMMhxn8RWNuuLCJrrTtJS6iBIF15xmVR9BgKfqKtaD4tuptXs21J1kjhlBIZRnaeCAe3WgD7R/Zn8Kq3gWz1K9RWt5pZJ9pB/euWwM/7IAH16V7jb52Sx9mXj2I6Vz/gKzh0/wL4fsrZQsMOmwKgxjjYDn8c5rfi+8KAMr+3bT/nldf8Aflv8KKzfLj/5+of+/wCv+NFAHSXVssb+ZlhF/Fjt/wDWqEqgHRsHp2NafbBHFVLiHaxcZYY6Z+7/APWoAfazhj5bn5uxPf8A+vVmszoA20bfzq5bzFsLJgEn5TmgCbvRg9qXvQaAEPFFLRQA0HBzVC/spJJ2vrBkivejb/uTAfwuPX0bqPpWgRTCDnI60AU7O9S43RsGinjx5sDn54/r6j0I4NXA34iqmoWEV6Y5GZobmL/VXEf309vdfUHioLS+kW7Wwv4xBdkEx4PyTgd0/qvUUAanUcig8DNNV+P880u7mgBA38NOBGKCqmk9qAFJ545+tR454z9M1IMH8PzpSu71+tAEQLZGTTgMjHNOxRQAtKBznNIG+lFAC4GKTH4UA/QUhzQAu2jFJzmloAOKCOaXP0xRQA0ijtTs0HpQA3jNKaDyKTPHNADM80N164NK2PekfpQB5P8AtN6a154GtL3gw2l5icYzlJF2/wA8fnXNfBvxpoWneAbvSdWvjAmiOPs+5SXkjkyVRB1ZgwYewIzV39pzxXHHbQ+CYobsXEsSahPOuBF5YLKEznO/OGxjGMc5r5/sdTNlfK820sPlOeFYdwfQ/wBaAO4+JPxE1jxPM1miS2WkK37uzT70xHRpSPvH/ZHA9+tc7YQXDDdfZRccW4PP/AyOn0HNXFu0ul8y0jSL+9gfMPx/wrc+Hnha88W+IE0+BmitYsSXtwB/qo89B/tt0A+p6CgC74D8M6t4pvWtdKgRIIcCa6kGIYB2HHVvRRz9K9T/AOFReH4rWMX19qV6x+WYq6xowP8AsgHj6k13Wh2WnaPpsGl6ZapaWkAwka/qSe7HuT1pniPxBoeiQqdX1O2tC4yiOcuw9QoycUAfIvxr+F83gHWVuLESXHh69craTPy0L4yYZD691Pce4NeZ3cAC8da+zPFvjbwfrWhXWi32kXuqafdJtkEirCuOoZWY5DA8g4BBr5S8VeHbnTZru4s3+3aXA/FyjqWVSfl8xRyD2JxjP1oA5DV0+0W+nyMAGtL6HGP7hYf1rq9S+VZR74/M1yty6r5cZ/imj499wrrL8BzKO+TQBXidLeN5HVQRgIOpLH1+nWvS/gx4Rm8aeMYoJkYaRZMs96/95FPCfVmGPpk152ll9ukVUBztwfrX0n+zbpr291c+USsNtblZiP8Alo74C5/Jj+FAHtN6ZDaXJgVfN8mTy1xxu2HaMemcV8La5qdzq16L/W7qa/v3CqQTtCEcbB/dUHsMV92gc8HBFePal8OLa3+PMnixreP+y3shexoVGwXxbYxx7Ab/AKmgDh/h98N/Eetwx3lzEvh7SWwdzxE3M49UjPIz2LY+hr1+P4W+EfsEUMsF95yr80v2vLMfUgjb+QqOP4m+BY7kRv4ihuboDLR26NKY+25iBiqt78XPC8BPkQXt0OzHbHn8yaAMDxf8GoWtpJNJuEvcKSIJl8mY/wC5ImAT9QK9R8B3lxqXgvSLy8QrcPbhXDZySpK5Oe/y8++a8+0v40eGNWv10ryZ7aWZ/JjlEiyqsh4CtjpzjntXqenAQ6dbQqoXES8AYwe9AFkLgHFIc45/GmvIqDLsqj1Y4qBryDJCSNKfSNS38qAPBP279QFv8JNM037UIPt+sJkH+MRxs2CPQEj9K+G3ij3H7mf7yHg19f8A/BQK7d/DPhC3YeVG17cv5cgG5iI1AYDqByR+NfIICkc8e4oAideo3g/Uc13H7PFpNcfFvT/ItJblooZ3xGMlT5TBW/76IrijjP38j3FfQ/7Dfh9rzxZq2tNkRwmG2Bx1JO8jP1CUARfHrdr3xl8MeDVlkxFptrYFQuTmeRd49js5z7V14/Z/h0S51KXwVrlvrUcMxLaTPsM8SkdGGeTjsevFefT+M9Pj/aq1Tx3rgnl0u316eNTEFLfuo2jiwCQDjg4zz9a9w+DeoyX17oljpFzY6xaW1tqN7rOrWsv75p5mJSNoWAkBwVb5hjgAHjNAGD4a0i38M69d6Z4fsXh0xHHlWwQhnU4+YZ5JyTyc5r0J7S4kUYs7oMOxgfP8q6rTimolIrtrfV7cj92+AXh9cg4dR243V0Fndwl209J3M1rEhZHclthztOe/TFAHzf8AtCR3MHwh1dZrWSFJZLeENPGVXJlBIBYYDccfjXytHozXA82RZLhgPliiBCIP5n6191/tZSxj4Ea2k0KTtJc2ccKyHpIZlww9wAf1r4jtVlt7oT28rlx9+bftB9QPagCnavrWkSG4soRbL3ESkbsevrWtYWc/i7XLTSxYLdXmqSJFZSQqElDudu04GGAOc5HAHWtSG88tEMTiSR843cr+te2fsdaVY6l441TUtYsg+saXZiXTXUAIiyuVlYKOrDgA9gzUAfVOj2v2LTLSx8zzPstvHBv/AL2xAufxxWB481prZG0i1YrLIo+0SD+FD/CPc9/QfWtPVtbtNHgYMyy3WPkgU5OfVvQVwebjUbolt091PJ+LMTQBS2Q/880/75orsf8AhA7r/n+t/wBaKAOxlvggBWMkHOOakt5hNHuCjPpWe5JAG0Hn9aW03QuTtyCccHnFAFm6i8sFo0Uqep9P/rVARxxWkvK8j6iqc8RiOVHyHpmgCS0n3Yjc8/wk9/arQrLI64q3bTFgEkIz2Pr7GgCzSUd+aKAFNNPXNKfpSEYHHJoATrVbUbO2vrfyLpNy5DKRwyMOjKex96nPrQ3SgDEF1daS6wanIJrVjtiviAoyeiSAcKfRuh9q10kJ6nj60SpHcQPDPGrxupVlYZBHvWJcwXuhK8trHNfaaME26DdNbjvs/vr/ALPUds9KAOgQ4Bw2falL54AGfeqNheQ3lqtxbSCWJujKe/cexHcVa25HXigCTcd30607v0xUeBn29+tP528nv+lADuD9aT8OKTj14pelACEUmGU9c0o6ZpD9D1oAAc9KUEeuKTGTzjHrR92gB1JjjvSD8jSgH1oADwOKC3saOnUUYznmgBDuo7c8UfN3pec9aAGkc8nikY49fenY70j5HbNADC+B601m44zT+BxUbHrigD5d+O9w1x8YNX8z7kUdvaIDzlVRWI+mWFeP+ONR0jQ7yOO6aQtduwVUXc0a93I7j29fpXpH7SeoxaR8YbtruTyoZZfMZvYW4YY/ID6mvl7xNrNxrPiSfU7jKCQ4jQnPloOi/l+uaAPR9I8RizuF1DSrtLuASBGgYkFxtBYEdV78+uK+wfgDJpzfDu3v9PdH+3XM0krgfNvVtuxvQqBjHv718Z+EdITS/DNxqF1EPtNwok56qp+4v9T9a9C+Dnjq4+HetK9289zod/t/tKAclG6CdB/fXPI/iXI64oA+tfG3iax8L6A+qXiCWVm8u1twcGeUjhfYDqT2H4V8v+KPFsi6vcarql88l5cPulcLkAdgB2UDgDsK674teIBrPiySaG8WfTbONYrORT8jKVDNIPXcT+QFeV37Q3d+Ftbfzpj8xknGUhX129z6ZoAdNrOpeINVFpaagiRSHELBWAk46bjgbj2FaOm6TNp+pSTT3X2mGWFop/LIGUb5W3A9MEEH9cVasbe81aaHSlhN5dzEeSUwqzAf89AOEKjneOMe/Fez+Cfh/ommxJc61DBreoMcvJcRboo2I6Ih+g+Y5JoA+Nby3+zeMLbRXfzJYr1UJHQhTnP0IGa7m4UhC/8AE54/HpXt/wASfgZpmqa4fF/hJI7fVfLKyWTPiGbjGU/uPgYx90+1eIapcvY6lJaXFpNFdWrFJYZ0KGNx/eB54oA3dGjgs4Bd3LBItx3H+IkYIUDvnNepfDH4weEfA+gahbeLLm8t7q6uzcWsNvZtK0kflqCOOPlI6k9+K8R0x7nUb4Z/funzeWXCKBnt/wDWrY8Jafpnjzx3Y+H9XV7DUbO+SC9uEyYngD5HyH7isMLkdz1oA+3NMuotQ021v7dZRFdQpPGJU2OFdQw3L2OCOK86/aK1eTRvCD+XcGGa+gktYCOu8kbmH0Qk/XFehm1nLESX04QcCOJVjCjsO5/WvI/2kvCWr6npekatosE15Dpryi+gDGSURvj96o77cc45A5oA+fLSCO3torSzj8gPkt8xLMw67j1JqhqUNxdW22YtvDyRoVyNwUZYH9MV1Hhrw3rutSC60uBFs2cFZ5n2RuwGCynkt3zgYJA56107fDPWDIl0mqacGLbmRoZNpIBGcg+hPagDzHwrbzad4ojuIyEt9SRZViBwYp4mCtgeh+Ug+9feC2zFFWS4mYhRkA7e3tXxTrOnz6b428K6LfW5GpSaktrEIjvEySDBdSB8y/dByBgjmvt6TCysB0BIFAES2lsp3GFC3qw3H9alIAXjimk80jGgD4o/b51KS6+KGk6VvPlafpCOFPTdK7MT+SrXzmo9iPpXt37a8rTfHrUkywEFhZxjI4P7rd/7NXiSgZ9/ZqAEfKgsxBAHevsr4DLH4F+GCyzRxxPFob6tO45/fMjSAH6r5Y9sYr5G8OabJrPibSNGjhkna+vobcRr1be4BA/Amvsz4+6bfab4N8Ynw1pt1epf2qWNtb2UTSPEMqhwq87di9aAPlP4c+Gn8ea1Da3szx2xlkvLwoPmdmbhV9M469hX09ZeEdNmit4pbJEa1RVtpbdmhnt1HTy5UIdcfWvPP2Y9AW30fUtQmilS4ivvsjK4w0RSNchh1ByT1r3aGJVbcAcY7UAZtjZeNYzJHaXsHiaGNVxHqj/Zr4LnICXcYwx4/wCWin610FpqV1HqUHiBrG6s5fKWOayuHV5QgADKzKSrHjIIPPBrqtA09LKzjaQ4nmIIUnktjOB64FZmtQrFqNxFt+UPkD0zz/WgDz39sXVlX4N2senyW11b6lqsMbv97CorSAgj7pyoB74yK+PQnnON3zeg6AfSvpj9qGAWfgFZIBH5F7qUQmQ4ysiqxDL9RwfpXzPDIVctFGWxznGcUAb/AIalMCNb3SLszlNw5r2D4AXM6+LtRe2kltlfTihMbbSy71OCevUV43YwzGaOUMTE4+8x6V7p+zNpE2ra/q/2WSICCzXzJHJwu5+wHXp0oA9WZVVOwGck113gjQ5YZ11W9jMZ2/6PG33uf4yO3HQfjWlo/h+w09llYG6uByJJBwD/ALK9B+prZB5yaAJaKZk+lFAFTA5GMjGT7UbShz0JPGKYHb73JJHf+dSRzFRtAOe/p780AXoWV0X5iSvBGeakYBl2lflPWqFrIjP5bKMHHy47irxLZOOlAFOWNo2H908A1EDycED69DWgRuUh+R0I9qoXKGFwvUHofX/69AFq3myoV256Anrn0/8Ar1OeKz3MeEZdgTPVgTVqGXgbuh7jkD8aAJhSHnHApGxSZBHXj+VAC009aC2B6Um7nufoKAAH+9jPY+tLvKnr/wDWph38jB49qa27rjBoAzr/AExknfUtH2Q3jcywFtsN17OB91/Rx+ORUmj6pDfRMqq0NxEwW4t5RiSFj2YfyI4ParYZtwAUkd8VU1PSfts0d5F5ttfwqViuY152/wBxx/GnsenUYNAGkuT1IyffpSj3/Os7TJtQZXhvrGWG4j4faC0b/wC0jdx9eR3q9iXvG+PpQBJvxk9F9aN393nNQtkfwkfhSbsqQy/XJ60AT5544pwYn/PWoELbfmYfhT84b1oAkJ+bGefSkJb60itnj1796Xb6H8qAD64pOOu40vP1pR9eKAEWn03PXrmkUj/69ADi2D0zR196aX9aOGHI+lAC+/6Gmnp1p3bpmkbgZxx9KAIz9Ka+c880/mmMVh2vM6xLnrIwUfrQB8I/tma0NT+MGqWMKjy9P8uB3/vOI1yPw7+/0rx/wdo41bWPOnXNnasJJc9HP8Kfj39hXpv7RNg8/wAY/E9hZL589zqcksWDkYbBLE/3R61U0nS4dJsYdPhO/b80kmMGRz1b/D2oAt6qXbSIg+A00oZh6DsKr3qgonHQD+Yqzrp+e1j7KATVS8ZjFlev/wBegB02tajYQx2sZiltEzsjkX7hz2I5x7VFN4rv4YlNpa2cKg5cANlj9c8VWnbzUZX65rJmRgWHWgD6B/Z21Wx1aHWrq3s3ivYpIvP3EEJAwOAnoN4Yn14r2y0KsymPocMcc9a+Qfgz4mvvBmtXXiKWxuJ/DJMdjrkkSblgSQkxucdCCpI7HkdTX1I80kbR32nt9rtWiE0ckLgrLERkMnrkcigDqobmONvLeRVU9QxrjfjJ8NdK+IHhy7vLeLytcsox9mvtuN7j7sUn95T055XIIPatu30+41S8spLBlk+0FC2RgGJhkyD6DnHevTl021XSjpq7liK7d38Wf731zzQB+dMDTJIJPmhmQ/MOjK3cfmK6iwvLjU9Y0a+W9i0/V9Pl2rcMvyXMTYDRyEe3IzkfTrXvOp/AXwxfeLNUv9Q1DVrR5pvPNpa+WsJDdXRipIDHJI7EkVt6J8FPhraTLI2m3+ouDwLu9d1H4LtFAHofhy+GpaDYX+8OZoFZmByCwGD+oNaMY3SL6E8/TvVLR7S103T4bHT7WK0tYF2Qwr0Rc9APz707VLz7Jp13dO/ywwySHA7KpNAHj1jJbfaJUtoIbeFbmQRRQoFRE3naFA4A56VvJnyzuIx2FcboMrxOhbO10z05+tdJY3iOQpVm4wB1oAv6BBptn4wsdWurO2kdA1tFcyIN9t5mPmU9skAH2NemOpRtuVOOuDmvNpbdpomVYGZGjJbngj/Gu98PXi3+i2l0GL7k2lj1JHGf0oAt9+aRVZmVR3OB7U8jOf503zPJzK3IjUufwGf6UAfnF+0p4lPir4z+ItSQD7PDdGzgIGMxw/ux/wCgn8685Qf7Oau67cm61a9u25a4uZJWJPJLOT/WqkeN3FAHrP7Jei/2r8b9Nu2DeVo9vNqB44Dqu2PP/AnB/CvtbTZfLvlfJUAgsQcHA5NfMf7Hmnf2T4W8d+P5Y5JYLCKK3kSMAuYlBllZM9SBt4zzXtXhD4k+BfEEYvLDxXpSwRjfcJdTC3liT+Lcj4PTPTNAHxXa/EzxNofxO1vxZot5sfUb+aa5t5vnhuFaQttkXv14PUdiK+nvhH8a/AXjK4trPV7qPwvqhYboLyT/AEeY/wDTOY8DJ/hbH1NfG3iNbAeJdU/sp2k0/wC2S/ZWbgtFvOwn8MVTI4+5n8aAPvjxn49iX9qT4f8Agm3uEdI7e6kuwjgqJriFhEDjjhVB/wCBivS/EMTjUTJ5b7XjVidvtX5iaZquraRq9rq+m3s9nf2rrJb3CP8APGy/dIPbFddF8XfinJObr/hPPEckqD5m+1sygZ7g8Yz60AfRf7Xh3eF/D2x13Lfy5jI6jy+v4dPxr59S1lvI/MtbqNB/FEflZD/UVau/Hvi/xxpgi8Va5NqS2Mv+jmZVXYXHzHIAz0HWqNsY92PMhGTjG8c0AWtLt2imNpNcA7xujz/C3pX0/wDsZWk8Nl4quZoyqvJaxpnqfldifp0r5pd4oIGke3DRrk7yfuEDrj09a+uP2V7LWLPwjqsermFxFcwwWsiIod4li3Dey8ORvADdcYoA9jFPFNHanjrQAUUuB7UUAUI2VXBbLKepxShl54yT2xmqxJA3Mcr6jtT/ADAiZXjcPTrQBZURsQsme2DnBHPrWl3PPJrAjlVWG7JJ6nsfwrYhctAM/MfXGKAJ9xBH06elNkUOpVv/ANXvSxxzP92PjNTLZ7RmWQKPQUAZUsbncjZ39ivRh/SnW9rcNJuwGP55rXSOFf8AVxFz6mpcSHqyxj0FAFKK1nCASSAD1NPEMPdmkP8AsirBWIctlj71m6z4j0XRYDLqWo2tmg6mSQLQBeWH+5AB7sad5L45dVHsK4EfFTS9RnNv4bsNS1x843WlufLH/AzgVtWsfi/VAHmhtdLjPZnMrgfhgUAdC8cQGXnP/fWKw9Y13w3pziK61AtKekcOZHP4Lk1PF4Sgk+bU766vT3UvsT8hWvp+j6Zp64s7GCH3VBn86AOWg1i6usHR9D1hgekkyiFf/Hjn9KuRQeMpx81xYWgPQkGRh/IV1WKKAMiGy1ZYVEuprJIB8zeXgE/Ska31ZT8twrfhWxRQBiM2rx9VLD2Gaja9ul/1tufxjrfowDQBz4v4T/rIYx+lSJc2rD+Jfo2a2Xgif70aN9RVeTTLJ+tuo+nFAFMGJh8s4zn+IU/bJg4w/wDunNOfRbY/6t5Y/o1Qto8ynMV4f+BLQBIePX6Gm55B7jvUTWmqIOGSUezYqJmvo/8AWWsn4c0AWs9jQVx7jFUvtyqfmDIf9oVGXkmb5tSlVP7kKKn/AI9yaANLBxzwPeqk2pafExRr2Euv3kQ72/JcmootP01zuk/etnOZ5Gk/Q8VJe39jpdvu2zlR/DaWjMf/AB2gBn9pSSMFttJ1CXIz5kiCFPzc5/Slzq8hy32C1XtgtK39BXn3iH41+G9LuDbroPiK6uR/A9m0QP4kVzlz8avE14caP4BaCIkYe5nAbGff/CgD2R7WR1xcahcv6+URF/Ln9aii0XTTOsrafHO4YESTKZWHvls14da/tIeLNMuGi8RfCG8eMMcXGl3W8Ff91lHP410mlftTfDiaaO21e08Q6DPIQFS905uT/wAAJoA4HxJ8JPHviDx3r+uW3hpYPtt/LiW4uY48whv3eBkkLjnp9adZfs5eN5phNeanoVqCclfMkkIH4ACveLP4r/D69VWj8VWUe7oJg0f/AKEK2rLxFoWoAGx13S7rPQRXcbH8s0AeC/8ADMdxcXAnv/GaIAMbILHP6s1aUf7M3hkIFu/E+ty+vlxxIP5GvdmWVlDKCwPQjkGozHP/AHcfWgDxSL9mr4eq2ZrzxHOfe7Rf5LViT9mz4Ysvyprhbtu1E/0FeweXL6frSGKb+6aAPLfAvws8L/D/AFW/m0uHUFtNUtvst6lzOZ42UHKsVIxwc/gTTNcsLXwLa28RgEOlW2Tay20f7lVJJ2ED7oyT7c16skMgyxVm9F/xpj2pcEPbRsD1HljFAHlfwS8eeFdTuhbR6xYx3Aae2tYnnVWcLJkBQTz8p49hXsImGMjketc/e+DdA1fP9oaNZyEdC0IJH0yOPwqrH4DtrMn+y7+9sc/wxyEqP+A9KAOnuY7e7i8udAy9R6is7+zJ4V/dSLIg6YGCB9Kx20LxZbH/AETxGJR6XNuGoW68cWf+u0vT75R/FBMY2P4Hj9aANbcIUaSdokCn7zPiuV8Yai99byaDZyTOZuLm4WPCRx9doJ6lunHAGc84q3q2v/bLKSz13wtrECPjMkKqxUjowZTnI+lYryeDLiL7PP4r1nTgwwy3UezI9Msn9aAKWheFl1fVHdJZrexsl8t5YwCZZTj5BnjAHX6gVc13QIdLuLeRbpTDJkDeAGyOuQOv1H411+gW+ltZxW2heJYXhQbY44ZY2AH0HOfrXN/EP4X6p4m1qw1+x8Uy6dq+npst5TbCSMpnJVkyBznBIIyOuaAMPXrx9C1XTphIpsb7MeByY5VGfyI/ka7PwfqEDWhtY1VItxeNlPGSeR+fP41mz+FZL2OXT9ftLoQELlrZcr5g6SR9SpB9fpzTrfwrqeh6bF9hurm5Cj98HhA3f7SAdOP4T/8AWoA7B2VQWZlQDqScAVV1hRcaJfxi5a28y0lUXCAMYwyEbwOhxmshY7vVtNSyjvViuRJ9ySNgTgHA6dM81jX/AIR8YRtaWNi9v9hjBa5uDLmWVc5Mar0BbPU8AdATQB8a618B9ShlZbDxdo8mPui/jltyR/vAOmfxFZ8XwG+Jkj7dO0rTNWGNxNjq9vLgeuNwIH4V9X694D1lbpp4NN1ZB1+WQSqPbHORWh8LVs/Dt/q15rUbafcusdtHvtnBZeWY9On3fyoAyf2b/h9q3hr4Baz4c8Tae+n6hqkt7JNBIysQjRBEOVJHRc18F67FtuDuHzZ6+/ev1ajkinQeW6vHMvUdGVh1H4Gvy58c23kazdqAQolfH0DHGfyoA5n7p4oMjY6n8KHpjdKAGufavf8A4JfB/wAT6x8MfE3i6WxRNIvdEvLa33EiZpYwkiSKmOULIV/A1a/ZO+Aup+MfEll4s8WaXLb+FLNhMiXCFTqLjlUUHkx5wWPQgY78foBCIBb/AGdYY1hC7fLCgLt9MdMUAfCv7CFroVxdeJ7zU9MsNR1C0SE2sdyit5YbcGkAOfQDOO9fVVylndRgS+GPDt0neOWyXp7HBrzDwl8Il+Fvxa8Vanpyf8U/rdvGdNxz5LGQtJAe/GAVPcH1FejQ3BBCkMjZ6MMUAedfFT4O+BNS0DVtc0S2ufC+rWlrLdtFCfMtrny0LEeWeMkDHy7T7Gut/Zo8Pz+G/gxoljfWTWV5dCS/ngYYaMytkKR/u7as+NX0y8tLDw3qGoajp51yaS3gmsZxFMGSIyMoYgjDIGGCCD0rw+6+IPxD/Z/19PCuvWbeLfBzknRbu5cx3HkdkWYZG5AcFGB6ZGAaAPrBapa1rWnaKtst9cBZ7yUQ2dspBmuZD0VF7+56AckivkzXP2nfF+t3rQaLa2PhixYYV9gurn6l3G1fwX8ap/DuLWNZ+L3hzVtV1q51G4uL5D/aE8pbOCDt9sgEYGBQB9gfatc/6Ftf/BlF/hRW55h/54n86KAOfihlkxtj/E1cg0qSQ/MDg9RW8kMEPQAmnFmP3RtFAFC30mGJRuwBVpFgj4jj3GnMF6u2frWfq2t6XpVu099eQW0SjlpHCgfnQBo5kPcIPamERry3J9Sa82v/AIpx3srWvhLRdQ16boJIY9sIPvI3H5VWHh/4neKDu1bWrfw/Zt1gsV3y49C54H4CgDufEPizQdBgM2qapbWqgfxyAH8q4af4sXGrSGDwV4Y1LWnzgTtGYYB/wNuv4Vt+HfhH4T0ycXl1avql71NxfSGZs/8AAuB+ArvLa1t7eMRwwpGo4AUYAoA8mj8N/FXxP82t+Irbw9at1g01N8mPTe3H5CtrQfg74QsJlu9Qt59avByZ9RlM5z7A8D8q9FooAgs7O1s4litbeKFFGAqKAB+VT0UUAFFFFABRRRQAUUUUAFGKKKADFFFFABzRRRQAUUUUANeONxhkVvqKqy6ZYyfet1B9V4q5RQBlSaJD/wAsppU/HNQPpd9H/qZ0f65FblFAHN3MV/5ZS6shPH3BAcfkawr3RPD1y3+k6Utu/rGDGf0r0HNMkjjfhlVh7igDyDVvhtompkmDxBrlkMYEcVyAmffADH868L+L/wAF7u4nWztfiNoKXMbh4IruzaCVCDx+9BY/ma+vtX8O6Tqls1vd22Y267GKH8xzXCap8GdAmuHuLW8vkduq3ExmX/x7n9aAPkuL4e/HaxQrbtpWt2yL8slrPFc59sDDfpXP39x450258nxD4dsLTHVprSZD/wCg19T6/wDBCYv5+nusE6/dltZGjP5VzV7o/wAX/DkTRW+o3OpWo6R3CicEfRwaAPD9J8WJGB9i1e+gkHX7JqHkqD7APn9K6Sw+JXjy1lMeneL/ABCSiBgsl2txkE9AGHOO/NdpNY+EfEDrb+LPB3hOS9PDiS0bT5ye+GTg1geIfhD8NYyZIYfGPhM5ytxZSi8ts+vHzAUAXrT43fFG1bMfiDTb/H/LPUNOVSf+BR1s2X7R3xDtudQ8E6RqSd2sbgg/lkn9K8/i+E+vTf8AIm/Fnw1r/wDdtdSHkTfTDZOfxrP1Xwh8V9AG7Wvh3dXcSj/j50mUTKffAyaAPadO/au0WMhNb8FaxZN/E0Th1H/fQFdfo/7THwpvmVZNSv7Fj1+0WhwPxUmvkoeMLO2l+y6jJfaVN/zx1G1ZMfmDV+2v9G1TcFttMvwp2sYwFOfbHX8KAPtnR/in8PNZIFj400dyeiyT+UfyfFdbpt5p81sgsbq3njx8pimD5/HNfnzLoPhuc/vLCS2J9jj8x/hTYfDMUMgk0jW761cfdMNyRj8Dg0Afoizn+5+dIDuP3V/KvgzT9e+K2hHGlfEPUlUdEuiXU/8AfWa6fTPjt8btLK/aoNG1uJOuYQrN/wB8kGgD7MkVM42g/UVXuNPsbgbZrSF89cqK+YtM/awvrXC+Kfhzewf3pbSUkD8GH9a7PQP2qPhTqZCXl5f6VJ6XNvkD8VzQB6dqHgPwnektLo9urn+JFCn8xzVAfD2C1O7R/EWu6aRyFjvGZP8AvliRS6J8WPhprDImn+ONBeR/uxyXiRt+TEGuwgljuIlmgkSWNuVdGDKR7EUAcodN8f2cW208Raff46G7tMMfqVIFVG1f4lWDH7V4e0rUEB620zRnH45rvFpaAOCm+Iklpt/tDwjrUJx83losm39eaYnxZ8J79t1Fq1n6mbT3wP8AvnNd8yq4wyhh7jNULzQ9JuwfPsIGz324oAxdL+IPgnUpBHa+JNO8w/wSv5Tfk+K6aJoZ4hJHIkqN0ZSGBrktU+HHhu+B3WijPqARWRH8OLvS42TQNcvNPjLbvLif5M+u3pQB6E9rCcfu1GOmBjFeceJfgR8JNfklm1LwTpYmlYs8sBaFyxOScoRzmnyWnxL0/wD1Oq2GoIP4bm25P/AlINV5PFHjaz4v/CUU4HVrS6x+jj+tAHBa9+yP8Jb3LWM2u6a5/wCeN4JF/Jwf510Pwu/Z5+GngMrcx6SNd1MHIvdVVZSn+5HjYv1xn3raT4jRRnGpaDrdj6lrXzFH4oTWjY+P/DN0Qq6xbRuf4JiYm/JgKAOxB49hwB6Cnp1zzWZaapa3K74J45UP8SOGH5ir8MyN3BoAkuoIb22a3uFyjdD3U9iPeuIvVubE3H9pOgEcvyBhuwvbn3rvV2sOKy/EWmrdxx3Q3ebbZYADIYe49uooA8t8a6Dcap4q8HapGyrbaLeXF3KM8l2hMcagfViT9K6DxH4Y0nxj4RufDfiC2EtjeIVDEfNC+PllQ9mU8gj6U/QLldW1Ke5jkEsEdwtrGVwUdgRvPvycZ9jXZXlr5VrJOtnLcSoD5drGyqW56Akgc+poA/NLV9CvvDviHUPDuswmO/064e3mHuDww9Qwww9iK9W+AXhG+8SnXrK1vXt57Wyiu7OQSECKUTqMntyu734rpfGfwB+JniPxvq/i/X9S8OaTFqV287NdXxf7NH0RCQoB2qAOOOKyLHxDo/w4R/CfhPxEPEdzdXkN1q2pwp5Vu/knMdpEeSVJyWfJHIHrQB9g/ZZv+gtfUV5r/wAL88N/9ATVf/HP8aKAPYpp4YFLO6qB1JNcrq/jvS7aU21n5uoXXQQ2qb2z7noK5Ca4uNW8RGz1CeWa3B/1e8qv6Yr0jw9pWm2cSra2UMIx/CuKAOPY/EDxEcQpBoFq38TfvZsfToP1q3pnws0X7Qt5rktxrd2DnfevvAPsv3R+VeggADAAFFAFWy0+zs4litreONFGAFUACrVFFABRRRQAUUUUAFFFFABRRRQAUUUUAFFFFABRRRQAUUUUAFFFFABRRRQAUUUUAFFFFABRiiigBCKTFOooAj2ikaJWGGAP1FS02gDB1/wf4c16Aw6to9neIe0sYNcTqHwT0RUYeH9Y1jQieiW9yXiH/AHyK9VooA+afFPwR8aAM9nqGh64B0F5Z+TL/wB9pkZ/CuKit/i14BuGlGg6nDbr1+zTtPF+hP8AKvsumtGj8MoP1FAHyI3xusL6Iaf4w8PWd+SdrJd2SyE+3IzUC+Hf2efF9zGLzw/DoE7n/XWVw0CqfdelfTfirwh4X1iNhqmg6fdf7UkI3fn1r5H+OXhnRPDutmHRbEWkZPKLK7D8mJoA7af9m/w7dQi48J+K5yh5QfbpBn8QSP0rldb+B3jvSGaSKTWLmFf44TBeKR9CFavPNJ1HULNla0vrm3Of+WUpX+Ve1/B3xd4muJZ459bvJVjVdgeTdj86APKrrTfEulOYZNUtY5B/yzv7Ga2P5ruH6Ukc3iZT8/h+11Fcff0+/ic/98ttb9K+0dHWPXLBV1eC3vgRz50Kt/SvOvjJ4C8IWemvfWehW1tcYJ3RFk/QHFAHzjJ4gtbMgarYa1o5PAN1YybM/wC8oI/WpEs9E8RoWt10bWV7iMozj8OGFW5b28sJ/LtLueJM/d8wkfka2NH0jSfEVzbR6xpdjclpgC/2dUk6H+NQG/WgDg9U+HvhiaTbLo81i/XMUjJ+jZFR6P4V1jw5ci68JeOtb0aRTlVSRtv4hWAP5VX+Iurap4M8YW+m+HdSvLayZsNBNO1whGfSUsK9Ilt4LjTnuZIUEo24KLs6gdlwKAK+jfFj47aAQB4g07XYl/huQNzf99AH9a7bR/2p/FdgEXxV8PXZR9+aykOCPpzXm/anLkdCR9KAPoTw1+1L8L9UdIdSub7RZycEXUBKr+K5/lXpvh3x94L8RRq2i+J9LvC3RVuFDH/gJwf0r4ouLO0vBturWCcH/npGG/nXJeN9B0rTQk2n2v2WQ85ikZf5GgD9J1O4BlIIPcGnivzL+H/xK8e6RqZg0/xZqsMScKnnllA+jZr7g/Z98Va/4m8PG41zUDeSrgBjEin/AMdAoA9UqN4In+8gqSgd6AKM2l2cn3ol/Ks+88KaTdKVmtonB7PGGH61vUUAcTJ8NvD+7db2cVu396AmI/8AjpFCeDL62/48fEGpQ46B5RKv5MDXbUUAclb2Pi+0Py31her6SwlD+an+lW0vtdjyLvRdw/vW8obI+hwa6KigDH0o2L28NtDp5sliIMcXkbAhHoBx3NXJEupPuzR2/PUDcxH41bbpTCBjpQB5F8UvgD4T+IF22o6lqWsQ6ljAmF40kfsPLclQPoBXkOs/s2eKdHZn0XUrHWY0+7HL/o82Pbqp/MV9cOqkYxxVfAbluT70AfFP/Cpfi1/0LM3/AH3F/wDFUV9reWn90UUAf//Z"/>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407" y="443349"/>
            <a:ext cx="6551186" cy="4367457"/>
          </a:xfrm>
          <a:prstGeom prst="rect">
            <a:avLst/>
          </a:prstGeom>
        </p:spPr>
      </p:pic>
      <p:sp>
        <p:nvSpPr>
          <p:cNvPr id="13" name="Rectangle 12"/>
          <p:cNvSpPr/>
          <p:nvPr/>
        </p:nvSpPr>
        <p:spPr>
          <a:xfrm>
            <a:off x="8594713" y="5500420"/>
            <a:ext cx="2895600" cy="1684647"/>
          </a:xfrm>
          <a:prstGeom prst="rect">
            <a:avLst/>
          </a:prstGeom>
          <a:solidFill>
            <a:schemeClr val="bg1">
              <a:lumMod val="8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46713" y="5500420"/>
            <a:ext cx="2895600" cy="1684647"/>
          </a:xfrm>
          <a:prstGeom prst="rect">
            <a:avLst/>
          </a:prstGeom>
          <a:solidFill>
            <a:schemeClr val="bg1">
              <a:lumMod val="8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98713" y="5500420"/>
            <a:ext cx="2895600" cy="1684647"/>
          </a:xfrm>
          <a:prstGeom prst="rect">
            <a:avLst/>
          </a:prstGeom>
          <a:solidFill>
            <a:schemeClr val="bg1">
              <a:lumMod val="85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4013856" y="537039"/>
            <a:ext cx="8559144" cy="579437"/>
          </a:xfrm>
          <a:prstGeom prst="rect">
            <a:avLst/>
          </a:prstGeom>
        </p:spPr>
        <p:txBody>
          <a:bodyPr vert="horz" lIns="0" tIns="0" rIns="0" bIns="0" rtlCol="0" anchor="b" anchorCtr="0">
            <a:noAutofit/>
          </a:bodyPr>
          <a:lstStyle>
            <a:lvl1pPr algn="l" defTabSz="1463040" rtl="0" eaLnBrk="1" latinLnBrk="0" hangingPunct="1">
              <a:lnSpc>
                <a:spcPct val="85000"/>
              </a:lnSpc>
              <a:spcBef>
                <a:spcPct val="0"/>
              </a:spcBef>
              <a:buNone/>
              <a:defRPr sz="6000" b="1" kern="1200">
                <a:solidFill>
                  <a:schemeClr val="tx1"/>
                </a:solidFill>
                <a:latin typeface="+mj-lt"/>
                <a:ea typeface="+mj-ea"/>
                <a:cs typeface="+mj-cs"/>
              </a:defRPr>
            </a:lvl1pPr>
          </a:lstStyle>
          <a:p>
            <a:r>
              <a:rPr lang="en-US" sz="4000" dirty="0"/>
              <a:t>Agenda</a:t>
            </a:r>
          </a:p>
        </p:txBody>
      </p:sp>
      <p:sp>
        <p:nvSpPr>
          <p:cNvPr id="17" name="Content Placeholder 10"/>
          <p:cNvSpPr txBox="1">
            <a:spLocks/>
          </p:cNvSpPr>
          <p:nvPr/>
        </p:nvSpPr>
        <p:spPr>
          <a:xfrm>
            <a:off x="3733800" y="1391610"/>
            <a:ext cx="3505200" cy="3188413"/>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chemeClr val="tx1"/>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2000" b="0" dirty="0"/>
              <a:t>Day 1 </a:t>
            </a:r>
            <a:endParaRPr lang="bg-BG" sz="2000" b="0" dirty="0"/>
          </a:p>
          <a:p>
            <a:pPr marL="342900" indent="-342900">
              <a:buFont typeface="Arial" panose="020B0604020202020204" pitchFamily="34" charset="0"/>
              <a:buChar char="•"/>
            </a:pPr>
            <a:r>
              <a:rPr lang="en-US" sz="2000" b="0" dirty="0"/>
              <a:t>Day </a:t>
            </a:r>
            <a:r>
              <a:rPr lang="bg-BG" sz="2000" b="0" dirty="0"/>
              <a:t>2 </a:t>
            </a:r>
            <a:r>
              <a:rPr lang="en-US" sz="2000" b="0" dirty="0"/>
              <a:t>and 3 steps</a:t>
            </a:r>
          </a:p>
          <a:p>
            <a:pPr marL="342900" indent="-342900">
              <a:buFont typeface="Arial" panose="020B0604020202020204" pitchFamily="34" charset="0"/>
              <a:buChar char="•"/>
            </a:pPr>
            <a:r>
              <a:rPr lang="en-US" sz="2000" b="0" dirty="0"/>
              <a:t>Day 4 and 5 steps</a:t>
            </a:r>
          </a:p>
          <a:p>
            <a:pPr marL="342900" indent="-342900">
              <a:buFont typeface="Arial" panose="020B0604020202020204" pitchFamily="34" charset="0"/>
              <a:buChar char="•"/>
            </a:pPr>
            <a:r>
              <a:rPr lang="en-US" sz="2000" b="0" dirty="0"/>
              <a:t>DTC Digital Hire Program</a:t>
            </a:r>
          </a:p>
          <a:p>
            <a:r>
              <a:rPr lang="en-US" sz="2000" b="0" dirty="0"/>
              <a:t>----------------------</a:t>
            </a:r>
          </a:p>
          <a:p>
            <a:pPr marL="342900" indent="-342900">
              <a:buFont typeface="Arial" panose="020B0604020202020204" pitchFamily="34" charset="0"/>
              <a:buChar char="•"/>
            </a:pPr>
            <a:r>
              <a:rPr lang="en-US" sz="2000" b="0" dirty="0"/>
              <a:t>Backup slides</a:t>
            </a:r>
          </a:p>
          <a:p>
            <a:endParaRPr lang="en-US" sz="2000" b="0" dirty="0"/>
          </a:p>
          <a:p>
            <a:endParaRPr lang="en-US" sz="20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313" y="5881420"/>
            <a:ext cx="819174" cy="819174"/>
          </a:xfrm>
          <a:prstGeom prst="rect">
            <a:avLst/>
          </a:prstGeom>
        </p:spPr>
      </p:pic>
      <p:sp>
        <p:nvSpPr>
          <p:cNvPr id="19" name="Content Placeholder 10"/>
          <p:cNvSpPr txBox="1">
            <a:spLocks/>
          </p:cNvSpPr>
          <p:nvPr/>
        </p:nvSpPr>
        <p:spPr>
          <a:xfrm>
            <a:off x="5638800" y="4922837"/>
            <a:ext cx="2438400" cy="281782"/>
          </a:xfrm>
          <a:prstGeom prst="rect">
            <a:avLst/>
          </a:prstGeom>
        </p:spPr>
        <p:txBody>
          <a:bodyPr vert="horz" lIns="0" tIns="0" rIns="0" bIns="0" rtlCol="0">
            <a:normAutofit lnSpcReduction="10000"/>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dirty="0"/>
              <a:t>Pictograms Hints:</a:t>
            </a:r>
          </a:p>
          <a:p>
            <a:endParaRPr lang="en-US" dirty="0"/>
          </a:p>
          <a:p>
            <a:endParaRPr lang="en-US" dirty="0"/>
          </a:p>
        </p:txBody>
      </p:sp>
      <p:cxnSp>
        <p:nvCxnSpPr>
          <p:cNvPr id="20" name="Straight Connector 19"/>
          <p:cNvCxnSpPr/>
          <p:nvPr/>
        </p:nvCxnSpPr>
        <p:spPr>
          <a:xfrm>
            <a:off x="4800600" y="5257800"/>
            <a:ext cx="4114800" cy="0"/>
          </a:xfrm>
          <a:prstGeom prst="line">
            <a:avLst/>
          </a:prstGeom>
          <a:ln w="28575" cap="sq"/>
        </p:spPr>
        <p:style>
          <a:lnRef idx="1">
            <a:schemeClr val="accent1"/>
          </a:lnRef>
          <a:fillRef idx="0">
            <a:schemeClr val="accent1"/>
          </a:fillRef>
          <a:effectRef idx="0">
            <a:schemeClr val="accent1"/>
          </a:effectRef>
          <a:fontRef idx="minor">
            <a:schemeClr val="lt1"/>
          </a:fontRef>
        </p:style>
      </p:cxnSp>
      <p:sp>
        <p:nvSpPr>
          <p:cNvPr id="21" name="Content Placeholder 10"/>
          <p:cNvSpPr txBox="1">
            <a:spLocks/>
          </p:cNvSpPr>
          <p:nvPr/>
        </p:nvSpPr>
        <p:spPr>
          <a:xfrm>
            <a:off x="2823633" y="6903285"/>
            <a:ext cx="2438400" cy="281782"/>
          </a:xfrm>
          <a:prstGeom prst="rect">
            <a:avLst/>
          </a:prstGeom>
        </p:spPr>
        <p:txBody>
          <a:bodyPr vert="horz" lIns="0" tIns="0" rIns="0" bIns="0" rtlCol="0">
            <a:normAutofit fontScale="62500" lnSpcReduction="20000"/>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dirty="0"/>
              <a:t>Trainer led session/Workshop</a:t>
            </a: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263" y="5753342"/>
            <a:ext cx="990600" cy="990600"/>
          </a:xfrm>
          <a:prstGeom prst="rect">
            <a:avLst/>
          </a:prstGeom>
        </p:spPr>
      </p:pic>
      <p:sp>
        <p:nvSpPr>
          <p:cNvPr id="23" name="Content Placeholder 10"/>
          <p:cNvSpPr txBox="1">
            <a:spLocks/>
          </p:cNvSpPr>
          <p:nvPr/>
        </p:nvSpPr>
        <p:spPr>
          <a:xfrm>
            <a:off x="6118213" y="6855973"/>
            <a:ext cx="1790700" cy="281782"/>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300" dirty="0"/>
              <a:t>Face to Face Meeting</a:t>
            </a:r>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4940" y="5919027"/>
            <a:ext cx="815145" cy="815145"/>
          </a:xfrm>
          <a:prstGeom prst="rect">
            <a:avLst/>
          </a:prstGeom>
        </p:spPr>
      </p:pic>
      <p:sp>
        <p:nvSpPr>
          <p:cNvPr id="25" name="Content Placeholder 10"/>
          <p:cNvSpPr txBox="1">
            <a:spLocks/>
          </p:cNvSpPr>
          <p:nvPr/>
        </p:nvSpPr>
        <p:spPr>
          <a:xfrm>
            <a:off x="8975713" y="6903285"/>
            <a:ext cx="2915720" cy="281782"/>
          </a:xfrm>
          <a:prstGeom prst="rect">
            <a:avLst/>
          </a:prstGeom>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sz="1300" dirty="0"/>
              <a:t>Self-Paced training / Virtual</a:t>
            </a:r>
          </a:p>
        </p:txBody>
      </p:sp>
    </p:spTree>
    <p:extLst>
      <p:ext uri="{BB962C8B-B14F-4D97-AF65-F5344CB8AC3E}">
        <p14:creationId xmlns:p14="http://schemas.microsoft.com/office/powerpoint/2010/main" val="82242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4055" y="333485"/>
            <a:ext cx="12131224" cy="613685"/>
          </a:xfrm>
          <a:ln>
            <a:noFill/>
          </a:ln>
        </p:spPr>
        <p:txBody>
          <a:bodyPr>
            <a:normAutofit/>
          </a:bodyPr>
          <a:lstStyle/>
          <a:p>
            <a:r>
              <a:rPr lang="en-US" dirty="0"/>
              <a:t>Steps of onboarding Day 1</a:t>
            </a:r>
            <a:endParaRPr lang="en-US" b="0" dirty="0">
              <a:solidFill>
                <a:schemeClr val="accent4"/>
              </a:solidFill>
            </a:endParaRPr>
          </a:p>
        </p:txBody>
      </p:sp>
      <p:sp>
        <p:nvSpPr>
          <p:cNvPr id="37" name="Rectangle 8"/>
          <p:cNvSpPr>
            <a:spLocks noChangeArrowheads="1"/>
          </p:cNvSpPr>
          <p:nvPr/>
        </p:nvSpPr>
        <p:spPr bwMode="auto">
          <a:xfrm>
            <a:off x="837179" y="2485081"/>
            <a:ext cx="185527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Duration varies</a:t>
            </a:r>
          </a:p>
        </p:txBody>
      </p:sp>
      <p:sp>
        <p:nvSpPr>
          <p:cNvPr id="38" name="Line 55"/>
          <p:cNvSpPr>
            <a:spLocks noChangeShapeType="1"/>
          </p:cNvSpPr>
          <p:nvPr/>
        </p:nvSpPr>
        <p:spPr bwMode="auto">
          <a:xfrm>
            <a:off x="3048000" y="1353903"/>
            <a:ext cx="0" cy="6400800"/>
          </a:xfrm>
          <a:prstGeom prst="line">
            <a:avLst/>
          </a:prstGeom>
          <a:noFill/>
          <a:ln w="28575" cap="flat">
            <a:solidFill>
              <a:schemeClr val="accent3"/>
            </a:solidFill>
            <a:prstDash val="sysDot"/>
            <a:round/>
            <a:headEnd type="none"/>
            <a:tailEnd/>
          </a:ln>
        </p:spPr>
        <p:txBody>
          <a:bodyPr/>
          <a:lstStyle/>
          <a:p>
            <a:endParaRPr lang="en-US" dirty="0">
              <a:solidFill>
                <a:prstClr val="black"/>
              </a:solidFill>
            </a:endParaRPr>
          </a:p>
        </p:txBody>
      </p:sp>
      <p:sp>
        <p:nvSpPr>
          <p:cNvPr id="39" name="Rectangle 37"/>
          <p:cNvSpPr>
            <a:spLocks noChangeArrowheads="1"/>
          </p:cNvSpPr>
          <p:nvPr/>
        </p:nvSpPr>
        <p:spPr bwMode="auto">
          <a:xfrm rot="16200000">
            <a:off x="2271542" y="3019578"/>
            <a:ext cx="1600200" cy="531209"/>
          </a:xfrm>
          <a:prstGeom prst="roundRect">
            <a:avLst/>
          </a:prstGeom>
          <a:solidFill>
            <a:srgbClr val="FF0000"/>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Candidate accepts</a:t>
            </a:r>
            <a:br>
              <a:rPr lang="en-US" sz="1200" dirty="0">
                <a:solidFill>
                  <a:prstClr val="black"/>
                </a:solidFill>
              </a:rPr>
            </a:br>
            <a:r>
              <a:rPr lang="en-US" sz="1200" dirty="0">
                <a:solidFill>
                  <a:prstClr val="black"/>
                </a:solidFill>
              </a:rPr>
              <a:t>offer letter</a:t>
            </a:r>
          </a:p>
        </p:txBody>
      </p:sp>
      <p:sp>
        <p:nvSpPr>
          <p:cNvPr id="40" name="Rectangle 39"/>
          <p:cNvSpPr/>
          <p:nvPr/>
        </p:nvSpPr>
        <p:spPr bwMode="gray">
          <a:xfrm>
            <a:off x="837178" y="2988734"/>
            <a:ext cx="1856232" cy="109654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Recruiting</a:t>
            </a:r>
          </a:p>
        </p:txBody>
      </p:sp>
      <p:sp>
        <p:nvSpPr>
          <p:cNvPr id="41" name="Rounded Rectangle 86">
            <a:extLst>
              <a:ext uri="{FF2B5EF4-FFF2-40B4-BE49-F238E27FC236}">
                <a16:creationId xmlns:a16="http://schemas.microsoft.com/office/drawing/2014/main" id="{A8B6DF9E-76F7-4F32-904D-6B57731CD1D0}"/>
              </a:ext>
            </a:extLst>
          </p:cNvPr>
          <p:cNvSpPr/>
          <p:nvPr/>
        </p:nvSpPr>
        <p:spPr>
          <a:xfrm>
            <a:off x="625918" y="4724400"/>
            <a:ext cx="2285999"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Tasks are divided between Hiring Managers and Recruiters:</a:t>
            </a:r>
          </a:p>
          <a:p>
            <a:pPr marL="285750" indent="-285750" defTabSz="1462922">
              <a:buFontTx/>
              <a:buChar char="-"/>
              <a:defRPr/>
            </a:pPr>
            <a:r>
              <a:rPr lang="en-US" sz="1200" dirty="0">
                <a:solidFill>
                  <a:schemeClr val="tx1"/>
                </a:solidFill>
              </a:rPr>
              <a:t>Recruiter – Pre-screening, QI form and F to F interview scheduling</a:t>
            </a:r>
          </a:p>
          <a:p>
            <a:pPr marL="285750" indent="-285750" defTabSz="1462922">
              <a:buFontTx/>
              <a:buChar char="-"/>
              <a:defRPr/>
            </a:pPr>
            <a:r>
              <a:rPr lang="en-US" sz="1200" dirty="0">
                <a:solidFill>
                  <a:schemeClr val="tx1"/>
                </a:solidFill>
              </a:rPr>
              <a:t>HM – Conduct interview and submit request for hiring/reject the candidate</a:t>
            </a:r>
          </a:p>
        </p:txBody>
      </p:sp>
      <p:cxnSp>
        <p:nvCxnSpPr>
          <p:cNvPr id="43" name="Straight Arrow Connector 42"/>
          <p:cNvCxnSpPr/>
          <p:nvPr/>
        </p:nvCxnSpPr>
        <p:spPr>
          <a:xfrm flipH="1">
            <a:off x="1764818" y="4085283"/>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cxnSp>
        <p:nvCxnSpPr>
          <p:cNvPr id="50" name="Straight Connector 49"/>
          <p:cNvCxnSpPr/>
          <p:nvPr/>
        </p:nvCxnSpPr>
        <p:spPr>
          <a:xfrm>
            <a:off x="152400" y="2057399"/>
            <a:ext cx="13792200" cy="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51" name="Rectangle 50"/>
          <p:cNvSpPr/>
          <p:nvPr/>
        </p:nvSpPr>
        <p:spPr bwMode="gray">
          <a:xfrm>
            <a:off x="894055" y="1379185"/>
            <a:ext cx="1856232" cy="48695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Pre-Hiring</a:t>
            </a:r>
          </a:p>
        </p:txBody>
      </p:sp>
      <p:sp>
        <p:nvSpPr>
          <p:cNvPr id="52" name="Rectangle 51"/>
          <p:cNvSpPr/>
          <p:nvPr/>
        </p:nvSpPr>
        <p:spPr bwMode="gray">
          <a:xfrm>
            <a:off x="3450348" y="1353903"/>
            <a:ext cx="9783452" cy="48695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Post-Hiring</a:t>
            </a:r>
          </a:p>
        </p:txBody>
      </p:sp>
      <p:sp>
        <p:nvSpPr>
          <p:cNvPr id="53" name="Rectangle 8"/>
          <p:cNvSpPr>
            <a:spLocks noChangeArrowheads="1"/>
          </p:cNvSpPr>
          <p:nvPr/>
        </p:nvSpPr>
        <p:spPr bwMode="auto">
          <a:xfrm>
            <a:off x="3450349" y="2452741"/>
            <a:ext cx="185527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1</a:t>
            </a:r>
          </a:p>
          <a:p>
            <a:pPr algn="ctr"/>
            <a:endParaRPr lang="en-US" sz="1200" dirty="0">
              <a:solidFill>
                <a:prstClr val="black"/>
              </a:solidFill>
              <a:ea typeface="MS PGothic"/>
              <a:cs typeface="MS PGothic"/>
            </a:endParaRPr>
          </a:p>
        </p:txBody>
      </p:sp>
      <p:sp>
        <p:nvSpPr>
          <p:cNvPr id="54" name="Rectangle 53"/>
          <p:cNvSpPr/>
          <p:nvPr/>
        </p:nvSpPr>
        <p:spPr bwMode="gray">
          <a:xfrm>
            <a:off x="3449396" y="2988733"/>
            <a:ext cx="1856232" cy="106420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Meet your Onboarding Buddy</a:t>
            </a:r>
          </a:p>
        </p:txBody>
      </p:sp>
      <p:sp>
        <p:nvSpPr>
          <p:cNvPr id="55" name="Rounded Rectangle 86">
            <a:extLst>
              <a:ext uri="{FF2B5EF4-FFF2-40B4-BE49-F238E27FC236}">
                <a16:creationId xmlns:a16="http://schemas.microsoft.com/office/drawing/2014/main" id="{A8B6DF9E-76F7-4F32-904D-6B57731CD1D0}"/>
              </a:ext>
            </a:extLst>
          </p:cNvPr>
          <p:cNvSpPr/>
          <p:nvPr/>
        </p:nvSpPr>
        <p:spPr>
          <a:xfrm>
            <a:off x="3213965" y="4773674"/>
            <a:ext cx="2285999" cy="2253659"/>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DTC Representative </a:t>
            </a:r>
          </a:p>
          <a:p>
            <a:pPr defTabSz="1462922">
              <a:defRPr/>
            </a:pPr>
            <a:r>
              <a:rPr lang="en-US" sz="1200" dirty="0">
                <a:solidFill>
                  <a:schemeClr val="tx1"/>
                </a:solidFill>
              </a:rPr>
              <a:t>Meet the newcomers on the reception</a:t>
            </a:r>
          </a:p>
          <a:p>
            <a:pPr marL="285750" indent="-285750" defTabSz="1462922">
              <a:buFontTx/>
              <a:buChar char="-"/>
              <a:defRPr/>
            </a:pPr>
            <a:r>
              <a:rPr lang="en-US" sz="1200" dirty="0">
                <a:solidFill>
                  <a:schemeClr val="tx1"/>
                </a:solidFill>
              </a:rPr>
              <a:t>Seat allocation and assets </a:t>
            </a:r>
          </a:p>
          <a:p>
            <a:pPr marL="285750" indent="-285750" defTabSz="1462922">
              <a:buFontTx/>
              <a:buChar char="-"/>
              <a:defRPr/>
            </a:pPr>
            <a:r>
              <a:rPr lang="en-US" sz="1200" dirty="0">
                <a:solidFill>
                  <a:schemeClr val="tx1"/>
                </a:solidFill>
              </a:rPr>
              <a:t>Floor Office Tour (incl. mailroom, print room)</a:t>
            </a:r>
          </a:p>
          <a:p>
            <a:pPr marL="285750" indent="-285750" defTabSz="1462922">
              <a:buFontTx/>
              <a:buChar char="-"/>
              <a:defRPr/>
            </a:pPr>
            <a:endParaRPr lang="en-US" sz="1200" dirty="0">
              <a:solidFill>
                <a:schemeClr val="tx1"/>
              </a:solidFill>
            </a:endParaRPr>
          </a:p>
        </p:txBody>
      </p:sp>
      <p:cxnSp>
        <p:nvCxnSpPr>
          <p:cNvPr id="56" name="Straight Arrow Connector 55"/>
          <p:cNvCxnSpPr/>
          <p:nvPr/>
        </p:nvCxnSpPr>
        <p:spPr>
          <a:xfrm flipH="1">
            <a:off x="4378653" y="4038065"/>
            <a:ext cx="4352"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60" name="Rectangle 8"/>
          <p:cNvSpPr>
            <a:spLocks noChangeArrowheads="1"/>
          </p:cNvSpPr>
          <p:nvPr/>
        </p:nvSpPr>
        <p:spPr bwMode="auto">
          <a:xfrm>
            <a:off x="5461955" y="2452741"/>
            <a:ext cx="185527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1</a:t>
            </a:r>
          </a:p>
          <a:p>
            <a:pPr algn="ctr"/>
            <a:endParaRPr lang="en-US" sz="1200" dirty="0">
              <a:solidFill>
                <a:prstClr val="black"/>
              </a:solidFill>
              <a:ea typeface="MS PGothic"/>
              <a:cs typeface="MS PGothic"/>
            </a:endParaRPr>
          </a:p>
        </p:txBody>
      </p:sp>
      <p:sp>
        <p:nvSpPr>
          <p:cNvPr id="62" name="Rounded Rectangle 86">
            <a:extLst>
              <a:ext uri="{FF2B5EF4-FFF2-40B4-BE49-F238E27FC236}">
                <a16:creationId xmlns:a16="http://schemas.microsoft.com/office/drawing/2014/main" id="{A8B6DF9E-76F7-4F32-904D-6B57731CD1D0}"/>
              </a:ext>
            </a:extLst>
          </p:cNvPr>
          <p:cNvSpPr/>
          <p:nvPr/>
        </p:nvSpPr>
        <p:spPr>
          <a:xfrm>
            <a:off x="5637697" y="4741332"/>
            <a:ext cx="1632261" cy="2286001"/>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DTC Representative</a:t>
            </a:r>
          </a:p>
          <a:p>
            <a:pPr marL="285750" indent="-285750" defTabSz="1462922">
              <a:buFontTx/>
              <a:buChar char="-"/>
              <a:defRPr/>
            </a:pPr>
            <a:r>
              <a:rPr lang="en-US" sz="1200" dirty="0">
                <a:solidFill>
                  <a:schemeClr val="tx1"/>
                </a:solidFill>
              </a:rPr>
              <a:t>Provide PC setup guide to the newcomer and </a:t>
            </a:r>
          </a:p>
          <a:p>
            <a:pPr defTabSz="1462922">
              <a:defRPr/>
            </a:pPr>
            <a:r>
              <a:rPr lang="en-US" sz="1200" b="1" dirty="0">
                <a:solidFill>
                  <a:schemeClr val="tx1"/>
                </a:solidFill>
              </a:rPr>
              <a:t>Newcomer’s tasks:</a:t>
            </a:r>
          </a:p>
          <a:p>
            <a:pPr defTabSz="1462922">
              <a:defRPr/>
            </a:pPr>
            <a:r>
              <a:rPr lang="en-US" sz="1200" dirty="0">
                <a:solidFill>
                  <a:schemeClr val="tx1"/>
                </a:solidFill>
              </a:rPr>
              <a:t>-  Setup your PC and request all needed accesses</a:t>
            </a:r>
          </a:p>
          <a:p>
            <a:pPr marL="285750" indent="-285750" defTabSz="1462922">
              <a:buFontTx/>
              <a:buChar char="-"/>
              <a:defRPr/>
            </a:pPr>
            <a:endParaRPr lang="en-US" sz="1200" dirty="0">
              <a:solidFill>
                <a:schemeClr val="tx1"/>
              </a:solidFill>
            </a:endParaRPr>
          </a:p>
        </p:txBody>
      </p:sp>
      <p:cxnSp>
        <p:nvCxnSpPr>
          <p:cNvPr id="63" name="Straight Arrow Connector 62"/>
          <p:cNvCxnSpPr/>
          <p:nvPr/>
        </p:nvCxnSpPr>
        <p:spPr>
          <a:xfrm flipH="1">
            <a:off x="6530637" y="4027776"/>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69" name="Rectangle 37"/>
          <p:cNvSpPr>
            <a:spLocks noChangeArrowheads="1"/>
          </p:cNvSpPr>
          <p:nvPr/>
        </p:nvSpPr>
        <p:spPr bwMode="auto">
          <a:xfrm rot="16200000">
            <a:off x="6789638" y="3096711"/>
            <a:ext cx="1632542" cy="326898"/>
          </a:xfrm>
          <a:prstGeom prst="roundRect">
            <a:avLst/>
          </a:prstGeom>
          <a:solidFill>
            <a:schemeClr val="bg2">
              <a:lumMod val="85000"/>
            </a:schemeClr>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Lunch</a:t>
            </a:r>
          </a:p>
        </p:txBody>
      </p:sp>
      <p:sp>
        <p:nvSpPr>
          <p:cNvPr id="71" name="Rectangle 8"/>
          <p:cNvSpPr>
            <a:spLocks noChangeArrowheads="1"/>
          </p:cNvSpPr>
          <p:nvPr/>
        </p:nvSpPr>
        <p:spPr bwMode="auto">
          <a:xfrm>
            <a:off x="7889982" y="2437864"/>
            <a:ext cx="3085868"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1</a:t>
            </a:r>
          </a:p>
          <a:p>
            <a:pPr algn="ctr"/>
            <a:endParaRPr lang="en-US" sz="1200" dirty="0">
              <a:solidFill>
                <a:prstClr val="black"/>
              </a:solidFill>
              <a:ea typeface="MS PGothic"/>
              <a:cs typeface="MS PGothic"/>
            </a:endParaRPr>
          </a:p>
        </p:txBody>
      </p:sp>
      <p:sp>
        <p:nvSpPr>
          <p:cNvPr id="78" name="Rectangle 77"/>
          <p:cNvSpPr/>
          <p:nvPr/>
        </p:nvSpPr>
        <p:spPr>
          <a:xfrm>
            <a:off x="894055" y="1004294"/>
            <a:ext cx="12329480" cy="214906"/>
          </a:xfrm>
          <a:prstGeom prst="rect">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Applicable for all roles, profiles and grades in DTC</a:t>
            </a: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204" y="4121194"/>
            <a:ext cx="668622" cy="668622"/>
          </a:xfrm>
          <a:prstGeom prst="rect">
            <a:avLst/>
          </a:prstGeom>
        </p:spPr>
      </p:pic>
      <p:pic>
        <p:nvPicPr>
          <p:cNvPr id="81" name="Picture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2931" y="4127784"/>
            <a:ext cx="524084" cy="524084"/>
          </a:xfrm>
          <a:prstGeom prst="rect">
            <a:avLst/>
          </a:prstGeom>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153" y="4133826"/>
            <a:ext cx="571047" cy="571047"/>
          </a:xfrm>
          <a:prstGeom prst="rect">
            <a:avLst/>
          </a:prstGeom>
        </p:spPr>
      </p:pic>
      <p:sp>
        <p:nvSpPr>
          <p:cNvPr id="45" name="Rounded Rectangle 86">
            <a:extLst>
              <a:ext uri="{FF2B5EF4-FFF2-40B4-BE49-F238E27FC236}">
                <a16:creationId xmlns:a16="http://schemas.microsoft.com/office/drawing/2014/main" id="{A8B6DF9E-76F7-4F32-904D-6B57731CD1D0}"/>
              </a:ext>
            </a:extLst>
          </p:cNvPr>
          <p:cNvSpPr/>
          <p:nvPr/>
        </p:nvSpPr>
        <p:spPr>
          <a:xfrm>
            <a:off x="11604334" y="4724399"/>
            <a:ext cx="1993731" cy="2266473"/>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Review and check your Onboarding activities:</a:t>
            </a:r>
            <a:endParaRPr lang="en-US" sz="1200" dirty="0">
              <a:solidFill>
                <a:schemeClr val="tx1"/>
              </a:solidFill>
            </a:endParaRPr>
          </a:p>
          <a:p>
            <a:pPr marL="171450" indent="-171450" defTabSz="1462922">
              <a:buFontTx/>
              <a:buChar char="-"/>
              <a:defRPr/>
            </a:pPr>
            <a:r>
              <a:rPr lang="en-US" sz="1200" dirty="0">
                <a:solidFill>
                  <a:schemeClr val="tx1"/>
                </a:solidFill>
              </a:rPr>
              <a:t>Make a profile in DXC’s Onboarding App and start working with your checklist (profile setup guide received via email)</a:t>
            </a: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cxnSp>
        <p:nvCxnSpPr>
          <p:cNvPr id="46" name="Straight Arrow Connector 45"/>
          <p:cNvCxnSpPr/>
          <p:nvPr/>
        </p:nvCxnSpPr>
        <p:spPr>
          <a:xfrm flipH="1">
            <a:off x="8498600" y="4026063"/>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48" name="Rectangle 8"/>
          <p:cNvSpPr>
            <a:spLocks noChangeArrowheads="1"/>
          </p:cNvSpPr>
          <p:nvPr/>
        </p:nvSpPr>
        <p:spPr bwMode="auto">
          <a:xfrm>
            <a:off x="12181793" y="2374252"/>
            <a:ext cx="1489860"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1</a:t>
            </a:r>
          </a:p>
          <a:p>
            <a:pPr algn="ctr"/>
            <a:endParaRPr lang="en-US" sz="1200" dirty="0">
              <a:solidFill>
                <a:prstClr val="black"/>
              </a:solidFill>
              <a:ea typeface="MS PGothic"/>
              <a:cs typeface="MS PGothic"/>
            </a:endParaRPr>
          </a:p>
        </p:txBody>
      </p:sp>
      <p:sp>
        <p:nvSpPr>
          <p:cNvPr id="57" name="Rounded Rectangle 86">
            <a:extLst>
              <a:ext uri="{FF2B5EF4-FFF2-40B4-BE49-F238E27FC236}">
                <a16:creationId xmlns:a16="http://schemas.microsoft.com/office/drawing/2014/main" id="{A8B6DF9E-76F7-4F32-904D-6B57731CD1D0}"/>
              </a:ext>
            </a:extLst>
          </p:cNvPr>
          <p:cNvSpPr/>
          <p:nvPr/>
        </p:nvSpPr>
        <p:spPr>
          <a:xfrm>
            <a:off x="7894211" y="4708992"/>
            <a:ext cx="3085870"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Newcomer’s tasks</a:t>
            </a:r>
          </a:p>
          <a:p>
            <a:pPr marL="171450" indent="-171450" defTabSz="1462922">
              <a:buFontTx/>
              <a:buChar char="-"/>
              <a:defRPr/>
            </a:pPr>
            <a:r>
              <a:rPr lang="en-US" sz="1200" dirty="0">
                <a:solidFill>
                  <a:schemeClr val="tx1"/>
                </a:solidFill>
              </a:rPr>
              <a:t>Complete PC setup</a:t>
            </a:r>
          </a:p>
          <a:p>
            <a:pPr defTabSz="1462922">
              <a:defRPr/>
            </a:pPr>
            <a:endParaRPr lang="en-US" sz="1200" b="1" dirty="0">
              <a:solidFill>
                <a:schemeClr val="tx1"/>
              </a:solidFill>
            </a:endParaRP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6515" y="4170031"/>
            <a:ext cx="524084" cy="524084"/>
          </a:xfrm>
          <a:prstGeom prst="rect">
            <a:avLst/>
          </a:prstGeom>
        </p:spPr>
      </p:pic>
      <p:sp>
        <p:nvSpPr>
          <p:cNvPr id="61" name="Rectangle 60"/>
          <p:cNvSpPr/>
          <p:nvPr/>
        </p:nvSpPr>
        <p:spPr bwMode="gray">
          <a:xfrm>
            <a:off x="5480197" y="2988733"/>
            <a:ext cx="1856232" cy="106420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Get Ready and Setup PC</a:t>
            </a:r>
          </a:p>
          <a:p>
            <a:pPr algn="ctr"/>
            <a:r>
              <a:rPr lang="en-US" sz="1200" dirty="0">
                <a:solidFill>
                  <a:prstClr val="black"/>
                </a:solidFill>
              </a:rPr>
              <a:t>Room: </a:t>
            </a:r>
            <a:r>
              <a:rPr lang="en-US" sz="1200" dirty="0" err="1">
                <a:solidFill>
                  <a:prstClr val="black"/>
                </a:solidFill>
              </a:rPr>
              <a:t>Pirin</a:t>
            </a:r>
            <a:endParaRPr lang="en-US" sz="1200" dirty="0">
              <a:solidFill>
                <a:prstClr val="black"/>
              </a:solidFill>
            </a:endParaRPr>
          </a:p>
        </p:txBody>
      </p:sp>
      <p:sp>
        <p:nvSpPr>
          <p:cNvPr id="59" name="Rectangle 37"/>
          <p:cNvSpPr>
            <a:spLocks noChangeArrowheads="1"/>
          </p:cNvSpPr>
          <p:nvPr/>
        </p:nvSpPr>
        <p:spPr bwMode="auto">
          <a:xfrm rot="16200000">
            <a:off x="10785403" y="2761376"/>
            <a:ext cx="1668927" cy="939832"/>
          </a:xfrm>
          <a:prstGeom prst="roundRect">
            <a:avLst/>
          </a:prstGeom>
          <a:solidFill>
            <a:srgbClr val="92D050"/>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Short F to F session</a:t>
            </a:r>
          </a:p>
          <a:p>
            <a:pPr algn="ctr"/>
            <a:r>
              <a:rPr lang="en-US" sz="1200" dirty="0">
                <a:solidFill>
                  <a:prstClr val="black"/>
                </a:solidFill>
              </a:rPr>
              <a:t>HM to check if there are any outstanding tasks/issues</a:t>
            </a:r>
          </a:p>
        </p:txBody>
      </p:sp>
      <p:sp>
        <p:nvSpPr>
          <p:cNvPr id="64" name="Rectangle 63">
            <a:extLst>
              <a:ext uri="{FF2B5EF4-FFF2-40B4-BE49-F238E27FC236}">
                <a16:creationId xmlns:a16="http://schemas.microsoft.com/office/drawing/2014/main" id="{7AC09281-D797-48C7-8CD7-27169B30300E}"/>
              </a:ext>
            </a:extLst>
          </p:cNvPr>
          <p:cNvSpPr/>
          <p:nvPr/>
        </p:nvSpPr>
        <p:spPr bwMode="gray">
          <a:xfrm>
            <a:off x="12200210" y="2988735"/>
            <a:ext cx="1489864" cy="104933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Onboarding Checklist App</a:t>
            </a:r>
          </a:p>
        </p:txBody>
      </p:sp>
      <p:sp>
        <p:nvSpPr>
          <p:cNvPr id="70" name="Rectangle 69">
            <a:extLst>
              <a:ext uri="{FF2B5EF4-FFF2-40B4-BE49-F238E27FC236}">
                <a16:creationId xmlns:a16="http://schemas.microsoft.com/office/drawing/2014/main" id="{F879FED9-CC17-4F42-AE3D-7F89DE409FEA}"/>
              </a:ext>
            </a:extLst>
          </p:cNvPr>
          <p:cNvSpPr/>
          <p:nvPr/>
        </p:nvSpPr>
        <p:spPr bwMode="gray">
          <a:xfrm>
            <a:off x="7894921" y="2981316"/>
            <a:ext cx="3099343" cy="1064209"/>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Setup PC</a:t>
            </a:r>
          </a:p>
          <a:p>
            <a:pPr algn="ctr"/>
            <a:endParaRPr lang="en-US" sz="1200" dirty="0">
              <a:solidFill>
                <a:prstClr val="black"/>
              </a:solidFill>
            </a:endParaRPr>
          </a:p>
        </p:txBody>
      </p:sp>
      <p:cxnSp>
        <p:nvCxnSpPr>
          <p:cNvPr id="76" name="Straight Arrow Connector 75">
            <a:extLst>
              <a:ext uri="{FF2B5EF4-FFF2-40B4-BE49-F238E27FC236}">
                <a16:creationId xmlns:a16="http://schemas.microsoft.com/office/drawing/2014/main" id="{7842F44B-E409-4C20-8B00-EC9E2AEA19B1}"/>
              </a:ext>
            </a:extLst>
          </p:cNvPr>
          <p:cNvCxnSpPr/>
          <p:nvPr/>
        </p:nvCxnSpPr>
        <p:spPr>
          <a:xfrm flipH="1">
            <a:off x="12614996" y="4053207"/>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263384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4055" y="333485"/>
            <a:ext cx="12131224" cy="613685"/>
          </a:xfrm>
          <a:ln>
            <a:noFill/>
          </a:ln>
        </p:spPr>
        <p:txBody>
          <a:bodyPr>
            <a:normAutofit/>
          </a:bodyPr>
          <a:lstStyle/>
          <a:p>
            <a:r>
              <a:rPr lang="en-US" dirty="0"/>
              <a:t>Steps of onboarding Day 2 and 3</a:t>
            </a:r>
            <a:endParaRPr lang="en-US" b="0" dirty="0">
              <a:solidFill>
                <a:schemeClr val="accent4"/>
              </a:solidFill>
            </a:endParaRPr>
          </a:p>
        </p:txBody>
      </p:sp>
      <p:cxnSp>
        <p:nvCxnSpPr>
          <p:cNvPr id="50" name="Straight Connector 49"/>
          <p:cNvCxnSpPr/>
          <p:nvPr/>
        </p:nvCxnSpPr>
        <p:spPr>
          <a:xfrm>
            <a:off x="152400" y="2057399"/>
            <a:ext cx="13792200" cy="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52" name="Rectangle 51"/>
          <p:cNvSpPr/>
          <p:nvPr/>
        </p:nvSpPr>
        <p:spPr bwMode="gray">
          <a:xfrm>
            <a:off x="894056" y="1353903"/>
            <a:ext cx="13050544" cy="48695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Post-Hiring</a:t>
            </a:r>
          </a:p>
        </p:txBody>
      </p:sp>
      <p:sp>
        <p:nvSpPr>
          <p:cNvPr id="69" name="Rectangle 37"/>
          <p:cNvSpPr>
            <a:spLocks noChangeArrowheads="1"/>
          </p:cNvSpPr>
          <p:nvPr/>
        </p:nvSpPr>
        <p:spPr bwMode="auto">
          <a:xfrm rot="16200000">
            <a:off x="3512113" y="3029249"/>
            <a:ext cx="1632542" cy="326898"/>
          </a:xfrm>
          <a:prstGeom prst="roundRect">
            <a:avLst/>
          </a:prstGeom>
          <a:solidFill>
            <a:schemeClr val="bg2">
              <a:lumMod val="85000"/>
            </a:schemeClr>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Lunch</a:t>
            </a:r>
          </a:p>
        </p:txBody>
      </p:sp>
      <p:sp>
        <p:nvSpPr>
          <p:cNvPr id="71" name="Rectangle 8"/>
          <p:cNvSpPr>
            <a:spLocks noChangeArrowheads="1"/>
          </p:cNvSpPr>
          <p:nvPr/>
        </p:nvSpPr>
        <p:spPr bwMode="auto">
          <a:xfrm>
            <a:off x="2061132" y="2434617"/>
            <a:ext cx="196432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2</a:t>
            </a:r>
          </a:p>
          <a:p>
            <a:pPr algn="ctr"/>
            <a:endParaRPr lang="en-US" sz="1200" dirty="0">
              <a:solidFill>
                <a:prstClr val="black"/>
              </a:solidFill>
              <a:ea typeface="MS PGothic"/>
              <a:cs typeface="MS PGothic"/>
            </a:endParaRPr>
          </a:p>
        </p:txBody>
      </p:sp>
      <p:cxnSp>
        <p:nvCxnSpPr>
          <p:cNvPr id="75" name="Straight Arrow Connector 74"/>
          <p:cNvCxnSpPr>
            <a:cxnSpLocks/>
            <a:endCxn id="33" idx="0"/>
          </p:cNvCxnSpPr>
          <p:nvPr/>
        </p:nvCxnSpPr>
        <p:spPr>
          <a:xfrm flipH="1">
            <a:off x="9154407" y="3993085"/>
            <a:ext cx="2" cy="617679"/>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78" name="Rectangle 77"/>
          <p:cNvSpPr/>
          <p:nvPr/>
        </p:nvSpPr>
        <p:spPr>
          <a:xfrm>
            <a:off x="894054" y="985536"/>
            <a:ext cx="13050545" cy="233664"/>
          </a:xfrm>
          <a:prstGeom prst="rect">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Applicable for all roles, profiles and grades in DTC</a:t>
            </a: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087" y="4050938"/>
            <a:ext cx="524084" cy="524084"/>
          </a:xfrm>
          <a:prstGeom prst="rect">
            <a:avLst/>
          </a:prstGeom>
        </p:spPr>
      </p:pic>
      <p:sp>
        <p:nvSpPr>
          <p:cNvPr id="45" name="Rounded Rectangle 86">
            <a:extLst>
              <a:ext uri="{FF2B5EF4-FFF2-40B4-BE49-F238E27FC236}">
                <a16:creationId xmlns:a16="http://schemas.microsoft.com/office/drawing/2014/main" id="{A8B6DF9E-76F7-4F32-904D-6B57731CD1D0}"/>
              </a:ext>
            </a:extLst>
          </p:cNvPr>
          <p:cNvSpPr/>
          <p:nvPr/>
        </p:nvSpPr>
        <p:spPr>
          <a:xfrm>
            <a:off x="11251580" y="4575146"/>
            <a:ext cx="2673905" cy="2278006"/>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Rodrigo Olguin </a:t>
            </a:r>
            <a:r>
              <a:rPr lang="en-US" sz="1200" dirty="0">
                <a:solidFill>
                  <a:schemeClr val="tx1"/>
                </a:solidFill>
              </a:rPr>
              <a:t>will lead a F2F Site Induction Training session </a:t>
            </a: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sp>
        <p:nvSpPr>
          <p:cNvPr id="48" name="Rectangle 8"/>
          <p:cNvSpPr>
            <a:spLocks noChangeArrowheads="1"/>
          </p:cNvSpPr>
          <p:nvPr/>
        </p:nvSpPr>
        <p:spPr bwMode="auto">
          <a:xfrm>
            <a:off x="4823645" y="2370020"/>
            <a:ext cx="269362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2</a:t>
            </a:r>
          </a:p>
        </p:txBody>
      </p:sp>
      <p:sp>
        <p:nvSpPr>
          <p:cNvPr id="57" name="Rounded Rectangle 86">
            <a:extLst>
              <a:ext uri="{FF2B5EF4-FFF2-40B4-BE49-F238E27FC236}">
                <a16:creationId xmlns:a16="http://schemas.microsoft.com/office/drawing/2014/main" id="{A8B6DF9E-76F7-4F32-904D-6B57731CD1D0}"/>
              </a:ext>
            </a:extLst>
          </p:cNvPr>
          <p:cNvSpPr/>
          <p:nvPr/>
        </p:nvSpPr>
        <p:spPr>
          <a:xfrm>
            <a:off x="720197" y="4663726"/>
            <a:ext cx="3547004"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Newcomer’s tasks</a:t>
            </a:r>
          </a:p>
          <a:p>
            <a:pPr marL="171450" indent="-171450" defTabSz="1462922">
              <a:buFontTx/>
              <a:buChar char="-"/>
              <a:defRPr/>
            </a:pPr>
            <a:r>
              <a:rPr lang="en-US" sz="1200" dirty="0">
                <a:solidFill>
                  <a:schemeClr val="tx1"/>
                </a:solidFill>
              </a:rPr>
              <a:t>Follow the Newcomer’s guide (received via email)</a:t>
            </a:r>
          </a:p>
          <a:p>
            <a:pPr marL="171450" indent="-171450" defTabSz="1462922">
              <a:buFontTx/>
              <a:buChar char="-"/>
              <a:defRPr/>
            </a:pPr>
            <a:r>
              <a:rPr lang="en-US" sz="1200" dirty="0">
                <a:solidFill>
                  <a:schemeClr val="tx1"/>
                </a:solidFill>
              </a:rPr>
              <a:t>Start your DTC Digital Hire self-paced trainings (more info – slide 4)</a:t>
            </a: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3021" y="4034818"/>
            <a:ext cx="524084" cy="524084"/>
          </a:xfrm>
          <a:prstGeom prst="rect">
            <a:avLst/>
          </a:prstGeom>
        </p:spPr>
      </p:pic>
      <p:cxnSp>
        <p:nvCxnSpPr>
          <p:cNvPr id="67" name="Straight Arrow Connector 66"/>
          <p:cNvCxnSpPr/>
          <p:nvPr/>
        </p:nvCxnSpPr>
        <p:spPr>
          <a:xfrm flipH="1">
            <a:off x="13068844" y="3903966"/>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68" name="Rectangle 8"/>
          <p:cNvSpPr>
            <a:spLocks noChangeArrowheads="1"/>
          </p:cNvSpPr>
          <p:nvPr/>
        </p:nvSpPr>
        <p:spPr bwMode="auto">
          <a:xfrm>
            <a:off x="823067" y="2392598"/>
            <a:ext cx="1094720"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2</a:t>
            </a:r>
          </a:p>
          <a:p>
            <a:pPr algn="ctr"/>
            <a:endParaRPr lang="en-US" sz="1200" dirty="0">
              <a:solidFill>
                <a:prstClr val="black"/>
              </a:solidFill>
              <a:ea typeface="MS PGothic"/>
              <a:cs typeface="MS PGothic"/>
            </a:endParaRPr>
          </a:p>
        </p:txBody>
      </p:sp>
      <p:sp>
        <p:nvSpPr>
          <p:cNvPr id="70" name="Rectangle 69"/>
          <p:cNvSpPr/>
          <p:nvPr/>
        </p:nvSpPr>
        <p:spPr bwMode="gray">
          <a:xfrm>
            <a:off x="823067" y="2928590"/>
            <a:ext cx="1094719" cy="1064209"/>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Coffee and Mail check</a:t>
            </a:r>
          </a:p>
        </p:txBody>
      </p:sp>
      <p:sp>
        <p:nvSpPr>
          <p:cNvPr id="73" name="Rectangle 8"/>
          <p:cNvSpPr>
            <a:spLocks noChangeArrowheads="1"/>
          </p:cNvSpPr>
          <p:nvPr/>
        </p:nvSpPr>
        <p:spPr bwMode="auto">
          <a:xfrm>
            <a:off x="11319059" y="2376427"/>
            <a:ext cx="2670234"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You will receive additional invitation</a:t>
            </a:r>
          </a:p>
        </p:txBody>
      </p:sp>
      <p:cxnSp>
        <p:nvCxnSpPr>
          <p:cNvPr id="46" name="Straight Arrow Connector 45"/>
          <p:cNvCxnSpPr/>
          <p:nvPr/>
        </p:nvCxnSpPr>
        <p:spPr>
          <a:xfrm flipH="1">
            <a:off x="2955118" y="4015133"/>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72" name="Rectangle 71"/>
          <p:cNvSpPr/>
          <p:nvPr/>
        </p:nvSpPr>
        <p:spPr bwMode="gray">
          <a:xfrm>
            <a:off x="2074349" y="2933706"/>
            <a:ext cx="1964328" cy="1064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Digital Hire Program</a:t>
            </a:r>
          </a:p>
        </p:txBody>
      </p:sp>
      <p:sp>
        <p:nvSpPr>
          <p:cNvPr id="84" name="Rectangle 37"/>
          <p:cNvSpPr>
            <a:spLocks noChangeArrowheads="1"/>
          </p:cNvSpPr>
          <p:nvPr/>
        </p:nvSpPr>
        <p:spPr bwMode="auto">
          <a:xfrm rot="16200000">
            <a:off x="10060392" y="3013079"/>
            <a:ext cx="1632542" cy="326898"/>
          </a:xfrm>
          <a:prstGeom prst="roundRect">
            <a:avLst/>
          </a:prstGeom>
          <a:solidFill>
            <a:schemeClr val="bg2">
              <a:lumMod val="85000"/>
            </a:schemeClr>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Lunch</a:t>
            </a:r>
          </a:p>
        </p:txBody>
      </p:sp>
      <p:sp>
        <p:nvSpPr>
          <p:cNvPr id="28" name="Rectangle 8">
            <a:extLst>
              <a:ext uri="{FF2B5EF4-FFF2-40B4-BE49-F238E27FC236}">
                <a16:creationId xmlns:a16="http://schemas.microsoft.com/office/drawing/2014/main" id="{9374C039-285D-4364-8BFB-B98C72493B10}"/>
              </a:ext>
            </a:extLst>
          </p:cNvPr>
          <p:cNvSpPr>
            <a:spLocks noChangeArrowheads="1"/>
          </p:cNvSpPr>
          <p:nvPr/>
        </p:nvSpPr>
        <p:spPr bwMode="auto">
          <a:xfrm>
            <a:off x="7823109" y="2367528"/>
            <a:ext cx="2670234"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a:t>
            </a:r>
            <a:r>
              <a:rPr lang="bg-BG" sz="1200" dirty="0">
                <a:solidFill>
                  <a:prstClr val="black"/>
                </a:solidFill>
                <a:ea typeface="MS PGothic"/>
                <a:cs typeface="MS PGothic"/>
              </a:rPr>
              <a:t>3</a:t>
            </a:r>
            <a:endParaRPr lang="en-US" sz="1200" dirty="0">
              <a:solidFill>
                <a:prstClr val="black"/>
              </a:solidFill>
              <a:ea typeface="MS PGothic"/>
              <a:cs typeface="MS PGothic"/>
            </a:endParaRPr>
          </a:p>
        </p:txBody>
      </p:sp>
      <p:sp>
        <p:nvSpPr>
          <p:cNvPr id="30" name="Rectangle 29">
            <a:extLst>
              <a:ext uri="{FF2B5EF4-FFF2-40B4-BE49-F238E27FC236}">
                <a16:creationId xmlns:a16="http://schemas.microsoft.com/office/drawing/2014/main" id="{2B2D2F57-CFAB-4ECD-A2D5-D93C963D2914}"/>
              </a:ext>
            </a:extLst>
          </p:cNvPr>
          <p:cNvSpPr/>
          <p:nvPr/>
        </p:nvSpPr>
        <p:spPr bwMode="gray">
          <a:xfrm>
            <a:off x="7830080" y="2914130"/>
            <a:ext cx="2670234" cy="1064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Digital Hire Program</a:t>
            </a:r>
          </a:p>
        </p:txBody>
      </p:sp>
      <p:sp>
        <p:nvSpPr>
          <p:cNvPr id="31" name="Rectangle 30">
            <a:extLst>
              <a:ext uri="{FF2B5EF4-FFF2-40B4-BE49-F238E27FC236}">
                <a16:creationId xmlns:a16="http://schemas.microsoft.com/office/drawing/2014/main" id="{5AFEF220-0D88-4EBF-97EE-AABBD2D9EA44}"/>
              </a:ext>
            </a:extLst>
          </p:cNvPr>
          <p:cNvSpPr/>
          <p:nvPr/>
        </p:nvSpPr>
        <p:spPr bwMode="gray">
          <a:xfrm>
            <a:off x="11320676" y="2890202"/>
            <a:ext cx="2670234" cy="1071033"/>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Site Induction Training</a:t>
            </a:r>
          </a:p>
          <a:p>
            <a:pPr algn="ctr"/>
            <a:endParaRPr lang="en-US" sz="1600" b="1" dirty="0">
              <a:solidFill>
                <a:prstClr val="black"/>
              </a:solidFill>
            </a:endParaRPr>
          </a:p>
          <a:p>
            <a:pPr algn="ctr"/>
            <a:r>
              <a:rPr lang="en-US" sz="1200" dirty="0">
                <a:solidFill>
                  <a:prstClr val="black"/>
                </a:solidFill>
              </a:rPr>
              <a:t>Room: TBD</a:t>
            </a:r>
          </a:p>
          <a:p>
            <a:pPr algn="ctr"/>
            <a:endParaRPr lang="en-US" sz="1600" b="1" dirty="0">
              <a:solidFill>
                <a:prstClr val="black"/>
              </a:solidFill>
            </a:endParaRPr>
          </a:p>
        </p:txBody>
      </p:sp>
      <p:pic>
        <p:nvPicPr>
          <p:cNvPr id="32" name="Picture 31">
            <a:extLst>
              <a:ext uri="{FF2B5EF4-FFF2-40B4-BE49-F238E27FC236}">
                <a16:creationId xmlns:a16="http://schemas.microsoft.com/office/drawing/2014/main" id="{8A30CAFB-71E3-42FF-A25B-6D64F9607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4911" y="4056567"/>
            <a:ext cx="488316" cy="488316"/>
          </a:xfrm>
          <a:prstGeom prst="rect">
            <a:avLst/>
          </a:prstGeom>
        </p:spPr>
      </p:pic>
      <p:sp>
        <p:nvSpPr>
          <p:cNvPr id="33" name="Rounded Rectangle 86">
            <a:extLst>
              <a:ext uri="{FF2B5EF4-FFF2-40B4-BE49-F238E27FC236}">
                <a16:creationId xmlns:a16="http://schemas.microsoft.com/office/drawing/2014/main" id="{167DB2FB-08DD-4776-B390-CF0214E9EC51}"/>
              </a:ext>
            </a:extLst>
          </p:cNvPr>
          <p:cNvSpPr/>
          <p:nvPr/>
        </p:nvSpPr>
        <p:spPr>
          <a:xfrm>
            <a:off x="7817455" y="4610764"/>
            <a:ext cx="2673904"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Newcomer’s tasks</a:t>
            </a:r>
          </a:p>
          <a:p>
            <a:pPr marL="171450" indent="-171450" defTabSz="1462922">
              <a:buFontTx/>
              <a:buChar char="-"/>
              <a:defRPr/>
            </a:pPr>
            <a:r>
              <a:rPr lang="en-US" sz="1200" dirty="0">
                <a:solidFill>
                  <a:schemeClr val="tx1"/>
                </a:solidFill>
              </a:rPr>
              <a:t>Follow the Newcomer’s guide (received via email)</a:t>
            </a:r>
          </a:p>
          <a:p>
            <a:pPr marL="171450" indent="-171450" defTabSz="1462922">
              <a:buFontTx/>
              <a:buChar char="-"/>
              <a:defRPr/>
            </a:pPr>
            <a:r>
              <a:rPr lang="en-US" sz="1200" dirty="0">
                <a:solidFill>
                  <a:schemeClr val="tx1"/>
                </a:solidFill>
              </a:rPr>
              <a:t>Start your DTC Digital Hire self-paced trainings (more info – slide 4)</a:t>
            </a:r>
          </a:p>
          <a:p>
            <a:pPr marL="285750" indent="-285750" defTabSz="1462922">
              <a:buFontTx/>
              <a:buChar char="-"/>
              <a:defRPr/>
            </a:pPr>
            <a:endParaRPr lang="en-US" sz="1200" dirty="0">
              <a:solidFill>
                <a:schemeClr val="tx1"/>
              </a:solidFill>
            </a:endParaRPr>
          </a:p>
        </p:txBody>
      </p:sp>
      <p:pic>
        <p:nvPicPr>
          <p:cNvPr id="34" name="Picture 33">
            <a:extLst>
              <a:ext uri="{FF2B5EF4-FFF2-40B4-BE49-F238E27FC236}">
                <a16:creationId xmlns:a16="http://schemas.microsoft.com/office/drawing/2014/main" id="{385FFE3F-1989-49CD-B6CA-079B9F961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868" y="4015133"/>
            <a:ext cx="524084" cy="524084"/>
          </a:xfrm>
          <a:prstGeom prst="rect">
            <a:avLst/>
          </a:prstGeom>
        </p:spPr>
      </p:pic>
      <p:sp>
        <p:nvSpPr>
          <p:cNvPr id="35" name="Rounded Rectangle 86">
            <a:extLst>
              <a:ext uri="{FF2B5EF4-FFF2-40B4-BE49-F238E27FC236}">
                <a16:creationId xmlns:a16="http://schemas.microsoft.com/office/drawing/2014/main" id="{3DEDD528-152D-4D7A-8BFB-7005F19E6E6F}"/>
              </a:ext>
            </a:extLst>
          </p:cNvPr>
          <p:cNvSpPr/>
          <p:nvPr/>
        </p:nvSpPr>
        <p:spPr>
          <a:xfrm>
            <a:off x="4607454" y="4630226"/>
            <a:ext cx="2670235" cy="2269067"/>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endParaRPr lang="en-US" sz="1200" b="1" dirty="0">
              <a:solidFill>
                <a:schemeClr val="tx1"/>
              </a:solidFill>
            </a:endParaRP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cxnSp>
        <p:nvCxnSpPr>
          <p:cNvPr id="36" name="Straight Arrow Connector 35">
            <a:extLst>
              <a:ext uri="{FF2B5EF4-FFF2-40B4-BE49-F238E27FC236}">
                <a16:creationId xmlns:a16="http://schemas.microsoft.com/office/drawing/2014/main" id="{D1FB52D0-1DCD-4AD5-94E1-0B95BB46F4D8}"/>
              </a:ext>
            </a:extLst>
          </p:cNvPr>
          <p:cNvCxnSpPr>
            <a:cxnSpLocks/>
          </p:cNvCxnSpPr>
          <p:nvPr/>
        </p:nvCxnSpPr>
        <p:spPr>
          <a:xfrm flipH="1">
            <a:off x="6030662" y="4016988"/>
            <a:ext cx="1" cy="596529"/>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39" name="Rectangle 38">
            <a:extLst>
              <a:ext uri="{FF2B5EF4-FFF2-40B4-BE49-F238E27FC236}">
                <a16:creationId xmlns:a16="http://schemas.microsoft.com/office/drawing/2014/main" id="{0F49B79D-84C0-44F1-911B-DFADF99CFF69}"/>
              </a:ext>
            </a:extLst>
          </p:cNvPr>
          <p:cNvSpPr/>
          <p:nvPr/>
        </p:nvSpPr>
        <p:spPr bwMode="gray">
          <a:xfrm>
            <a:off x="4830747" y="2940287"/>
            <a:ext cx="2679424" cy="102246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Onboarding Checklist App</a:t>
            </a:r>
          </a:p>
        </p:txBody>
      </p:sp>
      <p:sp>
        <p:nvSpPr>
          <p:cNvPr id="4" name="Rectangle 3">
            <a:extLst>
              <a:ext uri="{FF2B5EF4-FFF2-40B4-BE49-F238E27FC236}">
                <a16:creationId xmlns:a16="http://schemas.microsoft.com/office/drawing/2014/main" id="{74189308-40EB-46E3-8E5A-63772FDF8472}"/>
              </a:ext>
            </a:extLst>
          </p:cNvPr>
          <p:cNvSpPr/>
          <p:nvPr/>
        </p:nvSpPr>
        <p:spPr>
          <a:xfrm>
            <a:off x="4698095" y="5105400"/>
            <a:ext cx="2690329" cy="830997"/>
          </a:xfrm>
          <a:prstGeom prst="rect">
            <a:avLst/>
          </a:prstGeom>
        </p:spPr>
        <p:txBody>
          <a:bodyPr wrap="square">
            <a:spAutoFit/>
          </a:bodyPr>
          <a:lstStyle/>
          <a:p>
            <a:pPr defTabSz="1462922">
              <a:defRPr/>
            </a:pPr>
            <a:r>
              <a:rPr lang="en-US" sz="1200" b="1" dirty="0"/>
              <a:t>Review and check your Onboarding activities:</a:t>
            </a:r>
          </a:p>
          <a:p>
            <a:pPr defTabSz="1462922">
              <a:defRPr/>
            </a:pPr>
            <a:r>
              <a:rPr lang="en-US" sz="1200" dirty="0"/>
              <a:t>- Follow the tasks in the Onboarding app</a:t>
            </a:r>
            <a:r>
              <a:rPr lang="en-US" sz="1200" b="1" dirty="0"/>
              <a:t> </a:t>
            </a:r>
          </a:p>
        </p:txBody>
      </p:sp>
    </p:spTree>
    <p:extLst>
      <p:ext uri="{BB962C8B-B14F-4D97-AF65-F5344CB8AC3E}">
        <p14:creationId xmlns:p14="http://schemas.microsoft.com/office/powerpoint/2010/main" val="296674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94055" y="333485"/>
            <a:ext cx="12131224" cy="613685"/>
          </a:xfrm>
          <a:ln>
            <a:noFill/>
          </a:ln>
        </p:spPr>
        <p:txBody>
          <a:bodyPr>
            <a:normAutofit/>
          </a:bodyPr>
          <a:lstStyle/>
          <a:p>
            <a:r>
              <a:rPr lang="en-US" dirty="0"/>
              <a:t>Steps of onboarding Day 4 and 5</a:t>
            </a:r>
            <a:endParaRPr lang="en-US" b="0" dirty="0">
              <a:solidFill>
                <a:schemeClr val="accent4"/>
              </a:solidFill>
            </a:endParaRPr>
          </a:p>
        </p:txBody>
      </p:sp>
      <p:cxnSp>
        <p:nvCxnSpPr>
          <p:cNvPr id="50" name="Straight Connector 49"/>
          <p:cNvCxnSpPr/>
          <p:nvPr/>
        </p:nvCxnSpPr>
        <p:spPr>
          <a:xfrm>
            <a:off x="152400" y="2057399"/>
            <a:ext cx="13792200" cy="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52" name="Rectangle 51"/>
          <p:cNvSpPr/>
          <p:nvPr/>
        </p:nvSpPr>
        <p:spPr bwMode="gray">
          <a:xfrm>
            <a:off x="894056" y="1353903"/>
            <a:ext cx="13050544" cy="48695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Post-Hiring</a:t>
            </a:r>
          </a:p>
        </p:txBody>
      </p:sp>
      <p:sp>
        <p:nvSpPr>
          <p:cNvPr id="65" name="Rectangle 8"/>
          <p:cNvSpPr>
            <a:spLocks noChangeArrowheads="1"/>
          </p:cNvSpPr>
          <p:nvPr/>
        </p:nvSpPr>
        <p:spPr bwMode="auto">
          <a:xfrm>
            <a:off x="7452881" y="2386165"/>
            <a:ext cx="3312779"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You will receive additional invitation</a:t>
            </a:r>
            <a:r>
              <a:rPr lang="bg-BG" sz="1200" dirty="0">
                <a:solidFill>
                  <a:prstClr val="black"/>
                </a:solidFill>
                <a:ea typeface="MS PGothic"/>
                <a:cs typeface="MS PGothic"/>
              </a:rPr>
              <a:t> - </a:t>
            </a:r>
            <a:r>
              <a:rPr lang="en-US" sz="1200" dirty="0">
                <a:solidFill>
                  <a:prstClr val="black"/>
                </a:solidFill>
                <a:ea typeface="MS PGothic"/>
                <a:cs typeface="MS PGothic"/>
              </a:rPr>
              <a:t>If you are not invited to F2F NEO within 2 weeks, please take the virtual NEO class in SABA</a:t>
            </a:r>
          </a:p>
        </p:txBody>
      </p:sp>
      <p:sp>
        <p:nvSpPr>
          <p:cNvPr id="69" name="Rectangle 37"/>
          <p:cNvSpPr>
            <a:spLocks noChangeArrowheads="1"/>
          </p:cNvSpPr>
          <p:nvPr/>
        </p:nvSpPr>
        <p:spPr bwMode="auto">
          <a:xfrm rot="16200000">
            <a:off x="3512113" y="3029249"/>
            <a:ext cx="1632542" cy="326898"/>
          </a:xfrm>
          <a:prstGeom prst="roundRect">
            <a:avLst/>
          </a:prstGeom>
          <a:solidFill>
            <a:schemeClr val="bg2">
              <a:lumMod val="85000"/>
            </a:schemeClr>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Lunch</a:t>
            </a:r>
          </a:p>
        </p:txBody>
      </p:sp>
      <p:sp>
        <p:nvSpPr>
          <p:cNvPr id="71" name="Rectangle 8"/>
          <p:cNvSpPr>
            <a:spLocks noChangeArrowheads="1"/>
          </p:cNvSpPr>
          <p:nvPr/>
        </p:nvSpPr>
        <p:spPr bwMode="auto">
          <a:xfrm>
            <a:off x="720196" y="2392598"/>
            <a:ext cx="3318481"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a:t>
            </a:r>
            <a:r>
              <a:rPr lang="bg-BG" sz="1200" dirty="0">
                <a:solidFill>
                  <a:prstClr val="black"/>
                </a:solidFill>
                <a:ea typeface="MS PGothic"/>
                <a:cs typeface="MS PGothic"/>
              </a:rPr>
              <a:t>4</a:t>
            </a:r>
            <a:endParaRPr lang="en-US" sz="1200" dirty="0">
              <a:solidFill>
                <a:prstClr val="black"/>
              </a:solidFill>
              <a:ea typeface="MS PGothic"/>
              <a:cs typeface="MS PGothic"/>
            </a:endParaRPr>
          </a:p>
        </p:txBody>
      </p:sp>
      <p:sp>
        <p:nvSpPr>
          <p:cNvPr id="74" name="Rounded Rectangle 86">
            <a:extLst>
              <a:ext uri="{FF2B5EF4-FFF2-40B4-BE49-F238E27FC236}">
                <a16:creationId xmlns:a16="http://schemas.microsoft.com/office/drawing/2014/main" id="{A8B6DF9E-76F7-4F32-904D-6B57731CD1D0}"/>
              </a:ext>
            </a:extLst>
          </p:cNvPr>
          <p:cNvSpPr/>
          <p:nvPr/>
        </p:nvSpPr>
        <p:spPr>
          <a:xfrm>
            <a:off x="7487103" y="4656106"/>
            <a:ext cx="3297735" cy="2269067"/>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endParaRPr lang="en-US" sz="1200" b="1" dirty="0">
              <a:solidFill>
                <a:schemeClr val="tx1"/>
              </a:solidFill>
            </a:endParaRPr>
          </a:p>
          <a:p>
            <a:pPr defTabSz="1462922">
              <a:defRPr/>
            </a:pPr>
            <a:r>
              <a:rPr lang="en-US" sz="1200" b="1" dirty="0">
                <a:solidFill>
                  <a:schemeClr val="tx1"/>
                </a:solidFill>
              </a:rPr>
              <a:t>Ralitsa</a:t>
            </a:r>
            <a:r>
              <a:rPr lang="bg-BG" sz="1200" b="1" dirty="0">
                <a:solidFill>
                  <a:schemeClr val="tx1"/>
                </a:solidFill>
              </a:rPr>
              <a:t> </a:t>
            </a:r>
            <a:r>
              <a:rPr lang="en-US" sz="1200" b="1" dirty="0">
                <a:solidFill>
                  <a:schemeClr val="tx1"/>
                </a:solidFill>
              </a:rPr>
              <a:t>Petrova </a:t>
            </a:r>
            <a:r>
              <a:rPr lang="en-US" sz="1200" dirty="0">
                <a:solidFill>
                  <a:schemeClr val="tx1"/>
                </a:solidFill>
              </a:rPr>
              <a:t>will lead a F2F New Employee Orientation session </a:t>
            </a: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sp>
        <p:nvSpPr>
          <p:cNvPr id="78" name="Rectangle 77"/>
          <p:cNvSpPr/>
          <p:nvPr/>
        </p:nvSpPr>
        <p:spPr>
          <a:xfrm>
            <a:off x="894054" y="985536"/>
            <a:ext cx="13050545" cy="233664"/>
          </a:xfrm>
          <a:prstGeom prst="rect">
            <a:avLst/>
          </a:prstGeom>
          <a:solidFill>
            <a:schemeClr val="accent3"/>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Applicable for all roles, profiles and grades in DTC</a:t>
            </a:r>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818" y="4062368"/>
            <a:ext cx="524084" cy="524084"/>
          </a:xfrm>
          <a:prstGeom prst="rect">
            <a:avLst/>
          </a:prstGeom>
        </p:spPr>
      </p:pic>
      <p:sp>
        <p:nvSpPr>
          <p:cNvPr id="45" name="Rounded Rectangle 86">
            <a:extLst>
              <a:ext uri="{FF2B5EF4-FFF2-40B4-BE49-F238E27FC236}">
                <a16:creationId xmlns:a16="http://schemas.microsoft.com/office/drawing/2014/main" id="{A8B6DF9E-76F7-4F32-904D-6B57731CD1D0}"/>
              </a:ext>
            </a:extLst>
          </p:cNvPr>
          <p:cNvSpPr/>
          <p:nvPr/>
        </p:nvSpPr>
        <p:spPr>
          <a:xfrm>
            <a:off x="11339879" y="4567152"/>
            <a:ext cx="2585607"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Review and check your Onboarding activities:</a:t>
            </a:r>
          </a:p>
          <a:p>
            <a:pPr defTabSz="1462922">
              <a:defRPr/>
            </a:pPr>
            <a:r>
              <a:rPr lang="en-US" sz="1200" dirty="0">
                <a:solidFill>
                  <a:schemeClr val="tx1"/>
                </a:solidFill>
              </a:rPr>
              <a:t>- Follow the tasks in the Onboarding app</a:t>
            </a:r>
            <a:r>
              <a:rPr lang="en-US" sz="1200" b="1" dirty="0">
                <a:solidFill>
                  <a:schemeClr val="tx1"/>
                </a:solidFill>
              </a:rPr>
              <a:t> </a:t>
            </a:r>
          </a:p>
          <a:p>
            <a:pPr defTabSz="1462922">
              <a:defRPr/>
            </a:pPr>
            <a:endParaRPr lang="en-US" sz="1200" dirty="0">
              <a:solidFill>
                <a:schemeClr val="tx1"/>
              </a:solidFill>
            </a:endParaRPr>
          </a:p>
          <a:p>
            <a:pPr marL="285750" indent="-285750" defTabSz="1462922">
              <a:buFontTx/>
              <a:buChar char="-"/>
              <a:defRPr/>
            </a:pPr>
            <a:endParaRPr lang="en-US" sz="1200" dirty="0">
              <a:solidFill>
                <a:schemeClr val="tx1"/>
              </a:solidFill>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960" y="4080252"/>
            <a:ext cx="488316" cy="488316"/>
          </a:xfrm>
          <a:prstGeom prst="rect">
            <a:avLst/>
          </a:prstGeom>
        </p:spPr>
      </p:pic>
      <p:sp>
        <p:nvSpPr>
          <p:cNvPr id="48" name="Rectangle 8"/>
          <p:cNvSpPr>
            <a:spLocks noChangeArrowheads="1"/>
          </p:cNvSpPr>
          <p:nvPr/>
        </p:nvSpPr>
        <p:spPr bwMode="auto">
          <a:xfrm>
            <a:off x="11353800" y="2370020"/>
            <a:ext cx="2585607"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a:t>
            </a:r>
            <a:r>
              <a:rPr lang="bg-BG" sz="1200" dirty="0">
                <a:solidFill>
                  <a:prstClr val="black"/>
                </a:solidFill>
                <a:ea typeface="MS PGothic"/>
                <a:cs typeface="MS PGothic"/>
              </a:rPr>
              <a:t>5</a:t>
            </a:r>
            <a:endParaRPr lang="en-US" sz="1200" dirty="0">
              <a:solidFill>
                <a:prstClr val="black"/>
              </a:solidFill>
              <a:ea typeface="MS PGothic"/>
              <a:cs typeface="MS PGothic"/>
            </a:endParaRPr>
          </a:p>
        </p:txBody>
      </p:sp>
      <p:sp>
        <p:nvSpPr>
          <p:cNvPr id="57" name="Rounded Rectangle 86">
            <a:extLst>
              <a:ext uri="{FF2B5EF4-FFF2-40B4-BE49-F238E27FC236}">
                <a16:creationId xmlns:a16="http://schemas.microsoft.com/office/drawing/2014/main" id="{A8B6DF9E-76F7-4F32-904D-6B57731CD1D0}"/>
              </a:ext>
            </a:extLst>
          </p:cNvPr>
          <p:cNvSpPr/>
          <p:nvPr/>
        </p:nvSpPr>
        <p:spPr>
          <a:xfrm>
            <a:off x="720197" y="4663726"/>
            <a:ext cx="6595004" cy="2286000"/>
          </a:xfrm>
          <a:prstGeom prst="roundRect">
            <a:avLst/>
          </a:prstGeom>
          <a:noFill/>
          <a:ln>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defTabSz="1462922">
              <a:defRPr/>
            </a:pPr>
            <a:r>
              <a:rPr lang="en-US" sz="1200" b="1" dirty="0">
                <a:solidFill>
                  <a:schemeClr val="tx1"/>
                </a:solidFill>
              </a:rPr>
              <a:t>Newcomer’s tasks</a:t>
            </a:r>
          </a:p>
          <a:p>
            <a:pPr marL="171450" indent="-171450" defTabSz="1462922">
              <a:buFontTx/>
              <a:buChar char="-"/>
              <a:defRPr/>
            </a:pPr>
            <a:r>
              <a:rPr lang="en-US" sz="1200" dirty="0">
                <a:solidFill>
                  <a:schemeClr val="tx1"/>
                </a:solidFill>
              </a:rPr>
              <a:t>Follow the Newcomer’s guide (received via email)</a:t>
            </a:r>
          </a:p>
          <a:p>
            <a:pPr marL="171450" indent="-171450" defTabSz="1462922">
              <a:buFontTx/>
              <a:buChar char="-"/>
              <a:defRPr/>
            </a:pPr>
            <a:r>
              <a:rPr lang="en-US" sz="1200" dirty="0">
                <a:solidFill>
                  <a:schemeClr val="tx1"/>
                </a:solidFill>
              </a:rPr>
              <a:t>Continue the DTC Digital Hire self-paced trainings (more info – slide 4)</a:t>
            </a:r>
          </a:p>
          <a:p>
            <a:pPr marL="285750" indent="-285750" defTabSz="1462922">
              <a:buFontTx/>
              <a:buChar char="-"/>
              <a:defRPr/>
            </a:pPr>
            <a:endParaRPr lang="en-US" sz="1200" dirty="0">
              <a:solidFill>
                <a:schemeClr val="tx1"/>
              </a:solidFill>
            </a:endParaRPr>
          </a:p>
        </p:txBody>
      </p:sp>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9672" y="4017571"/>
            <a:ext cx="524084" cy="524084"/>
          </a:xfrm>
          <a:prstGeom prst="rect">
            <a:avLst/>
          </a:prstGeom>
        </p:spPr>
      </p:pic>
      <p:cxnSp>
        <p:nvCxnSpPr>
          <p:cNvPr id="67" name="Straight Arrow Connector 66"/>
          <p:cNvCxnSpPr/>
          <p:nvPr/>
        </p:nvCxnSpPr>
        <p:spPr>
          <a:xfrm flipH="1">
            <a:off x="13068844" y="3903966"/>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73" name="Rectangle 8"/>
          <p:cNvSpPr>
            <a:spLocks noChangeArrowheads="1"/>
          </p:cNvSpPr>
          <p:nvPr/>
        </p:nvSpPr>
        <p:spPr bwMode="auto">
          <a:xfrm>
            <a:off x="4600484" y="2389677"/>
            <a:ext cx="2670234" cy="1600201"/>
          </a:xfrm>
          <a:prstGeom prst="rect">
            <a:avLst/>
          </a:prstGeom>
          <a:solidFill>
            <a:schemeClr val="bg1"/>
          </a:solidFill>
          <a:ln w="6350">
            <a:solidFill>
              <a:schemeClr val="accent6"/>
            </a:solidFill>
            <a:miter lim="800000"/>
            <a:headEnd/>
            <a:tailEnd/>
          </a:ln>
        </p:spPr>
        <p:txBody>
          <a:bodyPr lIns="54864" tIns="54864" rIns="54864" bIns="54864" anchor="t" anchorCtr="0"/>
          <a:lstStyle/>
          <a:p>
            <a:pPr algn="ctr"/>
            <a:r>
              <a:rPr lang="en-US" sz="1200" dirty="0">
                <a:solidFill>
                  <a:prstClr val="black"/>
                </a:solidFill>
                <a:ea typeface="MS PGothic"/>
                <a:cs typeface="MS PGothic"/>
              </a:rPr>
              <a:t>Day </a:t>
            </a:r>
            <a:r>
              <a:rPr lang="bg-BG" sz="1200" dirty="0">
                <a:solidFill>
                  <a:prstClr val="black"/>
                </a:solidFill>
                <a:ea typeface="MS PGothic"/>
                <a:cs typeface="MS PGothic"/>
              </a:rPr>
              <a:t>4</a:t>
            </a:r>
            <a:endParaRPr lang="en-US" sz="1200" dirty="0">
              <a:solidFill>
                <a:prstClr val="black"/>
              </a:solidFill>
              <a:ea typeface="MS PGothic"/>
              <a:cs typeface="MS PGothic"/>
            </a:endParaRPr>
          </a:p>
        </p:txBody>
      </p:sp>
      <p:sp>
        <p:nvSpPr>
          <p:cNvPr id="76" name="Rectangle 75"/>
          <p:cNvSpPr/>
          <p:nvPr/>
        </p:nvSpPr>
        <p:spPr bwMode="gray">
          <a:xfrm>
            <a:off x="4600484" y="2925670"/>
            <a:ext cx="2670234" cy="105551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Digital Hire Program</a:t>
            </a:r>
          </a:p>
        </p:txBody>
      </p:sp>
      <p:cxnSp>
        <p:nvCxnSpPr>
          <p:cNvPr id="46" name="Straight Arrow Connector 45"/>
          <p:cNvCxnSpPr/>
          <p:nvPr/>
        </p:nvCxnSpPr>
        <p:spPr>
          <a:xfrm flipH="1">
            <a:off x="2574821" y="3969310"/>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
        <p:nvSpPr>
          <p:cNvPr id="72" name="Rectangle 71"/>
          <p:cNvSpPr/>
          <p:nvPr/>
        </p:nvSpPr>
        <p:spPr bwMode="gray">
          <a:xfrm>
            <a:off x="720196" y="2933706"/>
            <a:ext cx="3318481" cy="1064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Digital Hire Program</a:t>
            </a:r>
          </a:p>
        </p:txBody>
      </p:sp>
      <p:sp>
        <p:nvSpPr>
          <p:cNvPr id="83" name="Rectangle 82"/>
          <p:cNvSpPr/>
          <p:nvPr/>
        </p:nvSpPr>
        <p:spPr bwMode="gray">
          <a:xfrm>
            <a:off x="7464115" y="3167629"/>
            <a:ext cx="3297735" cy="834702"/>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NEO Training</a:t>
            </a:r>
          </a:p>
          <a:p>
            <a:pPr algn="ctr"/>
            <a:endParaRPr lang="en-US" sz="1600" b="1" dirty="0">
              <a:solidFill>
                <a:prstClr val="black"/>
              </a:solidFill>
            </a:endParaRPr>
          </a:p>
          <a:p>
            <a:pPr algn="ctr"/>
            <a:r>
              <a:rPr lang="en-US" sz="1200" dirty="0">
                <a:solidFill>
                  <a:prstClr val="black"/>
                </a:solidFill>
              </a:rPr>
              <a:t>Room: TBD</a:t>
            </a:r>
          </a:p>
          <a:p>
            <a:pPr algn="ctr"/>
            <a:endParaRPr lang="en-US" sz="1600" b="1" dirty="0">
              <a:solidFill>
                <a:prstClr val="black"/>
              </a:solidFill>
            </a:endParaRPr>
          </a:p>
        </p:txBody>
      </p:sp>
      <p:sp>
        <p:nvSpPr>
          <p:cNvPr id="84" name="Rectangle 37"/>
          <p:cNvSpPr>
            <a:spLocks noChangeArrowheads="1"/>
          </p:cNvSpPr>
          <p:nvPr/>
        </p:nvSpPr>
        <p:spPr bwMode="auto">
          <a:xfrm rot="16200000">
            <a:off x="10206767" y="3001465"/>
            <a:ext cx="1632542" cy="326898"/>
          </a:xfrm>
          <a:prstGeom prst="roundRect">
            <a:avLst/>
          </a:prstGeom>
          <a:solidFill>
            <a:schemeClr val="bg2">
              <a:lumMod val="85000"/>
            </a:schemeClr>
          </a:solidFill>
          <a:ln w="6350">
            <a:noFill/>
            <a:miter lim="800000"/>
            <a:headEnd/>
            <a:tailEnd/>
          </a:ln>
        </p:spPr>
        <p:txBody>
          <a:bodyPr wrap="square" lIns="54864" tIns="54864" rIns="54864" bIns="54864" anchor="ctr" anchorCtr="1">
            <a:spAutoFit/>
          </a:bodyPr>
          <a:lstStyle/>
          <a:p>
            <a:pPr algn="ctr"/>
            <a:r>
              <a:rPr lang="en-US" sz="1200" dirty="0">
                <a:solidFill>
                  <a:prstClr val="black"/>
                </a:solidFill>
              </a:rPr>
              <a:t>Lunch</a:t>
            </a:r>
          </a:p>
        </p:txBody>
      </p:sp>
      <p:sp>
        <p:nvSpPr>
          <p:cNvPr id="49" name="Rectangle 48"/>
          <p:cNvSpPr/>
          <p:nvPr/>
        </p:nvSpPr>
        <p:spPr bwMode="gray">
          <a:xfrm>
            <a:off x="11353800" y="2935001"/>
            <a:ext cx="2585607" cy="106420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54864" tIns="137160" rIns="54864" rtlCol="0" anchor="t"/>
          <a:lstStyle/>
          <a:p>
            <a:pPr algn="ctr"/>
            <a:r>
              <a:rPr lang="en-US" sz="1600" b="1" dirty="0">
                <a:solidFill>
                  <a:prstClr val="black"/>
                </a:solidFill>
              </a:rPr>
              <a:t>DTC Onboarding Checklist App</a:t>
            </a:r>
          </a:p>
        </p:txBody>
      </p:sp>
      <p:cxnSp>
        <p:nvCxnSpPr>
          <p:cNvPr id="31" name="Straight Arrow Connector 30">
            <a:extLst>
              <a:ext uri="{FF2B5EF4-FFF2-40B4-BE49-F238E27FC236}">
                <a16:creationId xmlns:a16="http://schemas.microsoft.com/office/drawing/2014/main" id="{DE709370-105A-4200-B772-79CB8463B729}"/>
              </a:ext>
            </a:extLst>
          </p:cNvPr>
          <p:cNvCxnSpPr/>
          <p:nvPr/>
        </p:nvCxnSpPr>
        <p:spPr>
          <a:xfrm flipH="1">
            <a:off x="9253699" y="3984683"/>
            <a:ext cx="1" cy="656050"/>
          </a:xfrm>
          <a:prstGeom prst="straightConnector1">
            <a:avLst/>
          </a:prstGeom>
          <a:ln w="6350" cap="sq">
            <a:solidFill>
              <a:srgbClr val="FF0000"/>
            </a:solidFill>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50613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sz="half" idx="4294967295"/>
          </p:nvPr>
        </p:nvSpPr>
        <p:spPr>
          <a:xfrm>
            <a:off x="4473222" y="2691061"/>
            <a:ext cx="4572000" cy="5562600"/>
          </a:xfrm>
          <a:prstGeom prst="rect">
            <a:avLst/>
          </a:prstGeom>
          <a:solidFill>
            <a:schemeClr val="bg1"/>
          </a:solidFill>
        </p:spPr>
        <p:txBody>
          <a:bodyPr>
            <a:normAutofit fontScale="70000" lnSpcReduction="20000"/>
          </a:bodyPr>
          <a:lstStyle/>
          <a:p>
            <a:pPr lvl="2"/>
            <a:r>
              <a:rPr lang="en-US" b="1" dirty="0">
                <a:hlinkClick r:id="rId2"/>
              </a:rPr>
              <a:t>DXC DevOps Dojo White Belt</a:t>
            </a:r>
            <a:r>
              <a:rPr lang="en-US" b="1" dirty="0"/>
              <a:t> </a:t>
            </a:r>
            <a:r>
              <a:rPr lang="en-US" dirty="0"/>
              <a:t>(curriculum 00019783). </a:t>
            </a:r>
            <a:r>
              <a:rPr lang="en-US" sz="1900" dirty="0"/>
              <a:t>Completing this two-hour self-paced curriculum will award the DevOps Dojo White Belt learning badge and provides an overview of DevOps and its benefits.</a:t>
            </a:r>
          </a:p>
          <a:p>
            <a:pPr lvl="3">
              <a:spcBef>
                <a:spcPts val="300"/>
              </a:spcBef>
            </a:pPr>
            <a:r>
              <a:rPr lang="en-US" sz="1900" dirty="0"/>
              <a:t>Curriculum Introduction by Chris Swan, VP CTO Global Delivery Organization</a:t>
            </a:r>
          </a:p>
          <a:p>
            <a:pPr lvl="3">
              <a:spcBef>
                <a:spcPts val="300"/>
              </a:spcBef>
            </a:pPr>
            <a:r>
              <a:rPr lang="en-US" sz="1900" dirty="0"/>
              <a:t>DevOps Concepts to understand</a:t>
            </a:r>
            <a:br>
              <a:rPr lang="en-US" sz="1900" dirty="0"/>
            </a:br>
            <a:r>
              <a:rPr lang="en-US" sz="1900" dirty="0"/>
              <a:t>DevOps benefits and metrics</a:t>
            </a:r>
          </a:p>
          <a:p>
            <a:pPr lvl="3">
              <a:spcBef>
                <a:spcPts val="300"/>
              </a:spcBef>
            </a:pPr>
            <a:r>
              <a:rPr lang="en-US" sz="1900" dirty="0"/>
              <a:t>Katacoda Git and GitHub to make</a:t>
            </a:r>
            <a:br>
              <a:rPr lang="en-US" sz="1900" dirty="0"/>
            </a:br>
            <a:r>
              <a:rPr lang="en-US" sz="1900" dirty="0"/>
              <a:t>your first Pull request</a:t>
            </a:r>
          </a:p>
          <a:p>
            <a:pPr lvl="3">
              <a:spcBef>
                <a:spcPts val="300"/>
              </a:spcBef>
            </a:pPr>
            <a:r>
              <a:rPr lang="en-US" sz="1900" dirty="0"/>
              <a:t>Katacoda Ansible to run your first Playbook</a:t>
            </a:r>
          </a:p>
          <a:p>
            <a:pPr lvl="3">
              <a:spcBef>
                <a:spcPts val="300"/>
              </a:spcBef>
            </a:pPr>
            <a:r>
              <a:rPr lang="en-US" sz="1900" dirty="0"/>
              <a:t>Katacoda Jenkins to build your first Continuous Integration/Continuous Delivery (CI/CD) pipeline</a:t>
            </a:r>
          </a:p>
          <a:p>
            <a:pPr lvl="2"/>
            <a:r>
              <a:rPr lang="en-US" b="1" dirty="0">
                <a:hlinkClick r:id="rId3"/>
              </a:rPr>
              <a:t>DXC Bionix Asset Training</a:t>
            </a:r>
            <a:r>
              <a:rPr lang="en-US" b="1" dirty="0"/>
              <a:t> </a:t>
            </a:r>
            <a:r>
              <a:rPr lang="en-US" dirty="0"/>
              <a:t>(curriculum 00042727). </a:t>
            </a:r>
            <a:r>
              <a:rPr lang="en-US" sz="1900" dirty="0"/>
              <a:t>Completing this two-hour self-paced curriculum will award the DXC Bionix™ learning badge and provides awareness of DXC Bionix™ assets in order to drive their adoption and realize the benefits of the DXC Bionix™ Transformation Program.</a:t>
            </a:r>
          </a:p>
          <a:p>
            <a:pPr lvl="3">
              <a:spcBef>
                <a:spcPts val="300"/>
              </a:spcBef>
            </a:pPr>
            <a:r>
              <a:rPr lang="en-US" sz="1900" dirty="0"/>
              <a:t>DXC Bionix Introduction</a:t>
            </a:r>
          </a:p>
          <a:p>
            <a:pPr lvl="3">
              <a:spcBef>
                <a:spcPts val="300"/>
              </a:spcBef>
            </a:pPr>
            <a:r>
              <a:rPr lang="en-US" sz="1900" dirty="0"/>
              <a:t>DXC Bionix Levers Overview</a:t>
            </a:r>
          </a:p>
          <a:p>
            <a:pPr lvl="3">
              <a:spcBef>
                <a:spcPts val="300"/>
              </a:spcBef>
            </a:pPr>
            <a:r>
              <a:rPr lang="en-US" sz="1900" dirty="0"/>
              <a:t>ITO, Applications and BPS</a:t>
            </a:r>
            <a:br>
              <a:rPr lang="en-US" sz="1900" dirty="0"/>
            </a:br>
            <a:r>
              <a:rPr lang="en-US" sz="1900" dirty="0"/>
              <a:t>Automation Assets</a:t>
            </a:r>
          </a:p>
          <a:p>
            <a:pPr lvl="2"/>
            <a:r>
              <a:rPr lang="en-US" b="1" dirty="0">
                <a:hlinkClick r:id="rId4"/>
              </a:rPr>
              <a:t>Design Thinking Process</a:t>
            </a:r>
            <a:r>
              <a:rPr lang="en-US" b="1" dirty="0"/>
              <a:t> </a:t>
            </a:r>
            <a:r>
              <a:rPr lang="en-US" dirty="0"/>
              <a:t>(course 00036630). </a:t>
            </a:r>
            <a:r>
              <a:rPr lang="en-US" sz="1900" dirty="0"/>
              <a:t>Completing this one-hour self-paced course provide a baseline understanding of Design Thinking – a human-centered approach to innovation that integrates the needs of the user, the possibilities of technology, and the requirements of business success to ensure that we address our customers’ most important concerns. </a:t>
            </a:r>
            <a:endParaRPr lang="en-US" dirty="0"/>
          </a:p>
        </p:txBody>
      </p:sp>
      <p:sp>
        <p:nvSpPr>
          <p:cNvPr id="5" name="Content Placeholder 3"/>
          <p:cNvSpPr>
            <a:spLocks noGrp="1"/>
          </p:cNvSpPr>
          <p:nvPr>
            <p:ph sz="half" idx="1"/>
          </p:nvPr>
        </p:nvSpPr>
        <p:spPr>
          <a:xfrm>
            <a:off x="663223" y="2691061"/>
            <a:ext cx="3657600" cy="5562600"/>
          </a:xfrm>
          <a:solidFill>
            <a:schemeClr val="bg1"/>
          </a:solidFill>
        </p:spPr>
        <p:txBody>
          <a:bodyPr>
            <a:normAutofit fontScale="62500" lnSpcReduction="20000"/>
          </a:bodyPr>
          <a:lstStyle/>
          <a:p>
            <a:r>
              <a:rPr lang="en-US" dirty="0"/>
              <a:t>Audience: </a:t>
            </a:r>
            <a:r>
              <a:rPr lang="en-US" b="0" dirty="0"/>
              <a:t>All external hires </a:t>
            </a:r>
            <a:r>
              <a:rPr lang="en-US" b="0" u="sng" dirty="0"/>
              <a:t>and</a:t>
            </a:r>
            <a:r>
              <a:rPr lang="en-US" b="0" dirty="0"/>
              <a:t> redeploy employees</a:t>
            </a:r>
          </a:p>
          <a:p>
            <a:r>
              <a:rPr lang="en-US" dirty="0"/>
              <a:t>Completion Requirements: </a:t>
            </a:r>
            <a:r>
              <a:rPr lang="en-US" b="0" dirty="0"/>
              <a:t>Complete all training, then update </a:t>
            </a:r>
            <a:r>
              <a:rPr lang="en-US" b="0" dirty="0">
                <a:hlinkClick r:id="rId5"/>
              </a:rPr>
              <a:t>Skills Profile in DXC University</a:t>
            </a:r>
            <a:r>
              <a:rPr lang="en-US" b="0" dirty="0"/>
              <a:t> (</a:t>
            </a:r>
            <a:r>
              <a:rPr lang="en-US" b="0" dirty="0">
                <a:hlinkClick r:id="rId6"/>
              </a:rPr>
              <a:t>Learn more about Skills Management</a:t>
            </a:r>
            <a:r>
              <a:rPr lang="en-US" b="0" dirty="0"/>
              <a:t> or access the </a:t>
            </a:r>
            <a:r>
              <a:rPr lang="en-US" b="0" dirty="0">
                <a:hlinkClick r:id="rId7"/>
              </a:rPr>
              <a:t>Employee Guide</a:t>
            </a:r>
            <a:r>
              <a:rPr lang="en-US" b="0" dirty="0"/>
              <a:t>)</a:t>
            </a:r>
            <a:endParaRPr lang="en-US" b="0" dirty="0">
              <a:solidFill>
                <a:srgbClr val="FF0000"/>
              </a:solidFill>
            </a:endParaRPr>
          </a:p>
          <a:p>
            <a:r>
              <a:rPr lang="en-US" dirty="0"/>
              <a:t>Program Components</a:t>
            </a:r>
          </a:p>
          <a:p>
            <a:pPr lvl="2"/>
            <a:r>
              <a:rPr lang="en-US" b="1" dirty="0">
                <a:hlinkClick r:id="rId8"/>
              </a:rPr>
              <a:t>Digital Foundation</a:t>
            </a:r>
            <a:r>
              <a:rPr lang="en-US" b="1" dirty="0"/>
              <a:t> </a:t>
            </a:r>
            <a:r>
              <a:rPr lang="en-US" dirty="0"/>
              <a:t>(curriculum 00041943). </a:t>
            </a:r>
            <a:r>
              <a:rPr lang="en-US" sz="1900" dirty="0"/>
              <a:t>Completing this two-hour self-paced curriculum will award the Digital Foundation learning badge and provided a foundation of digital awareness at DXC.</a:t>
            </a:r>
          </a:p>
          <a:p>
            <a:pPr lvl="3"/>
            <a:r>
              <a:rPr lang="en-US" sz="1900" dirty="0"/>
              <a:t>Thinking Digital</a:t>
            </a:r>
          </a:p>
          <a:p>
            <a:pPr lvl="3"/>
            <a:r>
              <a:rPr lang="en-US" sz="1900" dirty="0"/>
              <a:t>Understanding Digital (including Spartans White Belt 3.0 Digital Transformation)</a:t>
            </a:r>
          </a:p>
          <a:p>
            <a:pPr lvl="3"/>
            <a:r>
              <a:rPr lang="en-US" sz="1900" dirty="0"/>
              <a:t>Solving Digital</a:t>
            </a:r>
          </a:p>
          <a:p>
            <a:pPr lvl="3"/>
            <a:r>
              <a:rPr lang="en-US" sz="1900" dirty="0"/>
              <a:t>Building Digital</a:t>
            </a:r>
            <a:br>
              <a:rPr lang="en-US" sz="1900" dirty="0"/>
            </a:br>
            <a:r>
              <a:rPr lang="en-US" sz="1900" dirty="0"/>
              <a:t>(DXC Bionix and Agile)</a:t>
            </a:r>
          </a:p>
          <a:p>
            <a:pPr lvl="3"/>
            <a:r>
              <a:rPr lang="en-US" sz="1900" dirty="0"/>
              <a:t>Embracing Digital (Knowledge check)</a:t>
            </a:r>
          </a:p>
          <a:p>
            <a:pPr lvl="2"/>
            <a:r>
              <a:rPr lang="en-US" b="1" dirty="0">
                <a:hlinkClick r:id="rId9"/>
              </a:rPr>
              <a:t>Being an Effective Team Member</a:t>
            </a:r>
            <a:r>
              <a:rPr lang="en-US" b="1" dirty="0"/>
              <a:t> </a:t>
            </a:r>
            <a:r>
              <a:rPr lang="en-US" dirty="0"/>
              <a:t>(course 00006746). </a:t>
            </a:r>
          </a:p>
          <a:p>
            <a:pPr lvl="2"/>
            <a:r>
              <a:rPr lang="en-US" sz="1700" dirty="0"/>
              <a:t>Completing this 30-minute self-paced course provides strategies and techniques to help you become a more effective and valued member of your team so that you can make a significant contribution. (Adopt a positive mindset, acknowledge differences constructively, show respect for others, be proactive and work collaboratively</a:t>
            </a:r>
            <a:r>
              <a:rPr lang="en-US" sz="1900" dirty="0"/>
              <a:t>)</a:t>
            </a:r>
          </a:p>
        </p:txBody>
      </p:sp>
      <p:sp>
        <p:nvSpPr>
          <p:cNvPr id="6" name="Content Placeholder 6"/>
          <p:cNvSpPr txBox="1">
            <a:spLocks/>
          </p:cNvSpPr>
          <p:nvPr/>
        </p:nvSpPr>
        <p:spPr>
          <a:xfrm>
            <a:off x="9171831" y="2691061"/>
            <a:ext cx="4750191" cy="5562600"/>
          </a:xfrm>
          <a:prstGeom prst="rect">
            <a:avLst/>
          </a:prstGeom>
          <a:solidFill>
            <a:schemeClr val="bg1"/>
          </a:solidFill>
        </p:spPr>
        <p:txBody>
          <a:bodyPr>
            <a:normAutofit fontScale="62500" lnSpcReduction="20000"/>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pPr lvl="2"/>
            <a:r>
              <a:rPr lang="en-US" b="1" dirty="0">
                <a:hlinkClick r:id="rId10"/>
              </a:rPr>
              <a:t>Platform DXC Awareness Training – OD&amp;T</a:t>
            </a:r>
            <a:r>
              <a:rPr lang="en-US" b="1" dirty="0"/>
              <a:t> </a:t>
            </a:r>
            <a:r>
              <a:rPr lang="en-US" dirty="0"/>
              <a:t>(curriculum 00048495</a:t>
            </a:r>
            <a:r>
              <a:rPr lang="en-US" sz="1900" dirty="0"/>
              <a:t>). Completing this 15-hour self-paced curriculum provides a baseline understanding of </a:t>
            </a:r>
            <a:r>
              <a:rPr lang="en-US" sz="1900" dirty="0">
                <a:hlinkClick r:id="rId11"/>
              </a:rPr>
              <a:t>Platform DXC</a:t>
            </a:r>
            <a:r>
              <a:rPr lang="en-US" sz="1900" dirty="0"/>
              <a:t>.</a:t>
            </a:r>
          </a:p>
          <a:p>
            <a:pPr lvl="3"/>
            <a:r>
              <a:rPr lang="en-US" sz="1900" dirty="0"/>
              <a:t>Product Lifecycle Management (PLM) concepts</a:t>
            </a:r>
          </a:p>
          <a:p>
            <a:pPr lvl="3"/>
            <a:r>
              <a:rPr lang="en-US" sz="1900" dirty="0"/>
              <a:t>Intelligence Pillar</a:t>
            </a:r>
          </a:p>
          <a:p>
            <a:pPr lvl="3"/>
            <a:r>
              <a:rPr lang="en-US" sz="1900" dirty="0"/>
              <a:t>Orchestration Pillar</a:t>
            </a:r>
          </a:p>
          <a:p>
            <a:pPr lvl="3"/>
            <a:r>
              <a:rPr lang="en-US" sz="1900" dirty="0"/>
              <a:t>Automation Pillar</a:t>
            </a:r>
          </a:p>
          <a:p>
            <a:pPr lvl="3"/>
            <a:r>
              <a:rPr lang="en-US" sz="1900" dirty="0"/>
              <a:t>Core</a:t>
            </a:r>
          </a:p>
          <a:p>
            <a:pPr lvl="2"/>
            <a:r>
              <a:rPr lang="en-US" b="1" dirty="0">
                <a:hlinkClick r:id="rId12"/>
              </a:rPr>
              <a:t>Agile Beginner</a:t>
            </a:r>
            <a:r>
              <a:rPr lang="en-US" b="1" dirty="0"/>
              <a:t> </a:t>
            </a:r>
            <a:r>
              <a:rPr lang="en-US" dirty="0"/>
              <a:t>(curriculum 00036294). </a:t>
            </a:r>
            <a:r>
              <a:rPr lang="en-US" sz="1900" dirty="0"/>
              <a:t>Completing this 12.5-hour live virtual and self-paced curriculum provides a baseline understanding of Agile frameworks (Scrum &amp; Kanban). </a:t>
            </a:r>
            <a:br>
              <a:rPr lang="en-US" sz="1900" dirty="0"/>
            </a:br>
            <a:r>
              <a:rPr lang="en-US" sz="1900" dirty="0"/>
              <a:t>(Refer to the </a:t>
            </a:r>
            <a:r>
              <a:rPr lang="en-US" sz="1900" dirty="0">
                <a:hlinkClick r:id="rId13"/>
              </a:rPr>
              <a:t>open virtual instructor-led schedule</a:t>
            </a:r>
            <a:r>
              <a:rPr lang="en-US" sz="1900" dirty="0"/>
              <a:t> to view available classes if not attending a site-specific class.)</a:t>
            </a:r>
          </a:p>
          <a:p>
            <a:pPr lvl="3"/>
            <a:r>
              <a:rPr lang="en-US" sz="1900" dirty="0"/>
              <a:t>Agile Practices Overview  (CAT411E)</a:t>
            </a:r>
            <a:br>
              <a:rPr lang="en-US" sz="1900" dirty="0"/>
            </a:br>
            <a:r>
              <a:rPr lang="en-US" sz="1900" dirty="0"/>
              <a:t>(4 hours </a:t>
            </a:r>
            <a:r>
              <a:rPr lang="en-US" sz="1900" dirty="0" err="1"/>
              <a:t>vILT</a:t>
            </a:r>
            <a:r>
              <a:rPr lang="en-US" sz="1900" dirty="0"/>
              <a:t> – 2 hours x 2 days)</a:t>
            </a:r>
          </a:p>
          <a:p>
            <a:pPr lvl="3"/>
            <a:r>
              <a:rPr lang="en-US" sz="1900" dirty="0"/>
              <a:t>Kanban Overview (CAT419)</a:t>
            </a:r>
            <a:br>
              <a:rPr lang="en-US" sz="1900" dirty="0"/>
            </a:br>
            <a:r>
              <a:rPr lang="en-US" sz="1900" dirty="0"/>
              <a:t>(2 hours </a:t>
            </a:r>
            <a:r>
              <a:rPr lang="en-US" sz="1900" dirty="0" err="1"/>
              <a:t>vILT</a:t>
            </a:r>
            <a:r>
              <a:rPr lang="en-US" sz="1900" dirty="0"/>
              <a:t>)</a:t>
            </a:r>
          </a:p>
          <a:p>
            <a:pPr lvl="3"/>
            <a:r>
              <a:rPr lang="en-US" sz="1900" dirty="0"/>
              <a:t>Scrum in Practice Overview (CAT415)</a:t>
            </a:r>
            <a:br>
              <a:rPr lang="en-US" sz="1900" dirty="0"/>
            </a:br>
            <a:r>
              <a:rPr lang="en-US" sz="1900" dirty="0"/>
              <a:t>(5 hours </a:t>
            </a:r>
            <a:r>
              <a:rPr lang="en-US" sz="1900" dirty="0" err="1"/>
              <a:t>vILT</a:t>
            </a:r>
            <a:r>
              <a:rPr lang="en-US" sz="1900" dirty="0"/>
              <a:t> – 2.5 hours x 2 days)</a:t>
            </a:r>
          </a:p>
          <a:p>
            <a:pPr lvl="3"/>
            <a:r>
              <a:rPr lang="en-US" sz="1900" dirty="0"/>
              <a:t>Agile Online Resources (1.5 hours self-paced)</a:t>
            </a:r>
          </a:p>
          <a:p>
            <a:pPr lvl="2"/>
            <a:r>
              <a:rPr lang="en-US" b="1" dirty="0">
                <a:hlinkClick r:id="rId14"/>
              </a:rPr>
              <a:t>Product Development Approach Overview</a:t>
            </a:r>
            <a:r>
              <a:rPr lang="en-US" b="1" dirty="0"/>
              <a:t> </a:t>
            </a:r>
            <a:r>
              <a:rPr lang="en-US" dirty="0"/>
              <a:t>(course 00052460). Completing this one-hour training provides an overview of DXC’s Product Development Approach, a collaborative engagement framework that allows DXC and client teams to start delivering a solution within DXC’s DTCs. Participants will follow a business scenario through the five phases of DXC’s Product Development Approach.</a:t>
            </a:r>
          </a:p>
        </p:txBody>
      </p:sp>
      <p:sp>
        <p:nvSpPr>
          <p:cNvPr id="7" name="Title 1"/>
          <p:cNvSpPr>
            <a:spLocks noGrp="1"/>
          </p:cNvSpPr>
          <p:nvPr>
            <p:ph type="title"/>
          </p:nvPr>
        </p:nvSpPr>
        <p:spPr>
          <a:xfrm>
            <a:off x="663222" y="663824"/>
            <a:ext cx="13258800" cy="1417636"/>
          </a:xfrm>
        </p:spPr>
        <p:txBody>
          <a:bodyPr>
            <a:normAutofit/>
          </a:bodyPr>
          <a:lstStyle/>
          <a:p>
            <a:r>
              <a:rPr lang="en-US" dirty="0"/>
              <a:t>DTC Digital Hire Program</a:t>
            </a:r>
            <a:endParaRPr lang="en-US" dirty="0">
              <a:solidFill>
                <a:schemeClr val="accent2"/>
              </a:solidFill>
            </a:endParaRPr>
          </a:p>
        </p:txBody>
      </p:sp>
      <p:pic>
        <p:nvPicPr>
          <p:cNvPr id="8" name="Picture 7"/>
          <p:cNvPicPr>
            <a:picLocks noChangeAspect="1"/>
          </p:cNvPicPr>
          <p:nvPr/>
        </p:nvPicPr>
        <p:blipFill>
          <a:blip r:embed="rId15"/>
          <a:stretch>
            <a:fillRect/>
          </a:stretch>
        </p:blipFill>
        <p:spPr>
          <a:xfrm>
            <a:off x="3794084" y="5484667"/>
            <a:ext cx="787791" cy="731520"/>
          </a:xfrm>
          <a:prstGeom prst="rect">
            <a:avLst/>
          </a:prstGeom>
        </p:spPr>
      </p:pic>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43390" y="3712141"/>
            <a:ext cx="731520" cy="731520"/>
          </a:xfrm>
          <a:prstGeom prst="rect">
            <a:avLst/>
          </a:prstGeom>
        </p:spPr>
      </p:pic>
      <p:pic>
        <p:nvPicPr>
          <p:cNvPr id="10" name="Picture 9"/>
          <p:cNvPicPr>
            <a:picLocks noChangeAspect="1"/>
          </p:cNvPicPr>
          <p:nvPr/>
        </p:nvPicPr>
        <p:blipFill>
          <a:blip r:embed="rId17"/>
          <a:stretch>
            <a:fillRect/>
          </a:stretch>
        </p:blipFill>
        <p:spPr>
          <a:xfrm>
            <a:off x="7699414" y="5881261"/>
            <a:ext cx="768432" cy="73152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408754732"/>
              </p:ext>
            </p:extLst>
          </p:nvPr>
        </p:nvGraphicFramePr>
        <p:xfrm>
          <a:off x="663222" y="1281361"/>
          <a:ext cx="13258800" cy="1249680"/>
        </p:xfrm>
        <a:graphic>
          <a:graphicData uri="http://schemas.openxmlformats.org/drawingml/2006/table">
            <a:tbl>
              <a:tblPr firstRow="1" bandRow="1">
                <a:tableStyleId>{2D5ABB26-0587-4C30-8999-92F81FD0307C}</a:tableStyleId>
              </a:tblPr>
              <a:tblGrid>
                <a:gridCol w="4419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609600">
                <a:tc gridSpan="3">
                  <a:txBody>
                    <a:bodyPr/>
                    <a:lstStyle/>
                    <a:p>
                      <a:pPr algn="ctr"/>
                      <a:r>
                        <a:rPr lang="en-US" sz="2000" b="1" dirty="0"/>
                        <a:t>DTC Digital Hire Program</a:t>
                      </a:r>
                    </a:p>
                  </a:txBody>
                  <a:tcPr anchor="ctr">
                    <a:solidFill>
                      <a:schemeClr val="accent4"/>
                    </a:solidFill>
                  </a:tcPr>
                </a:tc>
                <a:tc hMerge="1">
                  <a:txBody>
                    <a:bodyPr/>
                    <a:lstStyle/>
                    <a:p>
                      <a:endParaRPr lang="en-US" dirty="0"/>
                    </a:p>
                  </a:txBody>
                  <a:tcPr>
                    <a:solidFill>
                      <a:schemeClr val="accent4"/>
                    </a:solidFill>
                  </a:tcPr>
                </a:tc>
                <a:tc hMerge="1">
                  <a:txBody>
                    <a:bodyPr/>
                    <a:lstStyle/>
                    <a:p>
                      <a:endParaRPr lang="en-US" dirty="0"/>
                    </a:p>
                  </a:txBody>
                  <a:tcPr>
                    <a:solidFill>
                      <a:schemeClr val="accent4"/>
                    </a:solidFill>
                  </a:tcPr>
                </a:tc>
                <a:extLst>
                  <a:ext uri="{0D108BD9-81ED-4DB2-BD59-A6C34878D82A}">
                    <a16:rowId xmlns:a16="http://schemas.microsoft.com/office/drawing/2014/main" val="10000"/>
                  </a:ext>
                </a:extLst>
              </a:tr>
              <a:tr h="640080">
                <a:tc>
                  <a:txBody>
                    <a:bodyPr/>
                    <a:lstStyle/>
                    <a:p>
                      <a:r>
                        <a:rPr lang="en-US" sz="1400" b="1" dirty="0">
                          <a:solidFill>
                            <a:schemeClr val="bg1"/>
                          </a:solidFill>
                        </a:rPr>
                        <a:t>Delivery Type: </a:t>
                      </a:r>
                      <a:r>
                        <a:rPr lang="en-US" sz="1400" dirty="0">
                          <a:solidFill>
                            <a:schemeClr val="bg1"/>
                          </a:solidFill>
                        </a:rPr>
                        <a:t>Self-paced</a:t>
                      </a:r>
                      <a:r>
                        <a:rPr lang="en-US" sz="1400" baseline="0" dirty="0">
                          <a:solidFill>
                            <a:schemeClr val="bg1"/>
                          </a:solidFill>
                        </a:rPr>
                        <a:t> with mentoring from on-site experts (Scrum Masters, DevOps leaders, etc.)</a:t>
                      </a:r>
                      <a:endParaRPr lang="en-US" sz="1400" dirty="0">
                        <a:solidFill>
                          <a:schemeClr val="bg1"/>
                        </a:solidFill>
                      </a:endParaRPr>
                    </a:p>
                  </a:txBody>
                  <a:tcPr anchor="ctr">
                    <a:solidFill>
                      <a:schemeClr val="tx1"/>
                    </a:solidFill>
                  </a:tcPr>
                </a:tc>
                <a:tc>
                  <a:txBody>
                    <a:bodyPr/>
                    <a:lstStyle/>
                    <a:p>
                      <a:r>
                        <a:rPr lang="en-US" sz="1400" b="1" dirty="0">
                          <a:solidFill>
                            <a:schemeClr val="bg1"/>
                          </a:solidFill>
                        </a:rPr>
                        <a:t>Configuration: </a:t>
                      </a:r>
                      <a:r>
                        <a:rPr lang="en-US" sz="1400" b="0" dirty="0">
                          <a:solidFill>
                            <a:schemeClr val="bg1"/>
                          </a:solidFill>
                        </a:rPr>
                        <a:t>36-hour program consisting of</a:t>
                      </a:r>
                      <a:r>
                        <a:rPr lang="en-US" sz="1400" b="0" baseline="0" dirty="0">
                          <a:solidFill>
                            <a:schemeClr val="bg1"/>
                          </a:solidFill>
                        </a:rPr>
                        <a:t> </a:t>
                      </a:r>
                      <a:r>
                        <a:rPr lang="en-US" sz="1400" dirty="0">
                          <a:solidFill>
                            <a:schemeClr val="bg1"/>
                          </a:solidFill>
                        </a:rPr>
                        <a:t>Saba Cloud courses &amp; curricula for reporting</a:t>
                      </a:r>
                    </a:p>
                  </a:txBody>
                  <a:tcPr anchor="ctr">
                    <a:solidFill>
                      <a:schemeClr val="tx1"/>
                    </a:solidFill>
                  </a:tcPr>
                </a:tc>
                <a:tc>
                  <a:txBody>
                    <a:bodyPr/>
                    <a:lstStyle/>
                    <a:p>
                      <a:r>
                        <a:rPr lang="en-US" sz="1400" b="1" dirty="0">
                          <a:solidFill>
                            <a:schemeClr val="bg1"/>
                          </a:solidFill>
                        </a:rPr>
                        <a:t>Delivery Responsibility: </a:t>
                      </a:r>
                      <a:r>
                        <a:rPr lang="en-US" sz="1400" dirty="0">
                          <a:solidFill>
                            <a:schemeClr val="bg1"/>
                          </a:solidFill>
                        </a:rPr>
                        <a:t>Accredited facilitators in each DTC (See DXC Training Facilitator Accreditation Process)</a:t>
                      </a:r>
                    </a:p>
                  </a:txBody>
                  <a:tcPr anchor="ctr">
                    <a:solidFill>
                      <a:schemeClr val="tx1"/>
                    </a:solidFill>
                  </a:tcPr>
                </a:tc>
                <a:extLst>
                  <a:ext uri="{0D108BD9-81ED-4DB2-BD59-A6C34878D82A}">
                    <a16:rowId xmlns:a16="http://schemas.microsoft.com/office/drawing/2014/main" val="10001"/>
                  </a:ext>
                </a:extLst>
              </a:tr>
            </a:tbl>
          </a:graphicData>
        </a:graphic>
      </p:graphicFrame>
      <p:sp>
        <p:nvSpPr>
          <p:cNvPr id="12" name="Rectangle: Diagonal Corners Rounded 33">
            <a:extLst>
              <a:ext uri="{FF2B5EF4-FFF2-40B4-BE49-F238E27FC236}">
                <a16:creationId xmlns:a16="http://schemas.microsoft.com/office/drawing/2014/main" id="{00D0BB4B-9077-4A6F-9957-C899D66B0CFD}"/>
              </a:ext>
            </a:extLst>
          </p:cNvPr>
          <p:cNvSpPr/>
          <p:nvPr/>
        </p:nvSpPr>
        <p:spPr>
          <a:xfrm>
            <a:off x="11483622" y="1396703"/>
            <a:ext cx="2286000" cy="384048"/>
          </a:xfrm>
          <a:prstGeom prst="round2DiagRect">
            <a:avLst>
              <a:gd name="adj1" fmla="val 50000"/>
              <a:gd name="adj2" fmla="val 50000"/>
            </a:avLst>
          </a:prstGeom>
          <a:solidFill>
            <a:schemeClr val="accent4"/>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rPr>
              <a:t>DTC-owned program</a:t>
            </a:r>
          </a:p>
        </p:txBody>
      </p:sp>
      <p:pic>
        <p:nvPicPr>
          <p:cNvPr id="16" name="Picture 15"/>
          <p:cNvPicPr>
            <a:picLocks noChangeAspect="1"/>
          </p:cNvPicPr>
          <p:nvPr/>
        </p:nvPicPr>
        <p:blipFill>
          <a:blip r:embed="rId18"/>
          <a:stretch>
            <a:fillRect/>
          </a:stretch>
        </p:blipFill>
        <p:spPr>
          <a:xfrm>
            <a:off x="12550422" y="5495955"/>
            <a:ext cx="1219200" cy="483079"/>
          </a:xfrm>
          <a:prstGeom prst="rect">
            <a:avLst/>
          </a:prstGeom>
          <a:ln>
            <a:solidFill>
              <a:schemeClr val="bg2">
                <a:lumMod val="85000"/>
              </a:schemeClr>
            </a:solidFill>
          </a:ln>
        </p:spPr>
      </p:pic>
      <p:pic>
        <p:nvPicPr>
          <p:cNvPr id="17" name="Picture 16"/>
          <p:cNvPicPr>
            <a:picLocks noChangeAspect="1"/>
          </p:cNvPicPr>
          <p:nvPr/>
        </p:nvPicPr>
        <p:blipFill>
          <a:blip r:embed="rId19"/>
          <a:stretch>
            <a:fillRect/>
          </a:stretch>
        </p:blipFill>
        <p:spPr>
          <a:xfrm>
            <a:off x="12536311" y="3508407"/>
            <a:ext cx="1360304" cy="822960"/>
          </a:xfrm>
          <a:prstGeom prst="rect">
            <a:avLst/>
          </a:prstGeom>
          <a:ln>
            <a:solidFill>
              <a:schemeClr val="bg2">
                <a:lumMod val="85000"/>
              </a:schemeClr>
            </a:solidFill>
          </a:ln>
        </p:spPr>
      </p:pic>
    </p:spTree>
    <p:extLst>
      <p:ext uri="{BB962C8B-B14F-4D97-AF65-F5344CB8AC3E}">
        <p14:creationId xmlns:p14="http://schemas.microsoft.com/office/powerpoint/2010/main" val="347483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Thank you.</a:t>
            </a:r>
          </a:p>
        </p:txBody>
      </p:sp>
    </p:spTree>
    <p:extLst>
      <p:ext uri="{BB962C8B-B14F-4D97-AF65-F5344CB8AC3E}">
        <p14:creationId xmlns:p14="http://schemas.microsoft.com/office/powerpoint/2010/main" val="164371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14400" y="3505200"/>
            <a:ext cx="11201400" cy="804334"/>
          </a:xfrm>
        </p:spPr>
        <p:txBody>
          <a:bodyPr>
            <a:normAutofit/>
          </a:bodyPr>
          <a:lstStyle/>
          <a:p>
            <a:r>
              <a:rPr lang="en-US" sz="4800" dirty="0"/>
              <a:t>Backup Slides</a:t>
            </a:r>
          </a:p>
        </p:txBody>
      </p:sp>
    </p:spTree>
    <p:extLst>
      <p:ext uri="{BB962C8B-B14F-4D97-AF65-F5344CB8AC3E}">
        <p14:creationId xmlns:p14="http://schemas.microsoft.com/office/powerpoint/2010/main" val="3131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85800" y="639763"/>
            <a:ext cx="13258800" cy="1417636"/>
          </a:xfrm>
        </p:spPr>
        <p:txBody>
          <a:bodyPr/>
          <a:lstStyle/>
          <a:p>
            <a:r>
              <a:rPr lang="en-US" dirty="0"/>
              <a:t>Global DXC Onboarding Web App</a:t>
            </a:r>
          </a:p>
        </p:txBody>
      </p:sp>
      <p:pic>
        <p:nvPicPr>
          <p:cNvPr id="7" name="Content Placeholder 10"/>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5638800" y="1684226"/>
            <a:ext cx="7467600" cy="5630974"/>
          </a:xfrm>
          <a:prstGeom prst="rect">
            <a:avLst/>
          </a:prstGeom>
          <a:ln w="38100">
            <a:solidFill>
              <a:srgbClr val="FF0000"/>
            </a:solidFill>
            <a:prstDash val="dash"/>
          </a:ln>
        </p:spPr>
      </p:pic>
      <p:sp>
        <p:nvSpPr>
          <p:cNvPr id="8" name="Rectangle 7"/>
          <p:cNvSpPr/>
          <p:nvPr/>
        </p:nvSpPr>
        <p:spPr>
          <a:xfrm>
            <a:off x="7681868" y="1459214"/>
            <a:ext cx="3443332" cy="450023"/>
          </a:xfrm>
          <a:prstGeom prst="rect">
            <a:avLst/>
          </a:prstGeom>
          <a:solidFill>
            <a:schemeClr val="bg1"/>
          </a:solidFill>
          <a:ln w="38100">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Global DXC Onboarding web app</a:t>
            </a:r>
          </a:p>
        </p:txBody>
      </p:sp>
      <p:sp>
        <p:nvSpPr>
          <p:cNvPr id="10" name="TextBox 9"/>
          <p:cNvSpPr txBox="1"/>
          <p:nvPr/>
        </p:nvSpPr>
        <p:spPr>
          <a:xfrm>
            <a:off x="609600" y="4737038"/>
            <a:ext cx="3982372" cy="400110"/>
          </a:xfrm>
          <a:prstGeom prst="rect">
            <a:avLst/>
          </a:prstGeom>
          <a:noFill/>
        </p:spPr>
        <p:txBody>
          <a:bodyPr wrap="none" rtlCol="0">
            <a:spAutoFit/>
          </a:bodyPr>
          <a:lstStyle/>
          <a:p>
            <a:r>
              <a:rPr lang="en-US" sz="2000" b="1" dirty="0">
                <a:solidFill>
                  <a:schemeClr val="accent5"/>
                </a:solidFill>
              </a:rPr>
              <a:t>https://my.dxc.com/onboarding</a:t>
            </a:r>
          </a:p>
        </p:txBody>
      </p:sp>
      <p:sp>
        <p:nvSpPr>
          <p:cNvPr id="12" name="Content Placeholder 4"/>
          <p:cNvSpPr txBox="1">
            <a:spLocks/>
          </p:cNvSpPr>
          <p:nvPr/>
        </p:nvSpPr>
        <p:spPr>
          <a:xfrm>
            <a:off x="642265" y="3617094"/>
            <a:ext cx="3917042" cy="1765238"/>
          </a:xfrm>
          <a:prstGeom prst="rect">
            <a:avLst/>
          </a:prstGeom>
          <a:noFill/>
        </p:spPr>
        <p:txBody>
          <a:bodyPr vert="horz" lIns="0" tIns="0" rIns="0" bIns="0" rtlCol="0">
            <a:normAutofit/>
          </a:bodyPr>
          <a:lst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a:lstStyle>
          <a:p>
            <a:r>
              <a:rPr lang="en-US" dirty="0"/>
              <a:t>The site will be used to track</a:t>
            </a:r>
            <a:r>
              <a:rPr lang="bg-BG" dirty="0"/>
              <a:t> </a:t>
            </a:r>
            <a:r>
              <a:rPr lang="en-US" dirty="0"/>
              <a:t>DXC’s Onboarding app checklist.</a:t>
            </a:r>
          </a:p>
        </p:txBody>
      </p:sp>
    </p:spTree>
    <p:extLst>
      <p:ext uri="{BB962C8B-B14F-4D97-AF65-F5344CB8AC3E}">
        <p14:creationId xmlns:p14="http://schemas.microsoft.com/office/powerpoint/2010/main" val="359032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a:dk1>
        <a:srgbClr val="000000"/>
      </a:dk1>
      <a:lt1>
        <a:srgbClr val="FFFFFF"/>
      </a:lt1>
      <a:dk2>
        <a:srgbClr val="000000"/>
      </a:dk2>
      <a:lt2>
        <a:srgbClr val="FFFFFF"/>
      </a:lt2>
      <a:accent1>
        <a:srgbClr val="000000"/>
      </a:accent1>
      <a:accent2>
        <a:srgbClr val="666666"/>
      </a:accent2>
      <a:accent3>
        <a:srgbClr val="FFED00"/>
      </a:accent3>
      <a:accent4>
        <a:srgbClr val="64FF00"/>
      </a:accent4>
      <a:accent5>
        <a:srgbClr val="00C9FF"/>
      </a:accent5>
      <a:accent6>
        <a:srgbClr val="D9D9D9"/>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dxc_int_powerpoint_16x9_template" id="{0A550C65-A83E-C24C-B08F-DB19D25C59F5}" vid="{B712A4A5-3F4E-3D44-AEDC-22156EEF3D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7CDECED932C848BD78B81DCAA7C7FF" ma:contentTypeVersion="2" ma:contentTypeDescription="Create a new document." ma:contentTypeScope="" ma:versionID="5cf8530cb328b6b5ec2ffd499d0e6415">
  <xsd:schema xmlns:xsd="http://www.w3.org/2001/XMLSchema" xmlns:xs="http://www.w3.org/2001/XMLSchema" xmlns:p="http://schemas.microsoft.com/office/2006/metadata/properties" xmlns:ns2="166b67b0-e9b5-4e2f-9e0b-b2a80fe5e8e5" targetNamespace="http://schemas.microsoft.com/office/2006/metadata/properties" ma:root="true" ma:fieldsID="7c5fd98dd9669ff459029470fc770f57" ns2:_="">
    <xsd:import namespace="166b67b0-e9b5-4e2f-9e0b-b2a80fe5e8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6b67b0-e9b5-4e2f-9e0b-b2a80fe5e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4868B-D663-4CC8-963F-98652BACDE1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166b67b0-e9b5-4e2f-9e0b-b2a80fe5e8e5"/>
    <ds:schemaRef ds:uri="http://www.w3.org/XML/1998/namespace"/>
  </ds:schemaRefs>
</ds:datastoreItem>
</file>

<file path=customXml/itemProps2.xml><?xml version="1.0" encoding="utf-8"?>
<ds:datastoreItem xmlns:ds="http://schemas.openxmlformats.org/officeDocument/2006/customXml" ds:itemID="{EA6F02C0-D80C-4730-8B1F-F7F46764B6A2}">
  <ds:schemaRefs>
    <ds:schemaRef ds:uri="http://schemas.microsoft.com/sharepoint/v3/contenttype/forms"/>
  </ds:schemaRefs>
</ds:datastoreItem>
</file>

<file path=customXml/itemProps3.xml><?xml version="1.0" encoding="utf-8"?>
<ds:datastoreItem xmlns:ds="http://schemas.openxmlformats.org/officeDocument/2006/customXml" ds:itemID="{B1320C32-1596-46B3-BA2E-7738BBB52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6b67b0-e9b5-4e2f-9e0b-b2a80fe5e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dxc_powerpoint_16x9_template</Template>
  <TotalTime>15183</TotalTime>
  <Words>838</Words>
  <Application>Microsoft Office PowerPoint</Application>
  <PresentationFormat>Custom</PresentationFormat>
  <Paragraphs>153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MS PGothic</vt:lpstr>
      <vt:lpstr>Arial</vt:lpstr>
      <vt:lpstr>Wingdings</vt:lpstr>
      <vt:lpstr>DXC</vt:lpstr>
      <vt:lpstr>DTC Onboarding steps</vt:lpstr>
      <vt:lpstr>PowerPoint Presentation</vt:lpstr>
      <vt:lpstr>Steps of onboarding Day 1</vt:lpstr>
      <vt:lpstr>Steps of onboarding Day 2 and 3</vt:lpstr>
      <vt:lpstr>Steps of onboarding Day 4 and 5</vt:lpstr>
      <vt:lpstr>DTC Digital Hire Program</vt:lpstr>
      <vt:lpstr>PowerPoint Presentation</vt:lpstr>
      <vt:lpstr>PowerPoint Presentation</vt:lpstr>
      <vt:lpstr>Global DXC Onboarding Web App</vt:lpstr>
      <vt:lpstr>DTC Vision and Goals</vt:lpstr>
    </vt:vector>
  </TitlesOfParts>
  <Manager/>
  <Company>Hewlett Packard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60pt  on up to three lines</dc:title>
  <dc:subject/>
  <dc:creator>Angelova, Yoana (RM Team Manager)</dc:creator>
  <cp:keywords/>
  <dc:description/>
  <cp:lastModifiedBy>Lazarov, Ivan</cp:lastModifiedBy>
  <cp:revision>91</cp:revision>
  <dcterms:created xsi:type="dcterms:W3CDTF">2019-02-05T08:53:01Z</dcterms:created>
  <dcterms:modified xsi:type="dcterms:W3CDTF">2019-05-27T07:11:00Z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512">
    <vt:lpwstr>3</vt:lpwstr>
  </property>
  <property fmtid="{D5CDD505-2E9C-101B-9397-08002B2CF9AE}" pid="3" name="ContentTypeId">
    <vt:lpwstr>0x010100037CDECED932C848BD78B81DCAA7C7FF</vt:lpwstr>
  </property>
  <property fmtid="{D5CDD505-2E9C-101B-9397-08002B2CF9AE}" pid="4" name="AuthorIds_UIVersion_1024">
    <vt:lpwstr>3</vt:lpwstr>
  </property>
  <property fmtid="{D5CDD505-2E9C-101B-9397-08002B2CF9AE}" pid="5" name="SharedWithUsers">
    <vt:lpwstr>23;#Agamez, Viviana;#24;#Perry, Ann Masterton</vt:lpwstr>
  </property>
</Properties>
</file>