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505" r:id="rId3"/>
    <p:sldId id="506" r:id="rId4"/>
    <p:sldId id="619" r:id="rId5"/>
    <p:sldId id="574" r:id="rId6"/>
    <p:sldId id="658" r:id="rId7"/>
    <p:sldId id="659" r:id="rId8"/>
    <p:sldId id="660" r:id="rId9"/>
    <p:sldId id="663" r:id="rId10"/>
    <p:sldId id="664" r:id="rId11"/>
    <p:sldId id="665" r:id="rId12"/>
    <p:sldId id="666" r:id="rId13"/>
    <p:sldId id="661" r:id="rId14"/>
    <p:sldId id="667" r:id="rId15"/>
    <p:sldId id="670" r:id="rId16"/>
    <p:sldId id="662" r:id="rId17"/>
    <p:sldId id="668" r:id="rId18"/>
    <p:sldId id="669" r:id="rId19"/>
    <p:sldId id="671" r:id="rId20"/>
    <p:sldId id="674" r:id="rId21"/>
    <p:sldId id="672" r:id="rId22"/>
    <p:sldId id="675" r:id="rId23"/>
    <p:sldId id="688" r:id="rId24"/>
    <p:sldId id="673" r:id="rId25"/>
    <p:sldId id="676" r:id="rId26"/>
    <p:sldId id="681" r:id="rId27"/>
    <p:sldId id="680" r:id="rId28"/>
    <p:sldId id="677" r:id="rId29"/>
    <p:sldId id="678" r:id="rId30"/>
    <p:sldId id="685" r:id="rId31"/>
    <p:sldId id="682" r:id="rId32"/>
    <p:sldId id="689" r:id="rId33"/>
    <p:sldId id="683" r:id="rId34"/>
    <p:sldId id="690" r:id="rId35"/>
    <p:sldId id="684" r:id="rId36"/>
    <p:sldId id="686" r:id="rId37"/>
    <p:sldId id="687" r:id="rId38"/>
    <p:sldId id="657" r:id="rId39"/>
    <p:sldId id="691" r:id="rId40"/>
    <p:sldId id="692" r:id="rId41"/>
    <p:sldId id="693" r:id="rId42"/>
    <p:sldId id="694" r:id="rId43"/>
    <p:sldId id="695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574"/>
            <p14:sldId id="658"/>
            <p14:sldId id="659"/>
            <p14:sldId id="660"/>
            <p14:sldId id="663"/>
            <p14:sldId id="664"/>
            <p14:sldId id="665"/>
            <p14:sldId id="666"/>
            <p14:sldId id="661"/>
            <p14:sldId id="667"/>
            <p14:sldId id="670"/>
            <p14:sldId id="662"/>
            <p14:sldId id="668"/>
            <p14:sldId id="669"/>
            <p14:sldId id="671"/>
            <p14:sldId id="674"/>
            <p14:sldId id="672"/>
            <p14:sldId id="675"/>
            <p14:sldId id="688"/>
            <p14:sldId id="673"/>
            <p14:sldId id="676"/>
            <p14:sldId id="681"/>
            <p14:sldId id="680"/>
            <p14:sldId id="677"/>
            <p14:sldId id="678"/>
            <p14:sldId id="685"/>
            <p14:sldId id="682"/>
            <p14:sldId id="689"/>
            <p14:sldId id="683"/>
            <p14:sldId id="690"/>
            <p14:sldId id="684"/>
            <p14:sldId id="686"/>
            <p14:sldId id="687"/>
            <p14:sldId id="657"/>
            <p14:sldId id="691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4346" autoAdjust="0"/>
  </p:normalViewPr>
  <p:slideViewPr>
    <p:cSldViewPr>
      <p:cViewPr varScale="1">
        <p:scale>
          <a:sx n="106" d="100"/>
          <a:sy n="106" d="100"/>
        </p:scale>
        <p:origin x="76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9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3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93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767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7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i.thegreenplace.net/2015/memory-layout-of-multi-dimensional-arrays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li.thegreenplace.net/2015/memory-layout-of-multi-dimensional-array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vecto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li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stack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queu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priority_queu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hyperlink" Target="https://www.facebook.com/SoftwareUnivers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://softuni.foundation/" TargetMode="External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://forum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Linear Containers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Multidimensional Arrays, </a:t>
            </a:r>
            <a:br>
              <a:rPr lang="en-US" dirty="0"/>
            </a:br>
            <a:r>
              <a:rPr lang="en-US" dirty="0"/>
              <a:t>Lists, Queues, Stacks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0" descr="Image result for c++ vector">
            <a:extLst>
              <a:ext uri="{FF2B5EF4-FFF2-40B4-BE49-F238E27FC236}">
                <a16:creationId xmlns:a16="http://schemas.microsoft.com/office/drawing/2014/main" id="{E77A3A3B-38E5-490D-A982-C0BA6FD4F386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8" t="-1773" r="-18863" b="-1186"/>
          <a:stretch/>
        </p:blipFill>
        <p:spPr bwMode="auto">
          <a:xfrm>
            <a:off x="4366413" y="3581401"/>
            <a:ext cx="7382341" cy="25145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“Out of Bounds Inside” Multidimensional Arrays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C++ (C actually) stores multidimensional arrays as 1D, by joining up together 1</a:t>
            </a:r>
            <a:r>
              <a:rPr lang="en-US" sz="1400" baseline="30000" dirty="0"/>
              <a:t>st</a:t>
            </a:r>
            <a:r>
              <a:rPr lang="en-US" sz="1400" dirty="0"/>
              <a:t> dimension elements, e.g. for 2D arrays – joining up rows into a 1D array. </a:t>
            </a:r>
          </a:p>
          <a:p>
            <a:r>
              <a:rPr lang="en-US" sz="1400" dirty="0"/>
              <a:t>This is called “row-major order” </a:t>
            </a:r>
          </a:p>
          <a:p>
            <a:r>
              <a:rPr lang="en-US" sz="1400" dirty="0"/>
              <a:t>E.g. for a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matrix[rows][cols]</a:t>
            </a:r>
            <a:r>
              <a:rPr lang="en-US" sz="1400" dirty="0"/>
              <a:t> accessing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[r][c]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dirty="0"/>
              <a:t>just means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[r * cols + c]</a:t>
            </a:r>
            <a:r>
              <a:rPr lang="en-US" sz="1400" dirty="0"/>
              <a:t> in the actual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10</a:t>
            </a:fld>
            <a:endParaRPr lang="bg-BG"/>
          </a:p>
        </p:txBody>
      </p:sp>
      <p:pic>
        <p:nvPicPr>
          <p:cNvPr id="10" name="Picture 16" descr="What If I Told You - what if i told you The matrix is just an array with different indexing">
            <a:extLst>
              <a:ext uri="{FF2B5EF4-FFF2-40B4-BE49-F238E27FC236}">
                <a16:creationId xmlns:a16="http://schemas.microsoft.com/office/drawing/2014/main" id="{0F873CAD-17B1-488C-9F1B-3ED3147AF37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457200"/>
            <a:ext cx="6094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ow major 2D">
            <a:hlinkClick r:id="rId3"/>
            <a:extLst>
              <a:ext uri="{FF2B5EF4-FFF2-40B4-BE49-F238E27FC236}">
                <a16:creationId xmlns:a16="http://schemas.microsoft.com/office/drawing/2014/main" id="{F99FB89D-D62E-4E1B-AD6D-5C57FC550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3812" y="441323"/>
            <a:ext cx="31242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/>
              <a:t>Row-Major Order in Multidimensional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8" name="Picture 4" descr="Row major 2D">
            <a:hlinkClick r:id="rId2"/>
            <a:extLst>
              <a:ext uri="{FF2B5EF4-FFF2-40B4-BE49-F238E27FC236}">
                <a16:creationId xmlns:a16="http://schemas.microsoft.com/office/drawing/2014/main" id="{BAC691EA-F6D5-44DE-819E-0C9B70455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36832" y="1340226"/>
            <a:ext cx="4315159" cy="29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1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D4500-1841-46CA-8F8B-1B30C525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570-3440-4B2F-8DA8-ED9A03E8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 can contain any type</a:t>
            </a:r>
          </a:p>
          <a:p>
            <a:pPr lvl="1"/>
            <a:r>
              <a:rPr lang="en-US" dirty="0"/>
              <a:t>… actually any type with a default constructor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even another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, etc.</a:t>
            </a:r>
          </a:p>
          <a:p>
            <a:r>
              <a:rPr lang="en-US" dirty="0"/>
              <a:t>Often containers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s) will contain other containers</a:t>
            </a:r>
          </a:p>
          <a:p>
            <a:r>
              <a:rPr lang="en-US" dirty="0"/>
              <a:t>E.g. a vector of vectors (2D), a vector of vector of vectors (3D)</a:t>
            </a:r>
          </a:p>
          <a:p>
            <a:pPr lvl="1"/>
            <a:r>
              <a:rPr lang="en-US" dirty="0"/>
              <a:t>Element access is the same code as with multidimensional arrays</a:t>
            </a:r>
          </a:p>
          <a:p>
            <a:pPr lvl="1"/>
            <a:r>
              <a:rPr lang="en-US" dirty="0"/>
              <a:t>Note: no row-major order (not contiguous in memory)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6A345C-EFD1-4772-8531-77507A5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"Multidimensional"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415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"Multidimensional"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244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Classifying Data Containers by Operation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959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3F59A-51C7-4B1F-9633-E9D5D7B89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BFB-0F47-424D-A9A7-8B6BCB27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organize data for efficient access</a:t>
            </a:r>
          </a:p>
          <a:p>
            <a:pPr lvl="1"/>
            <a:r>
              <a:rPr lang="en-US" dirty="0"/>
              <a:t>Different data structures are efficient for different use-cases</a:t>
            </a:r>
          </a:p>
          <a:p>
            <a:pPr lvl="1"/>
            <a:r>
              <a:rPr lang="en-US" dirty="0"/>
              <a:t>Essentially – a data container + algorithms for access</a:t>
            </a:r>
          </a:p>
          <a:p>
            <a:r>
              <a:rPr lang="en-US" dirty="0"/>
              <a:t>Some of the common data structures in computer science:</a:t>
            </a:r>
          </a:p>
          <a:p>
            <a:pPr lvl="1"/>
            <a:r>
              <a:rPr lang="en-US" dirty="0"/>
              <a:t>Arrays – fast access by index, constant/dynamic size</a:t>
            </a:r>
          </a:p>
          <a:p>
            <a:pPr lvl="1"/>
            <a:r>
              <a:rPr lang="en-US" dirty="0"/>
              <a:t>Linked-list – fast add/remove at any position, no index access</a:t>
            </a:r>
          </a:p>
          <a:p>
            <a:pPr lvl="1"/>
            <a:r>
              <a:rPr lang="en-US" dirty="0"/>
              <a:t>Map/Dictionary – contains key/value pairs, fast access by key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89309-CDB5-4833-8988-37E3837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98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E04DA-040A-4AC3-8127-8856D8723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61CB-2A34-44AD-9CA8-C246E45D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in Computer Science describes performance </a:t>
            </a:r>
          </a:p>
          <a:p>
            <a:pPr lvl="1"/>
            <a:r>
              <a:rPr lang="en-US" dirty="0"/>
              <a:t>How fast an algorithm runs &amp; How much memory it consumes</a:t>
            </a:r>
          </a:p>
          <a:p>
            <a:pPr lvl="1"/>
            <a:r>
              <a:rPr lang="en-US" dirty="0"/>
              <a:t>Based on the size of the input data – usually denoted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</a:p>
          <a:p>
            <a:pPr lvl="1"/>
            <a:r>
              <a:rPr lang="en-US" dirty="0"/>
              <a:t>We usually care about the worst-case performance</a:t>
            </a:r>
          </a:p>
          <a:p>
            <a:r>
              <a:rPr lang="en-US" dirty="0"/>
              <a:t>How do we measure complexity?</a:t>
            </a:r>
          </a:p>
          <a:p>
            <a:pPr lvl="1"/>
            <a:r>
              <a:rPr lang="en-US" dirty="0"/>
              <a:t>time = number of basic steps, memory = number of elements</a:t>
            </a:r>
          </a:p>
          <a:p>
            <a:r>
              <a:rPr lang="en-US" dirty="0"/>
              <a:t>Complexity is usually denoted by the Big-O notation</a:t>
            </a:r>
          </a:p>
          <a:p>
            <a:pPr lvl="1"/>
            <a:r>
              <a:rPr lang="en-US" dirty="0"/>
              <a:t>How much the number of steps grows compared to input size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9849A-1CDF-4FD0-AEAF-8E3B346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388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B925F-C5EB-496A-8CA6-87F9015A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45A7-2987-4B07-A142-D2F8C977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usually care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orders of magnitude,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+X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O(N+3) == O(2N) == O(N)</a:t>
            </a:r>
            <a:r>
              <a:rPr lang="en-US" dirty="0"/>
              <a:t>, i.e. we care about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parts</a:t>
            </a:r>
          </a:p>
          <a:p>
            <a:pPr lvl="1"/>
            <a:r>
              <a:rPr lang="en-US" sz="2000" i="1" dirty="0"/>
              <a:t>If something takes 1 million or 2 million years, it's the "million" that bothers you, not the "1" or the "2"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– "constant" time/memory – input size has no effect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 – logarithmic – complexity grows as log(input) grows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– linear – complexity grows as input grows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dirty="0"/>
              <a:t> – quadratic, cubic, … – complexity grows with square/cube/etc. of input size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O(3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dirty="0"/>
              <a:t> – exponential – this is a monster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8C0956-FD3D-4B61-B57E-1970D41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817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BEEAF6-2F02-408E-B223-3C0306496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F940-4C6F-483C-BAAC-E042C514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container (the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.size()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9F8C9-3702-4FE9-9491-47EA1EEE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Performance 101</a:t>
            </a:r>
            <a:endParaRPr lang="bg-B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D8AFDB-E965-4478-A979-2D7954879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044489"/>
              </p:ext>
            </p:extLst>
          </p:nvPr>
        </p:nvGraphicFramePr>
        <p:xfrm>
          <a:off x="190413" y="1828800"/>
          <a:ext cx="11804822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647">
                  <a:extLst>
                    <a:ext uri="{9D8B030D-6E8A-4147-A177-3AD203B41FA5}">
                      <a16:colId xmlns:a16="http://schemas.microsoft.com/office/drawing/2014/main" val="3924263057"/>
                    </a:ext>
                  </a:extLst>
                </a:gridCol>
                <a:gridCol w="2691630">
                  <a:extLst>
                    <a:ext uri="{9D8B030D-6E8A-4147-A177-3AD203B41FA5}">
                      <a16:colId xmlns:a16="http://schemas.microsoft.com/office/drawing/2014/main" val="2018637490"/>
                    </a:ext>
                  </a:extLst>
                </a:gridCol>
                <a:gridCol w="2189920">
                  <a:extLst>
                    <a:ext uri="{9D8B030D-6E8A-4147-A177-3AD203B41FA5}">
                      <a16:colId xmlns:a16="http://schemas.microsoft.com/office/drawing/2014/main" val="35129807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0239576"/>
                    </a:ext>
                  </a:extLst>
                </a:gridCol>
                <a:gridCol w="2394025">
                  <a:extLst>
                    <a:ext uri="{9D8B030D-6E8A-4147-A177-3AD203B41FA5}">
                      <a16:colId xmlns:a16="http://schemas.microsoft.com/office/drawing/2014/main" val="31616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map, set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unordered_map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unordered_set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</a:t>
                      </a:r>
                      <a:r>
                        <a:rPr lang="en-US" dirty="0" err="1"/>
                        <a:t>i</a:t>
                      </a:r>
                      <a:r>
                        <a:rPr lang="en-US" baseline="30000" dirty="0" err="1"/>
                        <a:t>th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---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find(V)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insert(V)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lang="en-US" dirty="0"/>
                        <a:t>, </a:t>
                      </a:r>
                    </a:p>
                    <a:p>
                      <a:pPr algn="l"/>
                      <a:r>
                        <a:rPr lang="en-US" dirty="0"/>
                        <a:t>O(N) </a:t>
                      </a:r>
                      <a:r>
                        <a:rPr lang="en-US" sz="2000" dirty="0"/>
                        <a:t>otherwise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erase(V)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Getting a sorted sequence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::sort algorithm)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+ 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.sort() method)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 </a:t>
                      </a:r>
                      <a:br>
                        <a:rPr lang="en-US" dirty="0"/>
                      </a:br>
                      <a:r>
                        <a:rPr lang="en-US" sz="1600" dirty="0"/>
                        <a:t>(</a:t>
                      </a:r>
                      <a:r>
                        <a:rPr lang="en-US" sz="1400" dirty="0"/>
                        <a:t>by just iterating)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---</a:t>
                      </a:r>
                      <a:endParaRPr lang="bg-BG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Linear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Vectors, Lists, Iterators, Container Adapters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95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Multidimensional Arrays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Structures - Concept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STL Linear Containers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Iterators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::stack</a:t>
            </a:r>
            <a:r>
              <a:rPr lang="en-US" dirty="0"/>
              <a:t> &amp;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::queue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98887-FF2C-48B2-9809-BD95F8A13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08F-EB70-4269-BD5E-AD02892C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array, has all array operations (i.e.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)</a:t>
            </a:r>
          </a:p>
          <a:p>
            <a:r>
              <a:rPr lang="en-US" dirty="0"/>
              <a:t>Changes size automatically when elements added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complexity is </a:t>
            </a:r>
            <a:r>
              <a:rPr lang="en-US" i="1" dirty="0"/>
              <a:t>amortized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dirty="0"/>
              <a:t>i.e. usually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time, occasionally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i.e. slow ~10 times out of ~1000, ~32 times out of ~4 billion, etc.</a:t>
            </a:r>
          </a:p>
          <a:p>
            <a:r>
              <a:rPr lang="en-US" dirty="0"/>
              <a:t>Fast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to any element (random index access) 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[0] = 69;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[15] = 42;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0DE09-2AA2-4210-80D5-8966C293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::vector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19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9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B8FD-F1EB-42D3-855B-BACC0C24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E403-994C-4A8A-A329-21D27476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 of one of the integer types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 long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 long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Able to represent the size of any object in bytes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returns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Each STL container offers a similar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size_type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 good practice is to use it instead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for sizes, positions, etc.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D8B6F-55B4-43D9-A565-76051684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size_type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696F42-622B-47C2-B40F-9C9DC1FC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166731"/>
            <a:ext cx="10591800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6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96353-6344-4A35-9842-F117D125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6638-4B58-46A3-8963-B6F59E5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Iterators are things that know how to traverse a container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operator++</a:t>
            </a:r>
            <a:r>
              <a:rPr lang="en-US" dirty="0"/>
              <a:t> - moves iterator to the next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- accesses the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- same </a:t>
            </a:r>
            <a:r>
              <a:rPr lang="en-US"/>
              <a:t>as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on the element</a:t>
            </a:r>
          </a:p>
          <a:p>
            <a:r>
              <a:rPr lang="en-US" dirty="0"/>
              <a:t>Each container has an iterator</a:t>
            </a:r>
            <a:r>
              <a:rPr lang="en-US" sz="3200" dirty="0"/>
              <a:t> (e.g.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::vector&lt;T&gt;::iterator</a:t>
            </a:r>
            <a:r>
              <a:rPr lang="en-US" sz="3200" dirty="0"/>
              <a:t>)</a:t>
            </a:r>
            <a:endParaRPr lang="en-US" dirty="0"/>
          </a:p>
          <a:p>
            <a:r>
              <a:rPr lang="en-US" dirty="0"/>
              <a:t>Each container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iterators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points to first element,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to AFTER last</a:t>
            </a:r>
          </a:p>
          <a:p>
            <a:pPr lvl="1"/>
            <a:r>
              <a:rPr lang="en-US" dirty="0"/>
              <a:t>Range-based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uses those to work on ANY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D9810-0CF1-406F-BEEB-BDBCE14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Iterators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854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8A770-AAEC-44DB-A039-F846A77F3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2E5F-6CD3-435F-A6F2-31A97BC8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iterators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 is almost the same as using indexes</a:t>
            </a:r>
          </a:p>
          <a:p>
            <a:r>
              <a:rPr lang="en-US" dirty="0"/>
              <a:t>To walk over a vector:</a:t>
            </a:r>
          </a:p>
          <a:p>
            <a:pPr lvl="1"/>
            <a:r>
              <a:rPr lang="en-US" dirty="0"/>
              <a:t>Start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, move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en-US" dirty="0"/>
              <a:t> until you reach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</a:p>
          <a:p>
            <a:pPr lvl="1"/>
            <a:r>
              <a:rPr lang="en-US" dirty="0"/>
              <a:t>Access the current element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0C8AB-E734-4D51-8534-3D9C060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BFD206-A181-49E9-9797-BA0214AA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771983"/>
            <a:ext cx="10591800" cy="2792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</a:p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8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AC2D0-A735-42D2-A7BE-AB323CC2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3A9C-87B5-4E53-967E-E0A2C22A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Change each element in the vector by dividing it by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Print each string element and its length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4D85F-3938-4F57-A40E-B3DF392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E4B562-B2C6-4D52-BAB0-76CE5E50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6" y="1713392"/>
            <a:ext cx="10951976" cy="2265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  <a:endParaRPr lang="en-US" sz="16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numbers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/=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F37E39-4D2D-4046-95F1-636B8C1D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6" y="4521388"/>
            <a:ext cx="10951976" cy="22000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"quick"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"purple"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"fox"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  <a:endParaRPr lang="en-US" sz="16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Using Iterators with Vectors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479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6BC59-34B7-48BA-9000-0067C066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0B82-5410-492D-820E-F728BE3C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may not need iterators, because they have indexes</a:t>
            </a:r>
          </a:p>
          <a:p>
            <a:pPr lvl="1"/>
            <a:r>
              <a:rPr lang="en-US" dirty="0"/>
              <a:t>i.e. they have sequential elements accessible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</a:p>
          <a:p>
            <a:r>
              <a:rPr lang="en-US" dirty="0"/>
              <a:t>Not all containers have indexes</a:t>
            </a:r>
          </a:p>
          <a:p>
            <a:pPr lvl="1"/>
            <a:r>
              <a:rPr lang="en-US" dirty="0"/>
              <a:t>Only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 &amp;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::deque</a:t>
            </a:r>
            <a:r>
              <a:rPr lang="en-US" dirty="0"/>
              <a:t> have indexes</a:t>
            </a:r>
          </a:p>
          <a:p>
            <a:pPr lvl="1"/>
            <a:r>
              <a:rPr lang="en-US" dirty="0"/>
              <a:t>The other containers don't offer access by index</a:t>
            </a:r>
          </a:p>
          <a:p>
            <a:r>
              <a:rPr lang="en-US" dirty="0"/>
              <a:t>Iterators work on all containers, abstract-away container details</a:t>
            </a:r>
          </a:p>
          <a:p>
            <a:pPr lvl="1"/>
            <a:r>
              <a:rPr lang="en-US" dirty="0"/>
              <a:t>Doesn't matter what container you iterate, code is the same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B15482-4AF7-4B9F-AADE-6320F1A8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Iterators?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14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9E241-0EB4-4AB9-BAE8-CA0B1448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8069-4058-4310-8DA4-9D51D8F3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elements connected to each other in a sequence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values;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::list&lt;string&gt; names;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lvl="1"/>
            <a:r>
              <a:rPr lang="en-US" dirty="0"/>
              <a:t>Each element connects to the previous and next element. </a:t>
            </a:r>
            <a:br>
              <a:rPr lang="en-US" dirty="0"/>
            </a:br>
            <a:r>
              <a:rPr lang="en-US" i="1" dirty="0"/>
              <a:t>Like Christmas lights</a:t>
            </a:r>
          </a:p>
          <a:p>
            <a:r>
              <a:rPr lang="en-US" dirty="0"/>
              <a:t>All element access is done with iterators</a:t>
            </a:r>
          </a:p>
          <a:p>
            <a:r>
              <a:rPr lang="en-US" dirty="0"/>
              <a:t>Can add or remove elements anywhere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Requires iterator to where an element should be added/removed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push_front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E632C-029F-457D-B281-40FE773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01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12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6B3B9-071B-4F9D-B8CB-2D15D54E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13A8-9A58-4885-A66D-1628DF10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 container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) with a different interface</a:t>
            </a:r>
          </a:p>
          <a:p>
            <a:r>
              <a:rPr lang="en-US" dirty="0"/>
              <a:t>Allow you to express intentions better</a:t>
            </a:r>
          </a:p>
          <a:p>
            <a:r>
              <a:rPr lang="en-US" dirty="0"/>
              <a:t>Make code more abstract and focused on the task, not the code</a:t>
            </a:r>
          </a:p>
          <a:p>
            <a:r>
              <a:rPr lang="en-US" dirty="0"/>
              <a:t>STL Adapters for common Computer Science data structures: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::stack</a:t>
            </a:r>
            <a:r>
              <a:rPr lang="en-US" dirty="0"/>
              <a:t> is a first-in, last-out (FIFO) data structure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::queue</a:t>
            </a:r>
            <a:r>
              <a:rPr lang="en-US" dirty="0"/>
              <a:t> is a first-in, first-out (FIFO) data structure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/>
              <a:t> is a data structure that gives quick access to the "highest priority item"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D7D9FF-CAE5-428A-84A5-9FE65B7C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D6DB8-ECED-4219-B141-76E29F9EF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41A4-1D29-49E0-A6C7-D764D87B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which takes 2 types of browser instructions:</a:t>
            </a:r>
          </a:p>
          <a:p>
            <a:pPr lvl="1"/>
            <a:r>
              <a:rPr lang="en-US" dirty="0"/>
              <a:t>Normal navigation: a URL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/back</a:t>
            </a:r>
            <a:r>
              <a:rPr lang="en-US" dirty="0"/>
              <a:t> that sets the current URL to the last set URL</a:t>
            </a:r>
          </a:p>
          <a:p>
            <a:r>
              <a:rPr lang="en-US" dirty="0"/>
              <a:t>After each instruction the program should print the current URL</a:t>
            </a:r>
          </a:p>
          <a:p>
            <a:r>
              <a:rPr lang="en-US" dirty="0"/>
              <a:t>If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/back</a:t>
            </a:r>
            <a:r>
              <a:rPr lang="en-US" dirty="0"/>
              <a:t> instruction can’t be executed, print </a:t>
            </a:r>
            <a:br>
              <a:rPr lang="en-US" dirty="0"/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"no previous URLs"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CBB43-75EE-4037-A596-9D046796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Example: “Browser History”</a:t>
            </a:r>
          </a:p>
        </p:txBody>
      </p:sp>
    </p:spTree>
    <p:extLst>
      <p:ext uri="{BB962C8B-B14F-4D97-AF65-F5344CB8AC3E}">
        <p14:creationId xmlns:p14="http://schemas.microsoft.com/office/powerpoint/2010/main" val="100956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6DF5B-2368-4E97-ADBD-93DE41FB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06D6-8B1D-457C-A3CF-5E7D3F51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container (a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stack</a:t>
            </a:r>
          </a:p>
          <a:p>
            <a:r>
              <a:rPr lang="en-US" dirty="0"/>
              <a:t>A stack is a "first-in, last-out structure" (FILO)</a:t>
            </a:r>
          </a:p>
          <a:p>
            <a:r>
              <a:rPr lang="en-US" i="1" dirty="0"/>
              <a:t>Imagine a pile of bricks </a:t>
            </a:r>
            <a:br>
              <a:rPr lang="en-US" i="1" dirty="0"/>
            </a:br>
            <a:r>
              <a:rPr lang="en-US" i="1" dirty="0"/>
              <a:t>– the last brick you put is the first you can remove</a:t>
            </a:r>
          </a:p>
          <a:p>
            <a:r>
              <a:rPr lang="en-US" dirty="0"/>
              <a:t>Access to elements other than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top()</a:t>
            </a:r>
            <a:r>
              <a:rPr lang="en-US" dirty="0"/>
              <a:t> is not provided</a:t>
            </a:r>
            <a:endParaRPr lang="bg-BG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top()</a:t>
            </a:r>
            <a:r>
              <a:rPr lang="en-US" dirty="0"/>
              <a:t> gets the top,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removes it,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push(T)</a:t>
            </a:r>
            <a:r>
              <a:rPr lang="en-US" dirty="0"/>
              <a:t> adds to top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6ED62D-7EF3-4E6D-88D6-4A259C4F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::stack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4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D6DB8-ECED-4219-B141-76E29F9EF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41A4-1D29-49E0-A6C7-D764D87B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“Browser History”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/forward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Visits URLs that were navigated away from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/back</a:t>
            </a:r>
          </a:p>
          <a:p>
            <a:pPr lvl="1"/>
            <a:r>
              <a:rPr lang="en-US" dirty="0"/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/forward</a:t>
            </a:r>
            <a:r>
              <a:rPr lang="en-US" dirty="0"/>
              <a:t> instruction visits the next most-recent such URL</a:t>
            </a:r>
          </a:p>
          <a:p>
            <a:pPr lvl="1"/>
            <a:r>
              <a:rPr lang="en-US" dirty="0"/>
              <a:t>If a normal navigation happens, all potential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/forward</a:t>
            </a:r>
            <a:r>
              <a:rPr lang="en-US" dirty="0"/>
              <a:t> URLs are removed until a new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/back</a:t>
            </a:r>
            <a:r>
              <a:rPr lang="en-US" dirty="0"/>
              <a:t> instruction is given</a:t>
            </a:r>
          </a:p>
          <a:p>
            <a:r>
              <a:rPr lang="en-US" dirty="0"/>
              <a:t>If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/forward </a:t>
            </a:r>
            <a:r>
              <a:rPr lang="en-US" dirty="0"/>
              <a:t>instruction can’t be executed, print </a:t>
            </a:r>
            <a:br>
              <a:rPr lang="en-US" dirty="0"/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"no next URLs"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CBB43-75EE-4037-A596-9D046796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Example: “Browser History”</a:t>
            </a:r>
          </a:p>
        </p:txBody>
      </p:sp>
    </p:spTree>
    <p:extLst>
      <p:ext uri="{BB962C8B-B14F-4D97-AF65-F5344CB8AC3E}">
        <p14:creationId xmlns:p14="http://schemas.microsoft.com/office/powerpoint/2010/main" val="346027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D75AA-998A-4187-B297-6EF60C08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08E1-AA1E-4C95-B2FC-61520D6B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container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queue</a:t>
            </a:r>
          </a:p>
          <a:p>
            <a:r>
              <a:rPr lang="en-US" dirty="0"/>
              <a:t>A queue is a "first-in, first-out" structure (FIFO)</a:t>
            </a:r>
          </a:p>
          <a:p>
            <a:r>
              <a:rPr lang="en-US" i="1" dirty="0"/>
              <a:t>Imagine a line at a store </a:t>
            </a:r>
            <a:br>
              <a:rPr lang="en-US" i="1" dirty="0"/>
            </a:br>
            <a:r>
              <a:rPr lang="en-US" i="1" dirty="0"/>
              <a:t>– first person in the line is the first to get out</a:t>
            </a:r>
          </a:p>
          <a:p>
            <a:r>
              <a:rPr lang="en-US" dirty="0"/>
              <a:t>Access to elements other than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 is not provided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 gets first,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removes it,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push(T)</a:t>
            </a:r>
            <a:r>
              <a:rPr lang="en-US" dirty="0"/>
              <a:t> adds to back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47129D-60CD-4FCC-9D77-B78053F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657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FBB4B-91B8-4169-A992-36D4ACEE5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F6DC-DBB4-4D28-9B07-F4C80029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a queue, but elements are ordered by priority</a:t>
            </a:r>
          </a:p>
          <a:p>
            <a:pPr lvl="1"/>
            <a:r>
              <a:rPr lang="en-US" dirty="0"/>
              <a:t>By default, "larger" elements have higher priority</a:t>
            </a:r>
          </a:p>
          <a:p>
            <a:r>
              <a:rPr lang="en-US" i="1" dirty="0"/>
              <a:t>Imagine a queue at a hospital's emergency room </a:t>
            </a:r>
            <a:br>
              <a:rPr lang="en-US" i="1" dirty="0"/>
            </a:br>
            <a:r>
              <a:rPr lang="en-US" i="1" dirty="0"/>
              <a:t>– Patients with more serious cases treated BEFORE those with less serious ones</a:t>
            </a:r>
            <a:endParaRPr lang="en-US" dirty="0"/>
          </a:p>
          <a:p>
            <a:r>
              <a:rPr lang="en-US" dirty="0"/>
              <a:t>Higher priority elements move in front of lower priority ones</a:t>
            </a:r>
          </a:p>
          <a:p>
            <a:pPr lvl="1"/>
            <a:r>
              <a:rPr lang="en-US" dirty="0"/>
              <a:t>Getting top-priority element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, insertion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log(N)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get top-priority element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top()</a:t>
            </a:r>
            <a:r>
              <a:rPr lang="en-US" dirty="0"/>
              <a:t> (instead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41F13-0B4A-49E7-8EB9-D66AEA5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priority_queue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7203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Container Adaptors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2971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Multidimensional arrays are just normal arrays </a:t>
            </a:r>
          </a:p>
          <a:p>
            <a:pPr lvl="1"/>
            <a:r>
              <a:rPr lang="en-US" dirty="0"/>
              <a:t>… with indexing for each dimension</a:t>
            </a:r>
          </a:p>
          <a:p>
            <a:r>
              <a:rPr lang="en-US" dirty="0"/>
              <a:t>We usually measure performance based on input</a:t>
            </a:r>
          </a:p>
          <a:p>
            <a:pPr lvl="1"/>
            <a:r>
              <a:rPr lang="en-US" dirty="0"/>
              <a:t>We care how quickly much performance degrades </a:t>
            </a:r>
            <a:br>
              <a:rPr lang="en-US" dirty="0"/>
            </a:br>
            <a:r>
              <a:rPr lang="en-US" dirty="0"/>
              <a:t>based on input size. We use Big-O notation to denote that</a:t>
            </a:r>
          </a:p>
          <a:p>
            <a:r>
              <a:rPr lang="en-US" dirty="0"/>
              <a:t>C++ offers several linear data structures and adaptors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priority_queue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Each is efficient for certain use-cases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712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 and Higher Dimensions</a:t>
            </a:r>
            <a:endParaRPr lang="bg-BG" dirty="0"/>
          </a:p>
        </p:txBody>
      </p:sp>
      <p:pic>
        <p:nvPicPr>
          <p:cNvPr id="4" name="Picture 2" descr="Image result for what if i told you meme">
            <a:extLst>
              <a:ext uri="{FF2B5EF4-FFF2-40B4-BE49-F238E27FC236}">
                <a16:creationId xmlns:a16="http://schemas.microsoft.com/office/drawing/2014/main" id="{AF1066ED-874A-43A3-B391-0668D92A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32" y="838200"/>
            <a:ext cx="6545559" cy="39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F36A-03DF-46E6-A297-2625F7A6CCB9}"/>
              </a:ext>
            </a:extLst>
          </p:cNvPr>
          <p:cNvSpPr txBox="1"/>
          <p:nvPr/>
        </p:nvSpPr>
        <p:spPr>
          <a:xfrm>
            <a:off x="4350269" y="923365"/>
            <a:ext cx="40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WHAT IF I TOLD YOU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C4A03-2AFB-4801-8308-62FDF2AEFDCD}"/>
              </a:ext>
            </a:extLst>
          </p:cNvPr>
          <p:cNvSpPr txBox="1"/>
          <p:nvPr/>
        </p:nvSpPr>
        <p:spPr>
          <a:xfrm>
            <a:off x="3251325" y="3481370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 MATRIX IS JUST NUMBERS</a:t>
            </a:r>
          </a:p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 ROWS AND COLUMNS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485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Trainings </a:t>
            </a:r>
            <a:r>
              <a:rPr lang="en-US" dirty="0"/>
              <a:t>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5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9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07CECA-070F-4977-9489-A93367A7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5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11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12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9"/>
              </a:rPr>
              <a:t>forum.softuni.bg</a:t>
            </a:r>
            <a:endParaRPr lang="en-US" sz="2799" noProof="1"/>
          </a:p>
        </p:txBody>
      </p:sp>
    </p:spTree>
    <p:extLst>
      <p:ext uri="{BB962C8B-B14F-4D97-AF65-F5344CB8AC3E}">
        <p14:creationId xmlns:p14="http://schemas.microsoft.com/office/powerpoint/2010/main" val="10703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can make arrays act "as if" they have many dimensions</a:t>
            </a:r>
          </a:p>
          <a:p>
            <a:pPr lvl="1"/>
            <a:r>
              <a:rPr lang="en-US" dirty="0"/>
              <a:t>"as if" – they are just normal arrays which are indexed differently</a:t>
            </a:r>
          </a:p>
          <a:p>
            <a:pPr lvl="1"/>
            <a:r>
              <a:rPr lang="en-US" dirty="0"/>
              <a:t>Compiler enforces dimension syntax in code</a:t>
            </a:r>
          </a:p>
          <a:p>
            <a:r>
              <a:rPr lang="en-US" dirty="0"/>
              <a:t>Imagine each element is actually an array</a:t>
            </a:r>
          </a:p>
          <a:p>
            <a:pPr lvl="1"/>
            <a:r>
              <a:rPr lang="en-US" dirty="0"/>
              <a:t>2D (matrix): array of arrays (each element is a "normal" array)</a:t>
            </a:r>
          </a:p>
          <a:p>
            <a:pPr lvl="1"/>
            <a:r>
              <a:rPr lang="en-US" dirty="0"/>
              <a:t>3D array: array of 2D arrays (each element is a matrix)</a:t>
            </a:r>
          </a:p>
          <a:p>
            <a:r>
              <a:rPr lang="en-US" dirty="0"/>
              <a:t>Most-common usage: making a matrix/table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D5D21-E7F4-4F6D-824A-0161CD1FA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5754-9207-42A8-ABEE-2B8DD048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elements is done with one indexer per dimension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element (column) of 2</a:t>
            </a:r>
            <a:r>
              <a:rPr lang="en-US" baseline="30000" dirty="0"/>
              <a:t>nd</a:t>
            </a:r>
            <a:r>
              <a:rPr lang="en-US" dirty="0"/>
              <a:t> row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matrix[1][0]</a:t>
            </a:r>
          </a:p>
          <a:p>
            <a:r>
              <a:rPr lang="en-US" dirty="0"/>
              <a:t>Declaring: add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[size]</a:t>
            </a:r>
            <a:r>
              <a:rPr lang="en-US" dirty="0"/>
              <a:t> for each additional dimension</a:t>
            </a:r>
          </a:p>
          <a:p>
            <a:pPr lvl="1"/>
            <a:r>
              <a:rPr lang="en-US" dirty="0"/>
              <a:t>First dimension can omit size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matrix2Rows3Cols[2][3]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matrix2Rows3Cols[][3]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(needs initializer, unless function parameter)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E7960C-2C66-4D7F-A32F-355AF3A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77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6C7FC-182C-4CB6-81C2-0CA4347AA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D2CA-8DE8-491C-8B94-113318DD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dimension is an array with 1 less dimension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matrix2Rows3Cols[][3] = {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{11, 12, 13},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{21, 22, 23}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cube[2][3][4] = {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 {111, 112, 113, 114}, {121, 122, 123, 124}, {131, 132, 133, 134} },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 {211, 212, 213, 214}, {221, 222, 223, 224}, {231, 232, 233, 234} }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no initializer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brackets, values are undefined</a:t>
            </a:r>
          </a:p>
          <a:p>
            <a:r>
              <a:rPr lang="en-US" dirty="0"/>
              <a:t>If more elements than initialized, others are defaults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B1BAF0-F27E-4C83-8CA7-C241694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59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CF8370-D094-4CEA-B860-EF53E997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38586"/>
              </p:ext>
            </p:extLst>
          </p:nvPr>
        </p:nvGraphicFramePr>
        <p:xfrm>
          <a:off x="1751012" y="2489962"/>
          <a:ext cx="5487556" cy="18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875664614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838568889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655409878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186759838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86744173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9733976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50716600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63177299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535104691"/>
                    </a:ext>
                  </a:extLst>
                </a:gridCol>
                <a:gridCol w="650761">
                  <a:extLst>
                    <a:ext uri="{9D8B030D-6E8A-4147-A177-3AD203B41FA5}">
                      <a16:colId xmlns:a16="http://schemas.microsoft.com/office/drawing/2014/main" val="134757923"/>
                    </a:ext>
                  </a:extLst>
                </a:gridCol>
              </a:tblGrid>
              <a:tr h="14117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11281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74780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114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69735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124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25666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134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664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18F6A3-E2DE-4D2A-8789-A7E3ABB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2720776"/>
            <a:ext cx="2761727" cy="163387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E9E8D-A77B-417D-87D2-5BAFB94D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15" y="1651762"/>
            <a:ext cx="2773920" cy="1627773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39406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do?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compile-time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error due to </a:t>
            </a:r>
            <a:br>
              <a:rPr lang="en-US" dirty="0"/>
            </a:br>
            <a:r>
              <a:rPr lang="en-US" dirty="0"/>
              <a:t>index being out of bounds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matrix[2][0]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summon demons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you know nothing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151118"/>
            <a:ext cx="5291222" cy="44012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bg-BG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1483</TotalTime>
  <Words>2079</Words>
  <Application>Microsoft Office PowerPoint</Application>
  <PresentationFormat>Custom</PresentationFormat>
  <Paragraphs>368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Linear Containers</vt:lpstr>
      <vt:lpstr>Table of Contents</vt:lpstr>
      <vt:lpstr>Questions</vt:lpstr>
      <vt:lpstr>Multidimensional Arrays</vt:lpstr>
      <vt:lpstr>Multidimensional Arrays</vt:lpstr>
      <vt:lpstr>Using Multidimensional Arrays</vt:lpstr>
      <vt:lpstr>Using Multidimensional Arrays</vt:lpstr>
      <vt:lpstr>Multidimensional Arrays</vt:lpstr>
      <vt:lpstr>Quick Quiz</vt:lpstr>
      <vt:lpstr>C++ Pitfall: “Out of Bounds Inside” Multidimensional Arrays</vt:lpstr>
      <vt:lpstr>Row-Major Order in Multidimensional Arrays</vt:lpstr>
      <vt:lpstr>"Multidimensional" Containers</vt:lpstr>
      <vt:lpstr>"Multidimensional" Containers</vt:lpstr>
      <vt:lpstr>Data Structures</vt:lpstr>
      <vt:lpstr>Data Structures</vt:lpstr>
      <vt:lpstr>Complexity 101</vt:lpstr>
      <vt:lpstr>Complexity 101</vt:lpstr>
      <vt:lpstr>Data Structure Performance 101</vt:lpstr>
      <vt:lpstr>STL Linear Containers</vt:lpstr>
      <vt:lpstr>std::vector</vt:lpstr>
      <vt:lpstr>std::vector</vt:lpstr>
      <vt:lpstr>size_t and size_type</vt:lpstr>
      <vt:lpstr>Container Iterators</vt:lpstr>
      <vt:lpstr>Using Iterators with Vectors</vt:lpstr>
      <vt:lpstr>Using Iterators</vt:lpstr>
      <vt:lpstr>Using Iterators with Vectors</vt:lpstr>
      <vt:lpstr>Why Use Iterators?</vt:lpstr>
      <vt:lpstr>std::list</vt:lpstr>
      <vt:lpstr>std::list</vt:lpstr>
      <vt:lpstr>Container Adaptors</vt:lpstr>
      <vt:lpstr>Stack Example: “Browser History”</vt:lpstr>
      <vt:lpstr>std::stack</vt:lpstr>
      <vt:lpstr>Queue Example: “Browser History”</vt:lpstr>
      <vt:lpstr>std::queue</vt:lpstr>
      <vt:lpstr>std::priority_queue</vt:lpstr>
      <vt:lpstr>Container Adaptors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231</cp:revision>
  <dcterms:created xsi:type="dcterms:W3CDTF">2014-01-02T17:00:34Z</dcterms:created>
  <dcterms:modified xsi:type="dcterms:W3CDTF">2019-08-06T14:35:08Z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