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4"/>
  </p:notesMasterIdLst>
  <p:handoutMasterIdLst>
    <p:handoutMasterId r:id="rId35"/>
  </p:handoutMasterIdLst>
  <p:sldIdLst>
    <p:sldId id="274" r:id="rId3"/>
    <p:sldId id="412"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437" r:id="rId29"/>
    <p:sldId id="438" r:id="rId30"/>
    <p:sldId id="349" r:id="rId31"/>
    <p:sldId id="401" r:id="rId32"/>
    <p:sldId id="405"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412"/>
          </p14:sldIdLst>
        </p14:section>
        <p14:section name="Main Content" id="{BC4A3995-4CED-4320-A673-95328C9C809D}">
          <p14:sldIdLst>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Lst>
        </p14:section>
        <p14:section name="Conclusion" id="{10E03AB1-9AA8-4E86-9A64-D741901E50A2}">
          <p14:sldIdLst>
            <p14:sldId id="349"/>
            <p14:sldId id="401"/>
            <p14:sldId id="405"/>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4533" autoAdjust="0"/>
  </p:normalViewPr>
  <p:slideViewPr>
    <p:cSldViewPr>
      <p:cViewPr varScale="1">
        <p:scale>
          <a:sx n="44" d="100"/>
          <a:sy n="44" d="100"/>
        </p:scale>
        <p:origin x="702" y="54"/>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17-Feb-18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17-Feb-18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475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71298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62169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3245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4450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6609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4566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9138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55082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58031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2794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6492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31050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9273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9879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19942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22756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2599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1749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524596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1526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96163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5037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47935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999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7835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180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13468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17-Feb-18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7AA3D92-3261-477D-B938-027C7E7C28C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E6A51476-2B36-4F63-93E5-C28847B41FA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7" name="Picture 16">
            <a:extLst>
              <a:ext uri="{FF2B5EF4-FFF2-40B4-BE49-F238E27FC236}">
                <a16:creationId xmlns:a16="http://schemas.microsoft.com/office/drawing/2014/main" id="{362F6090-8C0A-4DE2-B61B-6248FD7761C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15492" y="593367"/>
            <a:ext cx="11357841" cy="763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Shape 21"/>
          <p:cNvSpPr txBox="1">
            <a:spLocks noGrp="1"/>
          </p:cNvSpPr>
          <p:nvPr>
            <p:ph type="body" idx="1"/>
          </p:nvPr>
        </p:nvSpPr>
        <p:spPr>
          <a:xfrm>
            <a:off x="415492" y="1645433"/>
            <a:ext cx="11357841" cy="4446400"/>
          </a:xfrm>
          <a:prstGeom prst="rect">
            <a:avLst/>
          </a:prstGeom>
        </p:spPr>
        <p:txBody>
          <a:bodyPr spcFirstLastPara="1" wrap="square" lIns="91425" tIns="91425" rIns="91425" bIns="91425" anchor="t" anchorCtr="0"/>
          <a:lstStyle>
            <a:lvl1pPr marL="609448" lvl="0" indent="-457086" rtl="0">
              <a:spcBef>
                <a:spcPts val="0"/>
              </a:spcBef>
              <a:spcAft>
                <a:spcPts val="0"/>
              </a:spcAft>
              <a:buSzPts val="1800"/>
              <a:buChar char="●"/>
              <a:defRPr/>
            </a:lvl1pPr>
            <a:lvl2pPr marL="1218895" lvl="1" indent="-423228" rtl="0">
              <a:spcBef>
                <a:spcPts val="2133"/>
              </a:spcBef>
              <a:spcAft>
                <a:spcPts val="0"/>
              </a:spcAft>
              <a:buSzPts val="1400"/>
              <a:buChar char="○"/>
              <a:defRPr/>
            </a:lvl2pPr>
            <a:lvl3pPr marL="1828343" lvl="2" indent="-423228" rtl="0">
              <a:spcBef>
                <a:spcPts val="2133"/>
              </a:spcBef>
              <a:spcAft>
                <a:spcPts val="0"/>
              </a:spcAft>
              <a:buSzPts val="1400"/>
              <a:buChar char="■"/>
              <a:defRPr/>
            </a:lvl3pPr>
            <a:lvl4pPr marL="2437790" lvl="3" indent="-423228" rtl="0">
              <a:spcBef>
                <a:spcPts val="2133"/>
              </a:spcBef>
              <a:spcAft>
                <a:spcPts val="0"/>
              </a:spcAft>
              <a:buSzPts val="1400"/>
              <a:buChar char="●"/>
              <a:defRPr/>
            </a:lvl4pPr>
            <a:lvl5pPr marL="3047238" lvl="4" indent="-423228" rtl="0">
              <a:spcBef>
                <a:spcPts val="2133"/>
              </a:spcBef>
              <a:spcAft>
                <a:spcPts val="0"/>
              </a:spcAft>
              <a:buSzPts val="1400"/>
              <a:buChar char="○"/>
              <a:defRPr/>
            </a:lvl5pPr>
            <a:lvl6pPr marL="3656686" lvl="5" indent="-423228" rtl="0">
              <a:spcBef>
                <a:spcPts val="2133"/>
              </a:spcBef>
              <a:spcAft>
                <a:spcPts val="0"/>
              </a:spcAft>
              <a:buSzPts val="1400"/>
              <a:buChar char="■"/>
              <a:defRPr/>
            </a:lvl6pPr>
            <a:lvl7pPr marL="4266133" lvl="6" indent="-423228" rtl="0">
              <a:spcBef>
                <a:spcPts val="2133"/>
              </a:spcBef>
              <a:spcAft>
                <a:spcPts val="0"/>
              </a:spcAft>
              <a:buSzPts val="1400"/>
              <a:buChar char="●"/>
              <a:defRPr/>
            </a:lvl7pPr>
            <a:lvl8pPr marL="4875581" lvl="7" indent="-423228" rtl="0">
              <a:spcBef>
                <a:spcPts val="2133"/>
              </a:spcBef>
              <a:spcAft>
                <a:spcPts val="0"/>
              </a:spcAft>
              <a:buSzPts val="1400"/>
              <a:buChar char="○"/>
              <a:defRPr/>
            </a:lvl8pPr>
            <a:lvl9pPr marL="5485028" lvl="8" indent="-423228" rtl="0">
              <a:spcBef>
                <a:spcPts val="2133"/>
              </a:spcBef>
              <a:spcAft>
                <a:spcPts val="2133"/>
              </a:spcAft>
              <a:buSzPts val="1400"/>
              <a:buChar char="■"/>
              <a:defRPr/>
            </a:lvl9pPr>
          </a:lstStyle>
          <a:p>
            <a:endParaRPr/>
          </a:p>
        </p:txBody>
      </p:sp>
      <p:sp>
        <p:nvSpPr>
          <p:cNvPr id="22" name="Shape 22"/>
          <p:cNvSpPr txBox="1">
            <a:spLocks noGrp="1"/>
          </p:cNvSpPr>
          <p:nvPr>
            <p:ph type="sldNum" idx="12"/>
          </p:nvPr>
        </p:nvSpPr>
        <p:spPr>
          <a:xfrm>
            <a:off x="11327715" y="6251679"/>
            <a:ext cx="731409" cy="5248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4168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17-Feb-18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 id="2147483673"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SWhVV3xAgo4"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GXI0l3yqBrA"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N_FwNNC7Ts8"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N4ony2r0QF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nVSNBPjeWuY"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DQwWEP5QqUE"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v=29xnzxgCx6I"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ihKUoZxNClA"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kws2SiqlsMg"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P9KPJlA5yds"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YKTdXKbN07s"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www.youtube.com/watch?v=0ixrddn6l0s"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3" Type="http://schemas.openxmlformats.org/officeDocument/2006/relationships/hyperlink" Target="http://www.softuni.bg/"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hyperlink" Target="mailto:dimitristudio@yahoo.com" TargetMode="External"/><Relationship Id="rId4" Type="http://schemas.openxmlformats.org/officeDocument/2006/relationships/hyperlink" Target="http://www.dimitristudio.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softuni.b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mailto:dimitristudio@yahoo.com" TargetMode="External"/><Relationship Id="rId4" Type="http://schemas.openxmlformats.org/officeDocument/2006/relationships/hyperlink" Target="http://www.dimitristudio.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2.png"/><Relationship Id="rId18" Type="http://schemas.openxmlformats.org/officeDocument/2006/relationships/hyperlink" Target="https://netpeak.net/" TargetMode="External"/><Relationship Id="rId3" Type="http://schemas.openxmlformats.org/officeDocument/2006/relationships/hyperlink" Target="https://softuni.bg/courses/" TargetMode="External"/><Relationship Id="rId7" Type="http://schemas.openxmlformats.org/officeDocument/2006/relationships/image" Target="../media/image29.png"/><Relationship Id="rId12" Type="http://schemas.openxmlformats.org/officeDocument/2006/relationships/hyperlink" Target="http://www.superhosting.bg/" TargetMode="External"/><Relationship Id="rId17" Type="http://schemas.openxmlformats.org/officeDocument/2006/relationships/image" Target="../media/image34.png"/><Relationship Id="rId2" Type="http://schemas.openxmlformats.org/officeDocument/2006/relationships/notesSlide" Target="../notesSlides/notesSlide29.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hyperlink" Target="http://www.infragistics.com/" TargetMode="External"/><Relationship Id="rId19" Type="http://schemas.openxmlformats.org/officeDocument/2006/relationships/image" Target="../media/image35.png"/><Relationship Id="rId4" Type="http://schemas.openxmlformats.org/officeDocument/2006/relationships/hyperlink" Target="http://xs-software.com/" TargetMode="External"/><Relationship Id="rId9" Type="http://schemas.openxmlformats.org/officeDocument/2006/relationships/image" Target="../media/image30.png"/><Relationship Id="rId14" Type="http://schemas.openxmlformats.org/officeDocument/2006/relationships/hyperlink" Target="http://www.telenor.bg/"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9.png"/><Relationship Id="rId5" Type="http://schemas.openxmlformats.org/officeDocument/2006/relationships/hyperlink" Target="https://www.facebook.com/SoftwareUniversity" TargetMode="External"/><Relationship Id="rId10" Type="http://schemas.openxmlformats.org/officeDocument/2006/relationships/image" Target="../media/image38.png"/><Relationship Id="rId4" Type="http://schemas.openxmlformats.org/officeDocument/2006/relationships/hyperlink" Target="http://softuni.foundation/" TargetMode="External"/><Relationship Id="rId9"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GrnAwuQ_WRc"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FM-Cqr4mYoA"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zVN_Pc-Ytuw"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F-3qC4q8toU"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normAutofit/>
          </a:bodyPr>
          <a:lstStyle/>
          <a:p>
            <a:r>
              <a:rPr lang="en-US" dirty="0"/>
              <a:t>3D Visualization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The future of infotainment</a:t>
            </a:r>
          </a:p>
        </p:txBody>
      </p:sp>
      <p:sp>
        <p:nvSpPr>
          <p:cNvPr id="7" name="Text Placeholder 6"/>
          <p:cNvSpPr>
            <a:spLocks noGrp="1"/>
          </p:cNvSpPr>
          <p:nvPr>
            <p:ph type="body" sz="quarter" idx="10"/>
          </p:nvPr>
        </p:nvSpPr>
        <p:spPr>
          <a:xfrm>
            <a:off x="684212" y="4583300"/>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5053199"/>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499803"/>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840965"/>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4644847" y="3391718"/>
            <a:ext cx="2313419" cy="1348061"/>
          </a:xfrm>
          <a:prstGeom prst="rect">
            <a:avLst/>
          </a:prstGeom>
          <a:noFill/>
        </p:spPr>
        <p:txBody>
          <a:bodyPr wrap="squar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Game Development Fundamentals</a:t>
            </a:r>
          </a:p>
          <a:p>
            <a:pPr algn="ctr">
              <a:lnSpc>
                <a:spcPct val="85000"/>
              </a:lnSpc>
            </a:pP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4" name="Picture 13">
            <a:extLst>
              <a:ext uri="{FF2B5EF4-FFF2-40B4-BE49-F238E27FC236}">
                <a16:creationId xmlns:a16="http://schemas.microsoft.com/office/drawing/2014/main" id="{59EDAB68-3787-4615-BBA2-C1A8F5FC8D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15492" y="594105"/>
            <a:ext cx="11357841" cy="1780736"/>
          </a:xfrm>
          <a:prstGeom prst="rect">
            <a:avLst/>
          </a:prstGeom>
        </p:spPr>
        <p:txBody>
          <a:bodyPr spcFirstLastPara="1" vert="horz" wrap="square" lIns="121868" tIns="121868" rIns="121868" bIns="121868" rtlCol="0" anchor="t" anchorCtr="0">
            <a:noAutofit/>
          </a:bodyPr>
          <a:lstStyle/>
          <a:p>
            <a:pPr>
              <a:lnSpc>
                <a:spcPct val="115000"/>
              </a:lnSpc>
              <a:spcAft>
                <a:spcPts val="2133"/>
              </a:spcAft>
            </a:pPr>
            <a:r>
              <a:rPr lang="en" dirty="0"/>
              <a:t>Какви програми се използват в 3D индустрията?</a:t>
            </a:r>
            <a:endParaRPr dirty="0"/>
          </a:p>
        </p:txBody>
      </p:sp>
      <p:sp>
        <p:nvSpPr>
          <p:cNvPr id="113" name="Shape 113"/>
          <p:cNvSpPr txBox="1">
            <a:spLocks noGrp="1"/>
          </p:cNvSpPr>
          <p:nvPr>
            <p:ph type="body" idx="1"/>
          </p:nvPr>
        </p:nvSpPr>
        <p:spPr>
          <a:xfrm>
            <a:off x="415492" y="1807622"/>
            <a:ext cx="11357841" cy="4231698"/>
          </a:xfrm>
          <a:prstGeom prst="rect">
            <a:avLst/>
          </a:prstGeom>
        </p:spPr>
        <p:txBody>
          <a:bodyPr spcFirstLastPara="1" vert="horz" wrap="square" lIns="121868" tIns="121868" rIns="121868" bIns="121868" rtlCol="0" anchor="t" anchorCtr="0">
            <a:noAutofit/>
          </a:bodyPr>
          <a:lstStyle/>
          <a:p>
            <a:pPr>
              <a:buAutoNum type="arabicPeriod"/>
            </a:pPr>
            <a:r>
              <a:rPr lang="en"/>
              <a:t>For 3D animation and modeling: Maya, 3DMax, Cinema 4D, MotionBuilder</a:t>
            </a:r>
            <a:endParaRPr/>
          </a:p>
          <a:p>
            <a:pPr>
              <a:buAutoNum type="arabicPeriod"/>
            </a:pPr>
            <a:r>
              <a:rPr lang="en"/>
              <a:t>Motion capture systems</a:t>
            </a:r>
            <a:endParaRPr/>
          </a:p>
          <a:p>
            <a:pPr>
              <a:buAutoNum type="arabicPeriod"/>
            </a:pPr>
            <a:r>
              <a:rPr lang="en"/>
              <a:t>For rendering: Mental Ray, Renderman</a:t>
            </a:r>
            <a:endParaRPr/>
          </a:p>
          <a:p>
            <a:pPr>
              <a:buAutoNum type="arabicPeriod"/>
            </a:pPr>
            <a:r>
              <a:rPr lang="en"/>
              <a:t>For 3D realistic sculpting:  Z-Brush, MudBox, Substance Painter</a:t>
            </a:r>
            <a:endParaRPr/>
          </a:p>
          <a:p>
            <a:pPr>
              <a:buAutoNum type="arabicPeriod"/>
            </a:pPr>
            <a:r>
              <a:rPr lang="en"/>
              <a:t>For 2D painting, conceptual design and texture-making and UI web design: Adobe Photoshop, Adobe Illustrator, Corel Painter, 3D Painting programmes.</a:t>
            </a:r>
            <a:endParaRPr/>
          </a:p>
          <a:p>
            <a:pPr>
              <a:buAutoNum type="arabicPeriod"/>
            </a:pPr>
            <a:r>
              <a:rPr lang="en"/>
              <a:t>For post-production:  Adobe AfterEffects, Adobe Premiere, Cinema 100, Final Cut Pro, Shake e.t.c</a:t>
            </a:r>
            <a:endParaRPr/>
          </a:p>
          <a:p>
            <a:pPr>
              <a:buAutoNum type="arabicPeriod"/>
            </a:pPr>
            <a:r>
              <a:rPr lang="en"/>
              <a:t>For AR, VR and Video-games making: Game Engines like - UNITY 3D, UNREAL, Cry Engine. Frosbite, Stingray and others.</a:t>
            </a:r>
            <a:endParaRPr/>
          </a:p>
        </p:txBody>
      </p:sp>
    </p:spTree>
    <p:extLst>
      <p:ext uri="{BB962C8B-B14F-4D97-AF65-F5344CB8AC3E}">
        <p14:creationId xmlns:p14="http://schemas.microsoft.com/office/powerpoint/2010/main" val="205098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descr="List of the best video games of 1989.  Follow us on Facebook: http://www.facebook.com/pages/Video-Game-Gems/183022508444415  Visit the album: https://www.facebook.com/media/set/?set=a.184406241639375.49014.183022508444415&amp;type=3  Vote your favorite games: https://www.facebook.com/questions/465522263527770  List of the games:  01 - Turbo Out Run 02 - Stunt Car Racer (aka Stunt Track Racer) 03 - Budokan - The Martial Spirit 04 - Rick Dangerous 05 - Tusker 06 - Racing Hero 07 - U.N. Squadron 08 - Herzog Zwei 09 - Double Dragon II - The Revenge 10 - Final Fight  11 - The Persian Gulf Inferno 12 - Gradius III 13 - Monster Party 14 - David Crane's A Boy and his Blob - Trouble on Blobolonia 15 - Sly Spy 16 - Indianapolis 500 - The Simulation 17 - Cameltry 18 - Poker Ladies 19 - River City Ransom (aka Street Gangs / Downtown Nekketsu Monogatar) 20 - Adventures of Lolo 21 - Indiana Jones and The Last Crusade - The Graphic Adventure 22 - Golden Axe 23 - Castlevania III - Dracula's Curse (aka Akumajou Densetsu) 24 - Dynasty Wars 25 - Cadash 26 - Shadow Dancer 27 - The Astyanax (aka The Lord of King) 28 - Willow  29 - Phantasy Star II 30 - Blood Money 31 - Gunhed (aka Blazing Lazers) 32 - Shadow of the Beast 33 - Lords of the Rising Sun 34 - Mother (aka Earthbound Zero) 35 - Fantasy World Dizzy 36 - Emerald Dragon 37 - It Came from the Desert 38 - Wonder Boy III - The Dragon's Trap 39 - Marvel Land (aka Talmit's Adventure) 40 - Super Mario Land 41 - Pang (aka Pomping World / Buster Bros) 42 - Cobra Triangle 43 - Bonk's Adventure (aka PC Genjin / BC Kid) 44 - Minesweeper 45 - Klax  46 - Myth - History in the Making 47 - Batman - The Movie 48 - Prince of Persia 49 - Midnight Resistance  50 - Prehistoric Isle in 1930 51 - Midwinter 52 - Project Firestart 53 - Escape From The Planet of the Robot Monsters 54 - Darius II (aka Sagaia) 55 - Duck Tales 56 - Future Wars - Time Travellers (aka Future Wars - Adventures in Time) 57 - Ys - Book I &amp; II 58 - Populous 59 - SimCity 60 - Super Volleyball 61 - Legend of Hero Tonma 62 - Toki 63 - Teenage Mutant Ninja Turtles 64 - E-SWAT Cyber Police 65 - Teenage Mutant Ninja Turtles - The Arcade Game 66 - Tecmo World Cup '90 67 - Xenon 2 - Megablast 68 - Kick Off 69 - Exterminator  70 - North &amp; South 71 - Ivan Ironman Stewart's Super Off-Road 72 - Strider  73 - Dragon Breed 74 - R-Type II 75 - Valkyrie no Densetsu 76 - Splatter House - Wanpaku Graffiti 77 - Super Monaco GP 78 - Sweet Home    - Games list doesn't follow alphabetical order and it is not a ranking: in our opinion, each title shown is worth playing. - Many of the games are available for multiple platforms and video doesn't always showcase the original version of the game. - The above titles were published for the first time on that year. - List is continuously updated on our Facebook page: administrators and users chose the games. - Many videos were produced by other Youtube users (we acknowledge them at the end of the montage). - We would like to thank the above users for sharing valuable material online. - To suggest titles to add to the list or to disapprove our choices, leave your feedback in comments section or in our Facebook wall." title="Best 1989 Video Games">
            <a:hlinkClick r:id="rId3"/>
          </p:cNvPr>
          <p:cNvSpPr/>
          <p:nvPr/>
        </p:nvSpPr>
        <p:spPr>
          <a:xfrm>
            <a:off x="1789800" y="400189"/>
            <a:ext cx="8609224" cy="6456918"/>
          </a:xfrm>
          <a:prstGeom prst="rect">
            <a:avLst/>
          </a:prstGeom>
          <a:blipFill>
            <a:blip r:embed="rId4">
              <a:alphaModFix/>
            </a:blip>
            <a:stretch>
              <a:fillRect/>
            </a:stretch>
          </a:blipFill>
          <a:ln>
            <a:noFill/>
          </a:ln>
        </p:spPr>
      </p:sp>
      <p:sp>
        <p:nvSpPr>
          <p:cNvPr id="119" name="Shape 119"/>
          <p:cNvSpPr txBox="1">
            <a:spLocks noGrp="1"/>
          </p:cNvSpPr>
          <p:nvPr>
            <p:ph type="title"/>
          </p:nvPr>
        </p:nvSpPr>
        <p:spPr>
          <a:xfrm>
            <a:off x="-98408" y="-114211"/>
            <a:ext cx="9032047" cy="581449"/>
          </a:xfrm>
          <a:prstGeom prst="rect">
            <a:avLst/>
          </a:prstGeom>
        </p:spPr>
        <p:txBody>
          <a:bodyPr spcFirstLastPara="1" vert="horz" wrap="square" lIns="121868" tIns="121868" rIns="121868" bIns="121868" rtlCol="0" anchor="t" anchorCtr="0">
            <a:noAutofit/>
          </a:bodyPr>
          <a:lstStyle/>
          <a:p>
            <a:pPr>
              <a:lnSpc>
                <a:spcPct val="115000"/>
              </a:lnSpc>
              <a:spcAft>
                <a:spcPts val="2133"/>
              </a:spcAft>
              <a:buClr>
                <a:schemeClr val="dk2"/>
              </a:buClr>
              <a:buSzPts val="1100"/>
            </a:pPr>
            <a:r>
              <a:rPr lang="en" sz="2399" dirty="0"/>
              <a:t>Как са се променили технологиите в тази сфера откакто започнах?</a:t>
            </a:r>
            <a:endParaRPr sz="2399" dirty="0"/>
          </a:p>
        </p:txBody>
      </p:sp>
    </p:spTree>
    <p:extLst>
      <p:ext uri="{BB962C8B-B14F-4D97-AF65-F5344CB8AC3E}">
        <p14:creationId xmlns:p14="http://schemas.microsoft.com/office/powerpoint/2010/main" val="215525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descr="The Adam demo is a real-time-rendered short film created with the Unity engine by our demo team. It runs at 1440p on a GeForce GTX980. Download the demo &amp; the assets: http://unity3d.com/pages/adam?utm_source=youtube&amp;utm_medium=&amp;utm_campaign=demos_global_showcase_2016-11-Global-Adam-launch-blogpost What is Unity? – https://unity3d.com/unity?utm_source=youtube&amp;utm_medium=&amp;utm_campaign=demos-showcase-2016-06-21-Global-AdamFulll" title="Unity Adam demo - the full film">
            <a:hlinkClick r:id="rId3"/>
          </p:cNvPr>
          <p:cNvSpPr/>
          <p:nvPr/>
        </p:nvSpPr>
        <p:spPr>
          <a:xfrm>
            <a:off x="1028932" y="-741114"/>
            <a:ext cx="10130961" cy="7598221"/>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398707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30" name="Shape 130" descr="Horizon Zero Dawn - 1 Hour of AMAZING Gameplay PS4  ►SUBSCRIBE: http://goo.gl/w0ca4q ►Apply for Curse Network : http://bit.ly/1Mseqxc" title="Horizon Zero Dawn - 1 Hour of AMAZING Gameplay (PS4) 2017">
            <a:hlinkClick r:id="rId3"/>
          </p:cNvPr>
          <p:cNvSpPr/>
          <p:nvPr/>
        </p:nvSpPr>
        <p:spPr>
          <a:xfrm>
            <a:off x="1368743" y="-256373"/>
            <a:ext cx="9484628" cy="711348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405013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36" name="Shape 136"/>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37" name="Shape 137" descr="Please watch: &quot;Battlefield: Bad Company 2 - &quot;  https://www.youtube.com/watch?v=Db3-84VGySo -~-~~-~~~-~~-~-  PIXEL ENEMY PRESENTS  Subscribe to Pixel Enemy: http://www.youtube.com/subscription_center?add_user=pixelenemy  Like Pixel Enemy on Facebook: http://www.facebook.com/pixelenemy  Follow Pixel Enemy on Twitter: http://www.twitter.com/pixelenemy  Follow Pixel Enemy on Google+: https://plus.google.com/+pixelenemy/posts  Visit Pixel Enemy on the web: http://www.pixelenemy.com/" title="The Witcher 3: Wild Hunt - 35 Minutes of Gameplay (HD 1080p)">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93255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pPr>
              <a:lnSpc>
                <a:spcPct val="115000"/>
              </a:lnSpc>
              <a:buClr>
                <a:schemeClr val="dk2"/>
              </a:buClr>
              <a:buSzPts val="1100"/>
            </a:pPr>
            <a:r>
              <a:rPr lang="en" dirty="0"/>
              <a:t>Къде най-много ги виждаме и колко често всъщност не забелязваме, че това което гледаме е работа на компютър?</a:t>
            </a:r>
            <a:endParaRPr dirty="0"/>
          </a:p>
          <a:p>
            <a:pPr>
              <a:spcBef>
                <a:spcPts val="2133"/>
              </a:spcBef>
            </a:pPr>
            <a:endParaRPr dirty="0"/>
          </a:p>
        </p:txBody>
      </p:sp>
      <p:sp>
        <p:nvSpPr>
          <p:cNvPr id="143" name="Shape 143"/>
          <p:cNvSpPr txBox="1">
            <a:spLocks noGrp="1"/>
          </p:cNvSpPr>
          <p:nvPr>
            <p:ph type="body" idx="1"/>
          </p:nvPr>
        </p:nvSpPr>
        <p:spPr>
          <a:xfrm>
            <a:off x="415492" y="2985482"/>
            <a:ext cx="11357841" cy="3105591"/>
          </a:xfrm>
          <a:prstGeom prst="rect">
            <a:avLst/>
          </a:prstGeom>
        </p:spPr>
        <p:txBody>
          <a:bodyPr spcFirstLastPara="1" vert="horz" wrap="square" lIns="121868" tIns="121868" rIns="121868" bIns="121868" rtlCol="0" anchor="t" anchorCtr="0">
            <a:noAutofit/>
          </a:bodyPr>
          <a:lstStyle/>
          <a:p>
            <a:pPr marL="0" indent="0">
              <a:buNone/>
            </a:pPr>
            <a:r>
              <a:rPr lang="en" sz="3999"/>
              <a:t>Перфектният специален ефект е постигнат тогава, когато задаваме въпроса:  </a:t>
            </a:r>
            <a:endParaRPr sz="3999"/>
          </a:p>
          <a:p>
            <a:pPr marL="0" indent="0">
              <a:spcBef>
                <a:spcPts val="2133"/>
              </a:spcBef>
              <a:spcAft>
                <a:spcPts val="2133"/>
              </a:spcAft>
              <a:buNone/>
            </a:pPr>
            <a:r>
              <a:rPr lang="en" sz="3999"/>
              <a:t>“Къде има специален ефект?”</a:t>
            </a:r>
            <a:endParaRPr sz="3999"/>
          </a:p>
        </p:txBody>
      </p:sp>
    </p:spTree>
    <p:extLst>
      <p:ext uri="{BB962C8B-B14F-4D97-AF65-F5344CB8AC3E}">
        <p14:creationId xmlns:p14="http://schemas.microsoft.com/office/powerpoint/2010/main" val="22873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49" name="Shape 149"/>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50" name="Shape 150" descr="Back in the day, filmmakers used matte paintings, miniature models and trick photography to achieve impossible looking cinematic effects. Today, Hollywood has nearly perfected the art and application of computer-generated imagery (CGI) in movies and TV shows. In fact, most film scenes that you think are filmed in spectacular locations are actually CGI composites shot in a studio. Here’s a list of 46 before-and-after CGI images that’ll leave you amazed." title="Famous Movie Scenes Before And After Special Effects">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35539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56" name="Shape 156"/>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57" name="Shape 157" descr="Famous FVX movies before and after visual special effects in the most awesome compilation . Pls Share &amp; Subscribe !" title="Movies VFX Before &amp; After Visual Effects - Awesome Compilation">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40754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pPr>
              <a:lnSpc>
                <a:spcPct val="115000"/>
              </a:lnSpc>
              <a:spcAft>
                <a:spcPts val="2133"/>
              </a:spcAft>
              <a:buClr>
                <a:schemeClr val="dk2"/>
              </a:buClr>
              <a:buSzPts val="1100"/>
            </a:pPr>
            <a:r>
              <a:rPr lang="en" sz="3199" dirty="0"/>
              <a:t> Какво бихте казали за бъдещето и тези технологии?</a:t>
            </a:r>
            <a:endParaRPr sz="3199" dirty="0"/>
          </a:p>
        </p:txBody>
      </p:sp>
      <p:sp>
        <p:nvSpPr>
          <p:cNvPr id="163" name="Shape 163"/>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a:buAutoNum type="arabicPeriod"/>
            </a:pPr>
            <a:r>
              <a:rPr lang="en"/>
              <a:t>AR - Augmented Reality</a:t>
            </a:r>
            <a:endParaRPr/>
          </a:p>
          <a:p>
            <a:pPr>
              <a:buAutoNum type="arabicPeriod"/>
            </a:pPr>
            <a:r>
              <a:rPr lang="en"/>
              <a:t>VR - Virtual Reality</a:t>
            </a:r>
            <a:endParaRPr/>
          </a:p>
          <a:p>
            <a:pPr>
              <a:buAutoNum type="arabicPeriod"/>
            </a:pPr>
            <a:r>
              <a:rPr lang="en"/>
              <a:t>Virtual 3D Actors for movies and Video-games</a:t>
            </a:r>
            <a:endParaRPr/>
          </a:p>
          <a:p>
            <a:pPr>
              <a:buAutoNum type="arabicPeriod"/>
            </a:pPr>
            <a:r>
              <a:rPr lang="en"/>
              <a:t>Educational Applications</a:t>
            </a:r>
            <a:endParaRPr/>
          </a:p>
          <a:p>
            <a:pPr>
              <a:buAutoNum type="arabicPeriod"/>
            </a:pPr>
            <a:r>
              <a:rPr lang="en"/>
              <a:t>Infotainment</a:t>
            </a:r>
            <a:endParaRPr/>
          </a:p>
          <a:p>
            <a:pPr>
              <a:buAutoNum type="arabicPeriod"/>
            </a:pPr>
            <a:r>
              <a:rPr lang="en"/>
              <a:t>Scientific Visualizations</a:t>
            </a:r>
            <a:endParaRPr/>
          </a:p>
          <a:p>
            <a:pPr>
              <a:buAutoNum type="arabicPeriod"/>
            </a:pPr>
            <a:r>
              <a:rPr lang="en"/>
              <a:t>AR Commerce</a:t>
            </a:r>
            <a:endParaRPr/>
          </a:p>
          <a:p>
            <a:pPr>
              <a:buAutoNum type="arabicPeriod"/>
            </a:pPr>
            <a:r>
              <a:rPr lang="en"/>
              <a:t>Archeology sites AR-VR Restoration</a:t>
            </a:r>
            <a:endParaRPr/>
          </a:p>
        </p:txBody>
      </p:sp>
    </p:spTree>
    <p:extLst>
      <p:ext uri="{BB962C8B-B14F-4D97-AF65-F5344CB8AC3E}">
        <p14:creationId xmlns:p14="http://schemas.microsoft.com/office/powerpoint/2010/main" val="212549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69" name="Shape 169"/>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70" name="Shape 170" descr="Microsoft just blew us (and some virtual robots) away with a demo of its HoloLens ‘mixed reality’ gaming system. The good news? Those spider robots are just virtual. The bad: HoloLens still isn’t available for consumers.  Read more here: http://gizmodo.com/microsofts-crazy-hololens-ar-will-be-3000-for-develope-1734921180  We come from the future. https://gizmodo.com" title="Holy Crap, This New Hololens Demo Is Freaking Crazy">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355373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001" y="1905000"/>
            <a:ext cx="11804822" cy="3268479"/>
          </a:xfrm>
        </p:spPr>
        <p:txBody>
          <a:bodyPr>
            <a:normAutofit/>
          </a:bodyPr>
          <a:lstStyle/>
          <a:p>
            <a:pPr marL="0" indent="0" algn="ctr">
              <a:buNone/>
            </a:pPr>
            <a:r>
              <a:rPr lang="en-US" sz="7200" b="1" dirty="0">
                <a:solidFill>
                  <a:schemeClr val="tx2">
                    <a:lumMod val="75000"/>
                  </a:schemeClr>
                </a:solidFill>
              </a:rPr>
              <a:t>sli.do</a:t>
            </a:r>
            <a:br>
              <a:rPr lang="en-US" sz="6000" b="1" dirty="0"/>
            </a:br>
            <a:r>
              <a:rPr lang="en-US" sz="11500" b="1" dirty="0"/>
              <a:t>#</a:t>
            </a:r>
            <a:r>
              <a:rPr lang="en-US" sz="11500" b="1" noProof="1"/>
              <a:t>GameDevs</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9314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76" name="Shape 176"/>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77" name="Shape 177" descr="Microsoft HoloLens review, AR- mind blowing! My expectations were already high, but when I tried the HoloLens, my mind was blown at how outrageously good it is.  I show you Microsoft Office 365 running through my HoloLens, accessing Excel and Word as Holograms.  I then access Microsoft Edge for web browsing plus YouTube, just incredible; AR for business.  I run some extremely cool HoloLens apps such as LSrD (wow, imagine the DMT trips you could simulate on this!) and then Galaxy Explorer to see our Solar System including the Sun and Saturn at very close up range.  I then run a Beta 3D simulation of a shark, once again, absolutely incredible.  I zoom into the shark hologram whilst it's swimming around my living room.  It's without doubt the hand gestures need some work as it's hard to manipulate objects when at a distance.  The only other problem is the field of view is small, but once this has been resolved through future iterations of the HoloLens, AR is set to change the world.  Then, to go a step further with my futurist hat on, consider the Softcell Lens (AR in a contact Lens) and the EyeTap and the future really looks exciting, I see AR impacting every part of our lives.  If we want it to of course.  I also link to my blog in the video where I discuss AR street dating, volumetrically captured video conferencing, AR shopping, facial and emotion recognition, and much more; http://www.mackie.xyz/james-mackie-puts-it-out-there-the-next-technology-megatrend/  I discuss emails, text messages and phone calls delivered through AR, the replacement / death of mobile phones and the personal computer.  Death of the mouse &amp; keyboard, eye-tracking, field of view, Adaptive Focus (Magic Leap) and even, imaginary friends!  Please subscribe to my channel; https://www.youtube.com/channel/UCORUojTPJG-GEN8NFK1t_-A Please link to this video; https://youtu.be/ihKUoZxNClA Please checkout my blog; http://www.mackie.xyz Please Like my FB page; https://www.facebook.com/www.mackie.xyz/  AR | HoloLens | Microsoft HoloLens | Augmented Reality | futurist" title="Microsoft HoloLens Review, mind blowing Augmented Reality!">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289661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83" name="Shape 183"/>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84" name="Shape 184" title="Augmented Reality Demo">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91438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90" name="Shape 190"/>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91" name="Shape 191" descr="current research project at BMW" title="BMW augmented reality">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282178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197" name="Shape 197"/>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98" name="Shape 198" title="SPAIN-Empuries - Augmented Reality app at archaeological site (2015)">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380652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15492" y="893"/>
            <a:ext cx="11357841" cy="763401"/>
          </a:xfrm>
          <a:prstGeom prst="rect">
            <a:avLst/>
          </a:prstGeom>
        </p:spPr>
        <p:txBody>
          <a:bodyPr spcFirstLastPara="1" vert="horz" wrap="square" lIns="121868" tIns="121868" rIns="121868" bIns="121868" rtlCol="0" anchor="t" anchorCtr="0">
            <a:noAutofit/>
          </a:bodyPr>
          <a:lstStyle/>
          <a:p>
            <a:r>
              <a:rPr lang="en"/>
              <a:t>AR Project - Bulgarian Historical Sites - AR</a:t>
            </a:r>
            <a:endParaRPr/>
          </a:p>
        </p:txBody>
      </p:sp>
      <p:sp>
        <p:nvSpPr>
          <p:cNvPr id="204" name="Shape 204"/>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pic>
        <p:nvPicPr>
          <p:cNvPr id="205" name="Shape 205"/>
          <p:cNvPicPr preferRelativeResize="0"/>
          <p:nvPr/>
        </p:nvPicPr>
        <p:blipFill>
          <a:blip r:embed="rId3">
            <a:alphaModFix/>
          </a:blip>
          <a:stretch>
            <a:fillRect/>
          </a:stretch>
        </p:blipFill>
        <p:spPr>
          <a:xfrm>
            <a:off x="536216" y="806983"/>
            <a:ext cx="10755777" cy="6050125"/>
          </a:xfrm>
          <a:prstGeom prst="rect">
            <a:avLst/>
          </a:prstGeom>
          <a:noFill/>
          <a:ln>
            <a:noFill/>
          </a:ln>
        </p:spPr>
      </p:pic>
    </p:spTree>
    <p:extLst>
      <p:ext uri="{BB962C8B-B14F-4D97-AF65-F5344CB8AC3E}">
        <p14:creationId xmlns:p14="http://schemas.microsoft.com/office/powerpoint/2010/main" val="790055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15492" y="893"/>
            <a:ext cx="11357841" cy="763401"/>
          </a:xfrm>
          <a:prstGeom prst="rect">
            <a:avLst/>
          </a:prstGeom>
        </p:spPr>
        <p:txBody>
          <a:bodyPr spcFirstLastPara="1" vert="horz" wrap="square" lIns="121868" tIns="121868" rIns="121868" bIns="121868" rtlCol="0" anchor="t" anchorCtr="0">
            <a:noAutofit/>
          </a:bodyPr>
          <a:lstStyle/>
          <a:p>
            <a:r>
              <a:rPr lang="en"/>
              <a:t>AR Project - Bulgarian Historical Sites - AR</a:t>
            </a:r>
            <a:endParaRPr/>
          </a:p>
        </p:txBody>
      </p:sp>
      <p:sp>
        <p:nvSpPr>
          <p:cNvPr id="211" name="Shape 211"/>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pic>
        <p:nvPicPr>
          <p:cNvPr id="212" name="Shape 212"/>
          <p:cNvPicPr preferRelativeResize="0"/>
          <p:nvPr/>
        </p:nvPicPr>
        <p:blipFill rotWithShape="1">
          <a:blip r:embed="rId3">
            <a:alphaModFix/>
          </a:blip>
          <a:srcRect/>
          <a:stretch/>
        </p:blipFill>
        <p:spPr>
          <a:xfrm>
            <a:off x="536216" y="806983"/>
            <a:ext cx="10755777" cy="6050125"/>
          </a:xfrm>
          <a:prstGeom prst="rect">
            <a:avLst/>
          </a:prstGeom>
          <a:noFill/>
          <a:ln>
            <a:noFill/>
          </a:ln>
        </p:spPr>
      </p:pic>
    </p:spTree>
    <p:extLst>
      <p:ext uri="{BB962C8B-B14F-4D97-AF65-F5344CB8AC3E}">
        <p14:creationId xmlns:p14="http://schemas.microsoft.com/office/powerpoint/2010/main" val="357268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15492" y="893"/>
            <a:ext cx="11357841" cy="763401"/>
          </a:xfrm>
          <a:prstGeom prst="rect">
            <a:avLst/>
          </a:prstGeom>
        </p:spPr>
        <p:txBody>
          <a:bodyPr spcFirstLastPara="1" vert="horz" wrap="square" lIns="121868" tIns="121868" rIns="121868" bIns="121868" rtlCol="0" anchor="t" anchorCtr="0">
            <a:noAutofit/>
          </a:bodyPr>
          <a:lstStyle/>
          <a:p>
            <a:r>
              <a:rPr lang="en"/>
              <a:t>AR Project - Bulgarian Historical Sites - AR</a:t>
            </a:r>
            <a:endParaRPr/>
          </a:p>
        </p:txBody>
      </p:sp>
      <p:sp>
        <p:nvSpPr>
          <p:cNvPr id="218" name="Shape 218"/>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pic>
        <p:nvPicPr>
          <p:cNvPr id="219" name="Shape 219"/>
          <p:cNvPicPr preferRelativeResize="0"/>
          <p:nvPr/>
        </p:nvPicPr>
        <p:blipFill rotWithShape="1">
          <a:blip r:embed="rId3">
            <a:alphaModFix/>
          </a:blip>
          <a:srcRect/>
          <a:stretch/>
        </p:blipFill>
        <p:spPr>
          <a:xfrm>
            <a:off x="536216" y="806983"/>
            <a:ext cx="10755777" cy="6050125"/>
          </a:xfrm>
          <a:prstGeom prst="rect">
            <a:avLst/>
          </a:prstGeom>
          <a:noFill/>
          <a:ln>
            <a:noFill/>
          </a:ln>
        </p:spPr>
      </p:pic>
    </p:spTree>
    <p:extLst>
      <p:ext uri="{BB962C8B-B14F-4D97-AF65-F5344CB8AC3E}">
        <p14:creationId xmlns:p14="http://schemas.microsoft.com/office/powerpoint/2010/main" val="63588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descr="Video Concept Sofia AR Guide" title="Video Concept Sofia AR Guide">
            <a:hlinkClick r:id="rId3"/>
          </p:cNvPr>
          <p:cNvSpPr/>
          <p:nvPr/>
        </p:nvSpPr>
        <p:spPr>
          <a:xfrm>
            <a:off x="1523603" y="893"/>
            <a:ext cx="9141619" cy="6856214"/>
          </a:xfrm>
          <a:prstGeom prst="rect">
            <a:avLst/>
          </a:prstGeom>
          <a:blipFill>
            <a:blip r:embed="rId4">
              <a:alphaModFix/>
            </a:blip>
            <a:stretch>
              <a:fillRect/>
            </a:stretch>
          </a:blipFill>
          <a:ln>
            <a:noFill/>
          </a:ln>
        </p:spPr>
      </p:sp>
      <p:sp>
        <p:nvSpPr>
          <p:cNvPr id="225" name="Shape 225"/>
          <p:cNvSpPr txBox="1">
            <a:spLocks noGrp="1"/>
          </p:cNvSpPr>
          <p:nvPr>
            <p:ph type="title"/>
          </p:nvPr>
        </p:nvSpPr>
        <p:spPr>
          <a:xfrm>
            <a:off x="415492" y="893"/>
            <a:ext cx="11357841" cy="763401"/>
          </a:xfrm>
          <a:prstGeom prst="rect">
            <a:avLst/>
          </a:prstGeom>
        </p:spPr>
        <p:txBody>
          <a:bodyPr spcFirstLastPara="1" vert="horz" wrap="square" lIns="121868" tIns="121868" rIns="121868" bIns="121868" rtlCol="0" anchor="t" anchorCtr="0">
            <a:noAutofit/>
          </a:bodyPr>
          <a:lstStyle/>
          <a:p>
            <a:r>
              <a:rPr lang="en"/>
              <a:t>AR Project - Bulgarian Historical Sites - AR</a:t>
            </a:r>
            <a:endParaRPr/>
          </a:p>
        </p:txBody>
      </p:sp>
    </p:spTree>
    <p:extLst>
      <p:ext uri="{BB962C8B-B14F-4D97-AF65-F5344CB8AC3E}">
        <p14:creationId xmlns:p14="http://schemas.microsoft.com/office/powerpoint/2010/main" val="1205485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r>
              <a:rPr lang="en"/>
              <a:t>Contact Info</a:t>
            </a:r>
            <a:endParaRPr/>
          </a:p>
        </p:txBody>
      </p:sp>
      <p:sp>
        <p:nvSpPr>
          <p:cNvPr id="231" name="Shape 231"/>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buNone/>
            </a:pPr>
            <a:r>
              <a:rPr lang="en" b="1"/>
              <a:t>Dimitri Detchev</a:t>
            </a:r>
            <a:endParaRPr b="1"/>
          </a:p>
          <a:p>
            <a:pPr marL="0" indent="0">
              <a:spcBef>
                <a:spcPts val="2133"/>
              </a:spcBef>
              <a:buNone/>
            </a:pPr>
            <a:r>
              <a:rPr lang="en"/>
              <a:t>3D Animation Instructor at SoftUni</a:t>
            </a:r>
            <a:endParaRPr/>
          </a:p>
          <a:p>
            <a:pPr marL="0" indent="0">
              <a:spcBef>
                <a:spcPts val="2133"/>
              </a:spcBef>
              <a:buNone/>
            </a:pPr>
            <a:r>
              <a:rPr lang="en"/>
              <a:t>Web: </a:t>
            </a:r>
            <a:r>
              <a:rPr lang="en" u="sng">
                <a:solidFill>
                  <a:schemeClr val="hlink"/>
                </a:solidFill>
                <a:hlinkClick r:id="rId3"/>
              </a:rPr>
              <a:t>www.sof</a:t>
            </a:r>
            <a:r>
              <a:rPr lang="en" u="sng">
                <a:solidFill>
                  <a:schemeClr val="hlink"/>
                </a:solidFill>
                <a:hlinkClick r:id="rId3"/>
              </a:rPr>
              <a:t>tuni.bg</a:t>
            </a:r>
            <a:endParaRPr/>
          </a:p>
          <a:p>
            <a:pPr marL="0" indent="0">
              <a:spcBef>
                <a:spcPts val="2133"/>
              </a:spcBef>
              <a:buNone/>
            </a:pPr>
            <a:r>
              <a:rPr lang="en"/>
              <a:t>Web: </a:t>
            </a:r>
            <a:r>
              <a:rPr lang="en" u="sng">
                <a:solidFill>
                  <a:schemeClr val="hlink"/>
                </a:solidFill>
                <a:hlinkClick r:id="rId4"/>
              </a:rPr>
              <a:t>www.dimitri-studio.com</a:t>
            </a:r>
            <a:endParaRPr/>
          </a:p>
          <a:p>
            <a:pPr marL="0" indent="0">
              <a:spcBef>
                <a:spcPts val="2133"/>
              </a:spcBef>
              <a:buNone/>
            </a:pPr>
            <a:r>
              <a:rPr lang="en"/>
              <a:t>Email: </a:t>
            </a:r>
            <a:r>
              <a:rPr lang="en" u="sng">
                <a:solidFill>
                  <a:schemeClr val="hlink"/>
                </a:solidFill>
                <a:hlinkClick r:id="rId5"/>
              </a:rPr>
              <a:t>dimitristudio@yahoo.com</a:t>
            </a:r>
            <a:endParaRPr/>
          </a:p>
          <a:p>
            <a:pPr marL="0" indent="0">
              <a:spcBef>
                <a:spcPts val="2133"/>
              </a:spcBef>
              <a:spcAft>
                <a:spcPts val="2133"/>
              </a:spcAft>
              <a:buNone/>
            </a:pPr>
            <a:endParaRPr/>
          </a:p>
        </p:txBody>
      </p:sp>
    </p:spTree>
    <p:extLst>
      <p:ext uri="{BB962C8B-B14F-4D97-AF65-F5344CB8AC3E}">
        <p14:creationId xmlns:p14="http://schemas.microsoft.com/office/powerpoint/2010/main" val="2346805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29</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0" lvl="0" indent="0">
              <a:spcBef>
                <a:spcPts val="0"/>
              </a:spcBef>
              <a:spcAft>
                <a:spcPts val="0"/>
              </a:spcAft>
              <a:buNone/>
            </a:pPr>
            <a:r>
              <a:rPr lang="en-US" sz="3200" b="1" dirty="0"/>
              <a:t>Dimitri </a:t>
            </a:r>
            <a:r>
              <a:rPr lang="en-US" sz="3200" b="1" dirty="0" err="1"/>
              <a:t>Detchev</a:t>
            </a:r>
            <a:endParaRPr lang="en-US" sz="3200" b="1" dirty="0"/>
          </a:p>
          <a:p>
            <a:pPr marL="0" lvl="0" indent="0">
              <a:spcBef>
                <a:spcPts val="1600"/>
              </a:spcBef>
              <a:spcAft>
                <a:spcPts val="0"/>
              </a:spcAft>
              <a:buNone/>
            </a:pPr>
            <a:r>
              <a:rPr lang="en-US" sz="3200" dirty="0"/>
              <a:t>3D Animation Instructor at </a:t>
            </a:r>
            <a:r>
              <a:rPr lang="en-US" sz="3200" dirty="0" err="1"/>
              <a:t>SoftUni</a:t>
            </a:r>
            <a:endParaRPr lang="en-US" sz="3200" dirty="0"/>
          </a:p>
          <a:p>
            <a:pPr marL="0" lvl="0" indent="0">
              <a:spcBef>
                <a:spcPts val="1600"/>
              </a:spcBef>
              <a:spcAft>
                <a:spcPts val="0"/>
              </a:spcAft>
              <a:buNone/>
            </a:pPr>
            <a:r>
              <a:rPr lang="en-US" sz="3200" dirty="0"/>
              <a:t>Web: </a:t>
            </a:r>
            <a:r>
              <a:rPr lang="en-US" sz="3200" u="sng" dirty="0">
                <a:solidFill>
                  <a:schemeClr val="hlink"/>
                </a:solidFill>
                <a:hlinkClick r:id="rId3"/>
              </a:rPr>
              <a:t>www.softuni.bg</a:t>
            </a:r>
            <a:endParaRPr lang="en-US" sz="3200" dirty="0"/>
          </a:p>
          <a:p>
            <a:pPr marL="0" lvl="0" indent="0">
              <a:spcBef>
                <a:spcPts val="1600"/>
              </a:spcBef>
              <a:spcAft>
                <a:spcPts val="0"/>
              </a:spcAft>
              <a:buNone/>
            </a:pPr>
            <a:r>
              <a:rPr lang="en-US" sz="3200" dirty="0"/>
              <a:t>Web: </a:t>
            </a:r>
            <a:r>
              <a:rPr lang="en-US" sz="3200" u="sng" dirty="0">
                <a:solidFill>
                  <a:schemeClr val="hlink"/>
                </a:solidFill>
                <a:hlinkClick r:id="rId4"/>
              </a:rPr>
              <a:t>www.dimitri-studio.com</a:t>
            </a:r>
            <a:endParaRPr lang="en-US" sz="3200" dirty="0"/>
          </a:p>
          <a:p>
            <a:pPr marL="0" lvl="0" indent="0">
              <a:spcBef>
                <a:spcPts val="1600"/>
              </a:spcBef>
              <a:spcAft>
                <a:spcPts val="0"/>
              </a:spcAft>
              <a:buNone/>
            </a:pPr>
            <a:r>
              <a:rPr lang="en-US" sz="3200" dirty="0"/>
              <a:t>Email: </a:t>
            </a:r>
            <a:r>
              <a:rPr lang="en-US" sz="3200" u="sng" dirty="0">
                <a:solidFill>
                  <a:schemeClr val="hlink"/>
                </a:solidFill>
                <a:hlinkClick r:id="rId5"/>
              </a:rPr>
              <a:t>dimitristudio@yahoo.com</a:t>
            </a:r>
            <a:endParaRPr lang="en-US" sz="3200" dirty="0"/>
          </a:p>
          <a:p>
            <a:pPr>
              <a:lnSpc>
                <a:spcPct val="100000"/>
              </a:lnSpc>
            </a:pPr>
            <a:endParaRPr lang="en-US" sz="3000" dirty="0"/>
          </a:p>
        </p:txBody>
      </p:sp>
      <p:sp>
        <p:nvSpPr>
          <p:cNvPr id="4" name="Title 3"/>
          <p:cNvSpPr>
            <a:spLocks noGrp="1"/>
          </p:cNvSpPr>
          <p:nvPr>
            <p:ph type="title"/>
          </p:nvPr>
        </p:nvSpPr>
        <p:spPr/>
        <p:txBody>
          <a:bodyPr>
            <a:normAutofit/>
          </a:bodyPr>
          <a:lstStyle/>
          <a:p>
            <a:r>
              <a:rPr lang="en-US" dirty="0"/>
              <a:t>Contact Info</a:t>
            </a:r>
          </a:p>
        </p:txBody>
      </p:sp>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vert="horz" wrap="square" lIns="121868" tIns="121868" rIns="121868" bIns="121868" rtlCol="0" anchor="t" anchorCtr="0">
            <a:noAutofit/>
          </a:bodyPr>
          <a:lstStyle/>
          <a:p>
            <a:pPr marL="609448" indent="-558660">
              <a:buAutoNum type="arabicPeriod"/>
            </a:pPr>
            <a:r>
              <a:rPr lang="en"/>
              <a:t>Q &amp; A-s</a:t>
            </a:r>
            <a:endParaRPr/>
          </a:p>
        </p:txBody>
      </p:sp>
      <p:sp>
        <p:nvSpPr>
          <p:cNvPr id="67" name="Shape 67"/>
          <p:cNvSpPr txBox="1">
            <a:spLocks noGrp="1"/>
          </p:cNvSpPr>
          <p:nvPr>
            <p:ph type="body" idx="1"/>
          </p:nvPr>
        </p:nvSpPr>
        <p:spPr>
          <a:xfrm>
            <a:off x="415492" y="1645898"/>
            <a:ext cx="11357841" cy="4698776"/>
          </a:xfrm>
          <a:prstGeom prst="rect">
            <a:avLst/>
          </a:prstGeom>
        </p:spPr>
        <p:txBody>
          <a:bodyPr spcFirstLastPara="1" vert="horz" wrap="square" lIns="121868" tIns="121868" rIns="121868" bIns="121868" rtlCol="0" anchor="t" anchorCtr="0">
            <a:noAutofit/>
          </a:bodyPr>
          <a:lstStyle/>
          <a:p>
            <a:pPr marL="0" indent="0">
              <a:buClr>
                <a:schemeClr val="dk2"/>
              </a:buClr>
              <a:buSzPts val="1100"/>
              <a:buNone/>
            </a:pPr>
            <a:r>
              <a:rPr lang="en" sz="1866" dirty="0">
                <a:solidFill>
                  <a:schemeClr val="tx2">
                    <a:lumMod val="75000"/>
                  </a:schemeClr>
                </a:solidFill>
                <a:latin typeface="Arial"/>
                <a:cs typeface="Arial"/>
                <a:sym typeface="Arial"/>
              </a:rPr>
              <a:t>1. Какво Ви е насочило към тази сфера?</a:t>
            </a:r>
            <a:endParaRPr sz="1866" dirty="0">
              <a:solidFill>
                <a:schemeClr val="tx2">
                  <a:lumMod val="75000"/>
                </a:schemeClr>
              </a:solidFill>
              <a:latin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cs typeface="Arial"/>
                <a:sym typeface="Arial"/>
              </a:rPr>
              <a:t>2. Не сте ли се притеснявате, че изкуството е много рискова сфера за професия?</a:t>
            </a:r>
            <a:endParaRPr sz="1866" dirty="0">
              <a:solidFill>
                <a:schemeClr val="tx2">
                  <a:lumMod val="75000"/>
                </a:schemeClr>
              </a:solidFill>
              <a:latin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cs typeface="Arial"/>
                <a:sym typeface="Arial"/>
              </a:rPr>
              <a:t>3. Какви пречки се срещат в началото?</a:t>
            </a:r>
            <a:endParaRPr sz="1866" dirty="0">
              <a:solidFill>
                <a:schemeClr val="tx2">
                  <a:lumMod val="75000"/>
                </a:schemeClr>
              </a:solidFill>
              <a:latin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cs typeface="Arial"/>
                <a:sym typeface="Arial"/>
              </a:rPr>
              <a:t>4. Професионалния Ви път и работата Ви с едни от най-големите имена във видео-гейм индустрията.</a:t>
            </a:r>
            <a:endParaRPr sz="1866" dirty="0">
              <a:solidFill>
                <a:schemeClr val="tx2">
                  <a:lumMod val="75000"/>
                </a:schemeClr>
              </a:solidFill>
              <a:latin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cs typeface="Arial"/>
                <a:sym typeface="Arial"/>
              </a:rPr>
              <a:t>5. Защо 3D визуализацията с game engines ще става все по-важна във всички аспекти на живота?</a:t>
            </a:r>
            <a:endParaRPr sz="1866" dirty="0">
              <a:solidFill>
                <a:schemeClr val="tx2">
                  <a:lumMod val="75000"/>
                </a:schemeClr>
              </a:solidFill>
              <a:latin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cs typeface="Arial"/>
                <a:sym typeface="Arial"/>
              </a:rPr>
              <a:t>6. Кои индустрии имат най-голяма нужда от кадри за 3D визуализация?</a:t>
            </a:r>
            <a:endParaRPr sz="1866" dirty="0">
              <a:solidFill>
                <a:schemeClr val="tx2">
                  <a:lumMod val="75000"/>
                </a:schemeClr>
              </a:solidFill>
              <a:latin typeface="Arial"/>
              <a:cs typeface="Arial"/>
              <a:sym typeface="Arial"/>
            </a:endParaRPr>
          </a:p>
          <a:p>
            <a:pPr marL="0" indent="0">
              <a:spcBef>
                <a:spcPts val="2133"/>
              </a:spcBef>
              <a:spcAft>
                <a:spcPts val="2133"/>
              </a:spcAft>
              <a:buClr>
                <a:schemeClr val="dk2"/>
              </a:buClr>
              <a:buSzPts val="1100"/>
              <a:buNone/>
            </a:pPr>
            <a:r>
              <a:rPr lang="en" sz="1866" dirty="0">
                <a:solidFill>
                  <a:schemeClr val="tx2">
                    <a:lumMod val="75000"/>
                  </a:schemeClr>
                </a:solidFill>
                <a:latin typeface="Arial"/>
                <a:cs typeface="Arial"/>
                <a:sym typeface="Arial"/>
              </a:rPr>
              <a:t>7. Какви програми се използват в 3D индустрията?</a:t>
            </a:r>
            <a:endParaRPr sz="1866" dirty="0">
              <a:solidFill>
                <a:schemeClr val="tx2">
                  <a:lumMod val="75000"/>
                </a:schemeClr>
              </a:solidFill>
              <a:latin typeface="Arial"/>
              <a:cs typeface="Arial"/>
              <a:sym typeface="Arial"/>
            </a:endParaRPr>
          </a:p>
        </p:txBody>
      </p:sp>
    </p:spTree>
    <p:extLst>
      <p:ext uri="{BB962C8B-B14F-4D97-AF65-F5344CB8AC3E}">
        <p14:creationId xmlns:p14="http://schemas.microsoft.com/office/powerpoint/2010/main" val="206176876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Game Development Fundamentals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pPr>
              <a:buClr>
                <a:schemeClr val="dk2"/>
              </a:buClr>
              <a:buSzPts val="1100"/>
            </a:pPr>
            <a:r>
              <a:rPr lang="en" dirty="0"/>
              <a:t>2. Q &amp; A-s</a:t>
            </a:r>
            <a:endParaRPr dirty="0"/>
          </a:p>
        </p:txBody>
      </p:sp>
      <p:sp>
        <p:nvSpPr>
          <p:cNvPr id="73" name="Shape 73"/>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buClr>
                <a:schemeClr val="dk2"/>
              </a:buClr>
              <a:buSzPts val="1100"/>
              <a:buNone/>
            </a:pPr>
            <a:r>
              <a:rPr lang="en" sz="1866" dirty="0">
                <a:solidFill>
                  <a:schemeClr val="tx2">
                    <a:lumMod val="75000"/>
                  </a:schemeClr>
                </a:solidFill>
                <a:latin typeface="Arial"/>
                <a:ea typeface="Arial"/>
                <a:cs typeface="Arial"/>
                <a:sym typeface="Arial"/>
              </a:rPr>
              <a:t>8. Откъде черпите вдъхновение?</a:t>
            </a:r>
            <a:endParaRPr sz="1866" dirty="0">
              <a:solidFill>
                <a:schemeClr val="tx2">
                  <a:lumMod val="75000"/>
                </a:schemeClr>
              </a:solidFill>
              <a:latin typeface="Arial"/>
              <a:ea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ea typeface="Arial"/>
                <a:cs typeface="Arial"/>
                <a:sym typeface="Arial"/>
              </a:rPr>
              <a:t>9. Как са се променили технологиите в тази сфера откакто стартирах в тази индустрия?</a:t>
            </a:r>
            <a:endParaRPr sz="1866" dirty="0">
              <a:solidFill>
                <a:schemeClr val="tx2">
                  <a:lumMod val="75000"/>
                </a:schemeClr>
              </a:solidFill>
              <a:latin typeface="Arial"/>
              <a:ea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ea typeface="Arial"/>
                <a:cs typeface="Arial"/>
                <a:sym typeface="Arial"/>
              </a:rPr>
              <a:t>10. Как се правят специалните ефекти в кино и video-game  индустрията?</a:t>
            </a:r>
            <a:endParaRPr sz="1866" dirty="0">
              <a:solidFill>
                <a:schemeClr val="tx2">
                  <a:lumMod val="75000"/>
                </a:schemeClr>
              </a:solidFill>
              <a:latin typeface="Arial"/>
              <a:ea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ea typeface="Arial"/>
                <a:cs typeface="Arial"/>
                <a:sym typeface="Arial"/>
              </a:rPr>
              <a:t>11. Къде най-много ги виждаме и колко често всъщност не забелязваме, че това което гледаме е работа на компютър?</a:t>
            </a:r>
            <a:endParaRPr sz="1866" dirty="0">
              <a:solidFill>
                <a:schemeClr val="tx2">
                  <a:lumMod val="75000"/>
                </a:schemeClr>
              </a:solidFill>
              <a:latin typeface="Arial"/>
              <a:ea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ea typeface="Arial"/>
                <a:cs typeface="Arial"/>
                <a:sym typeface="Arial"/>
              </a:rPr>
              <a:t>12. Какво бихте казали за бъдещето и тези технологии?</a:t>
            </a:r>
            <a:endParaRPr sz="1866" dirty="0">
              <a:solidFill>
                <a:schemeClr val="tx2">
                  <a:lumMod val="75000"/>
                </a:schemeClr>
              </a:solidFill>
              <a:latin typeface="Arial"/>
              <a:ea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ea typeface="Arial"/>
                <a:cs typeface="Arial"/>
                <a:sym typeface="Arial"/>
              </a:rPr>
              <a:t>13. Какво бихте препоръчали на тези, които биха искали да практикуват професия в тази сфера?</a:t>
            </a:r>
            <a:endParaRPr sz="1866" dirty="0">
              <a:solidFill>
                <a:schemeClr val="tx2">
                  <a:lumMod val="75000"/>
                </a:schemeClr>
              </a:solidFill>
              <a:latin typeface="Arial"/>
              <a:ea typeface="Arial"/>
              <a:cs typeface="Arial"/>
              <a:sym typeface="Arial"/>
            </a:endParaRPr>
          </a:p>
          <a:p>
            <a:pPr marL="0" indent="0">
              <a:spcBef>
                <a:spcPts val="2133"/>
              </a:spcBef>
              <a:buClr>
                <a:schemeClr val="dk2"/>
              </a:buClr>
              <a:buSzPts val="1100"/>
              <a:buNone/>
            </a:pPr>
            <a:r>
              <a:rPr lang="en" sz="1866" dirty="0">
                <a:solidFill>
                  <a:schemeClr val="tx2">
                    <a:lumMod val="75000"/>
                  </a:schemeClr>
                </a:solidFill>
                <a:latin typeface="Arial"/>
                <a:ea typeface="Arial"/>
                <a:cs typeface="Arial"/>
                <a:sym typeface="Arial"/>
              </a:rPr>
              <a:t>14. Съвети за начинаещи и как да се постигне успех в сфера с толкова много конкуренция?</a:t>
            </a:r>
            <a:endParaRPr sz="1866" dirty="0">
              <a:solidFill>
                <a:schemeClr val="tx2">
                  <a:lumMod val="75000"/>
                </a:schemeClr>
              </a:solidFill>
              <a:latin typeface="Arial"/>
              <a:ea typeface="Arial"/>
              <a:cs typeface="Arial"/>
              <a:sym typeface="Arial"/>
            </a:endParaRPr>
          </a:p>
          <a:p>
            <a:pPr marL="0" indent="0">
              <a:spcBef>
                <a:spcPts val="2133"/>
              </a:spcBef>
              <a:spcAft>
                <a:spcPts val="2133"/>
              </a:spcAft>
              <a:buNone/>
            </a:pPr>
            <a:endParaRPr sz="1866" dirty="0">
              <a:solidFill>
                <a:schemeClr val="tx2">
                  <a:lumMod val="75000"/>
                </a:schemeClr>
              </a:solidFill>
              <a:latin typeface="Arial"/>
              <a:ea typeface="Arial"/>
              <a:cs typeface="Arial"/>
              <a:sym typeface="Arial"/>
            </a:endParaRPr>
          </a:p>
        </p:txBody>
      </p:sp>
    </p:spTree>
    <p:extLst>
      <p:ext uri="{BB962C8B-B14F-4D97-AF65-F5344CB8AC3E}">
        <p14:creationId xmlns:p14="http://schemas.microsoft.com/office/powerpoint/2010/main" val="374157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endParaRPr/>
          </a:p>
        </p:txBody>
      </p:sp>
      <p:sp>
        <p:nvSpPr>
          <p:cNvPr id="79" name="Shape 79"/>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80" name="Shape 80" descr="For more information go to http://www.3dcg-arts.com" title="3DCG Arts Demo Reel 2017">
            <a:hlinkClick r:id="rId3"/>
          </p:cNvPr>
          <p:cNvSpPr/>
          <p:nvPr/>
        </p:nvSpPr>
        <p:spPr>
          <a:xfrm>
            <a:off x="1523603" y="893"/>
            <a:ext cx="9141619" cy="6856214"/>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19447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15492" y="594105"/>
            <a:ext cx="11357841" cy="1780736"/>
          </a:xfrm>
          <a:prstGeom prst="rect">
            <a:avLst/>
          </a:prstGeom>
        </p:spPr>
        <p:txBody>
          <a:bodyPr spcFirstLastPara="1" vert="horz" wrap="square" lIns="121868" tIns="121868" rIns="121868" bIns="121868" rtlCol="0" anchor="t" anchorCtr="0">
            <a:noAutofit/>
          </a:bodyPr>
          <a:lstStyle/>
          <a:p>
            <a:pPr>
              <a:lnSpc>
                <a:spcPct val="115000"/>
              </a:lnSpc>
            </a:pPr>
            <a:r>
              <a:rPr lang="en" dirty="0"/>
              <a:t>Защо 3D визуализацията ще става все по-важна</a:t>
            </a:r>
            <a:endParaRPr dirty="0"/>
          </a:p>
          <a:p>
            <a:pPr>
              <a:lnSpc>
                <a:spcPct val="115000"/>
              </a:lnSpc>
              <a:spcBef>
                <a:spcPts val="2133"/>
              </a:spcBef>
              <a:spcAft>
                <a:spcPts val="2133"/>
              </a:spcAft>
              <a:buClr>
                <a:schemeClr val="dk2"/>
              </a:buClr>
              <a:buSzPts val="1100"/>
            </a:pPr>
            <a:r>
              <a:rPr lang="en" dirty="0"/>
              <a:t> във всички аспекти на живота?</a:t>
            </a:r>
            <a:endParaRPr dirty="0"/>
          </a:p>
        </p:txBody>
      </p:sp>
      <p:sp>
        <p:nvSpPr>
          <p:cNvPr id="86" name="Shape 86"/>
          <p:cNvSpPr txBox="1">
            <a:spLocks noGrp="1"/>
          </p:cNvSpPr>
          <p:nvPr>
            <p:ph type="body" idx="1"/>
          </p:nvPr>
        </p:nvSpPr>
        <p:spPr>
          <a:xfrm>
            <a:off x="415492" y="2848051"/>
            <a:ext cx="11357841" cy="3242755"/>
          </a:xfrm>
          <a:prstGeom prst="rect">
            <a:avLst/>
          </a:prstGeom>
        </p:spPr>
        <p:txBody>
          <a:bodyPr spcFirstLastPara="1" vert="horz" wrap="square" lIns="121868" tIns="121868" rIns="121868" bIns="121868" rtlCol="0" anchor="t" anchorCtr="0">
            <a:noAutofit/>
          </a:bodyPr>
          <a:lstStyle/>
          <a:p>
            <a:pPr>
              <a:buAutoNum type="arabicPeriod"/>
            </a:pPr>
            <a:r>
              <a:rPr lang="en" dirty="0"/>
              <a:t>AR - Augmented Reality</a:t>
            </a:r>
            <a:endParaRPr dirty="0"/>
          </a:p>
          <a:p>
            <a:pPr>
              <a:buAutoNum type="arabicPeriod"/>
            </a:pPr>
            <a:r>
              <a:rPr lang="en" dirty="0"/>
              <a:t>VR - Virtual Reality</a:t>
            </a:r>
            <a:endParaRPr dirty="0"/>
          </a:p>
          <a:p>
            <a:pPr>
              <a:buAutoNum type="arabicPeriod"/>
            </a:pPr>
            <a:r>
              <a:rPr lang="en" dirty="0"/>
              <a:t>Virtual 3D Actors for movies and Video-games</a:t>
            </a:r>
            <a:endParaRPr dirty="0"/>
          </a:p>
          <a:p>
            <a:pPr>
              <a:buAutoNum type="arabicPeriod"/>
            </a:pPr>
            <a:r>
              <a:rPr lang="en" dirty="0"/>
              <a:t>Educational Application</a:t>
            </a:r>
            <a:endParaRPr dirty="0"/>
          </a:p>
          <a:p>
            <a:pPr>
              <a:buAutoNum type="arabicPeriod"/>
            </a:pPr>
            <a:r>
              <a:rPr lang="en" dirty="0"/>
              <a:t>Infotainment</a:t>
            </a:r>
            <a:endParaRPr dirty="0"/>
          </a:p>
          <a:p>
            <a:pPr>
              <a:buAutoNum type="arabicPeriod"/>
            </a:pPr>
            <a:r>
              <a:rPr lang="en" dirty="0"/>
              <a:t>Scientific Visualizations</a:t>
            </a:r>
            <a:endParaRPr dirty="0"/>
          </a:p>
          <a:p>
            <a:pPr>
              <a:buAutoNum type="arabicPeriod"/>
            </a:pPr>
            <a:r>
              <a:rPr lang="en" dirty="0"/>
              <a:t>AR Commerce</a:t>
            </a:r>
            <a:endParaRPr dirty="0"/>
          </a:p>
        </p:txBody>
      </p:sp>
    </p:spTree>
    <p:extLst>
      <p:ext uri="{BB962C8B-B14F-4D97-AF65-F5344CB8AC3E}">
        <p14:creationId xmlns:p14="http://schemas.microsoft.com/office/powerpoint/2010/main" val="79813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r>
              <a:rPr lang="en"/>
              <a:t>AR Glasses - “Hololens”</a:t>
            </a:r>
            <a:endParaRPr/>
          </a:p>
        </p:txBody>
      </p:sp>
      <p:sp>
        <p:nvSpPr>
          <p:cNvPr id="92" name="Shape 92"/>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93" name="Shape 93" descr="The Microsoft Hololens are undoubtedly stupidly expensive. In this video I combine some of the most fierce rivals of this new technology and which offer very similar at much lower price.  Atheer Labs - www.atheerair.com Meta One - www.metavision.com ICIS by Laforge - www.laforgeoptical.com" title="Top 3 Alternatives to Microsoft Hololens That You Can Buy Right Now!">
            <a:hlinkClick r:id="rId3"/>
          </p:cNvPr>
          <p:cNvSpPr/>
          <p:nvPr/>
        </p:nvSpPr>
        <p:spPr>
          <a:xfrm>
            <a:off x="3047206" y="1520331"/>
            <a:ext cx="6094413" cy="4570809"/>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59856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r>
              <a:rPr lang="en"/>
              <a:t>AR for Architectural Visualizations</a:t>
            </a:r>
            <a:endParaRPr/>
          </a:p>
        </p:txBody>
      </p:sp>
      <p:sp>
        <p:nvSpPr>
          <p:cNvPr id="99" name="Shape 99"/>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00" name="Shape 100" descr="Augmented Reality - Architecture  Apk download: https://docs.google.com/uc?export=download&amp;id=0ByXLnEuVbUZtVlM3T1IwVkp6TXc Target Image: https://docs.google.com/uc?export=download&amp;id=0ByXLnEuVbUZtRGE1Vmh4WVZTQWM  Visit http://dat.my for more information.  By DAT Studio (Malaysia)" title="Augmented Reality - Architecture">
            <a:hlinkClick r:id="rId3"/>
          </p:cNvPr>
          <p:cNvSpPr/>
          <p:nvPr/>
        </p:nvSpPr>
        <p:spPr>
          <a:xfrm>
            <a:off x="3047206" y="1583114"/>
            <a:ext cx="6094413" cy="4570809"/>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81658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15492" y="594105"/>
            <a:ext cx="11357841" cy="763401"/>
          </a:xfrm>
          <a:prstGeom prst="rect">
            <a:avLst/>
          </a:prstGeom>
        </p:spPr>
        <p:txBody>
          <a:bodyPr spcFirstLastPara="1" vert="horz" wrap="square" lIns="121868" tIns="121868" rIns="121868" bIns="121868" rtlCol="0" anchor="t" anchorCtr="0">
            <a:noAutofit/>
          </a:bodyPr>
          <a:lstStyle/>
          <a:p>
            <a:r>
              <a:rPr lang="en"/>
              <a:t>Augmented Reality for the Clothing industry</a:t>
            </a:r>
            <a:endParaRPr/>
          </a:p>
        </p:txBody>
      </p:sp>
      <p:sp>
        <p:nvSpPr>
          <p:cNvPr id="106" name="Shape 106"/>
          <p:cNvSpPr txBox="1">
            <a:spLocks noGrp="1"/>
          </p:cNvSpPr>
          <p:nvPr>
            <p:ph type="body" idx="1"/>
          </p:nvPr>
        </p:nvSpPr>
        <p:spPr>
          <a:xfrm>
            <a:off x="415492" y="1645898"/>
            <a:ext cx="11357841" cy="4445242"/>
          </a:xfrm>
          <a:prstGeom prst="rect">
            <a:avLst/>
          </a:prstGeom>
        </p:spPr>
        <p:txBody>
          <a:bodyPr spcFirstLastPara="1" vert="horz" wrap="square" lIns="121868" tIns="121868" rIns="121868" bIns="121868" rtlCol="0" anchor="t" anchorCtr="0">
            <a:noAutofit/>
          </a:bodyPr>
          <a:lstStyle/>
          <a:p>
            <a:pPr marL="0" indent="0">
              <a:spcAft>
                <a:spcPts val="2133"/>
              </a:spcAft>
              <a:buNone/>
            </a:pPr>
            <a:endParaRPr/>
          </a:p>
        </p:txBody>
      </p:sp>
      <p:sp>
        <p:nvSpPr>
          <p:cNvPr id="107" name="Shape 107" descr="TryLive Apparel by Total Immersion makes virtual fitting rooms possible by the application of augmented reality.  Shoppers get a remarkably accurate picture of how apparel will look and fit on them — in real time and in fluid 3D.  The TryLive platform creates a dramatically more engaging experience for shoppers Bringing them closer to and more engaged with your brand.   From increased traffic, higher sales conversions, and fewer product returns to higher perceived brand image, awareness and memory, TryLive is a simple-to-implement turnkey solution that differentiates your brand and improves your bottom line." title="Augmented Reality Virtual Fitting Room, TryLive Apparel">
            <a:hlinkClick r:id="rId3"/>
          </p:cNvPr>
          <p:cNvSpPr/>
          <p:nvPr/>
        </p:nvSpPr>
        <p:spPr>
          <a:xfrm>
            <a:off x="3047206" y="1520331"/>
            <a:ext cx="6094413" cy="4570809"/>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262092835"/>
      </p:ext>
    </p:extLst>
  </p:cSld>
  <p:clrMapOvr>
    <a:masterClrMapping/>
  </p:clrMapOvr>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TotalTime>
  <Words>723</Words>
  <Application>Microsoft Office PowerPoint</Application>
  <PresentationFormat>Custom</PresentationFormat>
  <Paragraphs>98</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Wingdings</vt:lpstr>
      <vt:lpstr>Wingdings 2</vt:lpstr>
      <vt:lpstr>SoftUni 16x9</vt:lpstr>
      <vt:lpstr>3D Visualization</vt:lpstr>
      <vt:lpstr>Questions</vt:lpstr>
      <vt:lpstr>Q &amp; A-s</vt:lpstr>
      <vt:lpstr>2. Q &amp; A-s</vt:lpstr>
      <vt:lpstr>PowerPoint Presentation</vt:lpstr>
      <vt:lpstr>Защо 3D визуализацията ще става все по-важна  във всички аспекти на живота?</vt:lpstr>
      <vt:lpstr>AR Glasses - “Hololens”</vt:lpstr>
      <vt:lpstr>AR for Architectural Visualizations</vt:lpstr>
      <vt:lpstr>Augmented Reality for the Clothing industry</vt:lpstr>
      <vt:lpstr>Какви програми се използват в 3D индустрията?</vt:lpstr>
      <vt:lpstr>Как са се променили технологиите в тази сфера откакто започнах?</vt:lpstr>
      <vt:lpstr>PowerPoint Presentation</vt:lpstr>
      <vt:lpstr>PowerPoint Presentation</vt:lpstr>
      <vt:lpstr>PowerPoint Presentation</vt:lpstr>
      <vt:lpstr>Къде най-много ги виждаме и колко често всъщност не забелязваме, че това което гледаме е работа на компютър? </vt:lpstr>
      <vt:lpstr>PowerPoint Presentation</vt:lpstr>
      <vt:lpstr>PowerPoint Presentation</vt:lpstr>
      <vt:lpstr> Какво бихте казали за бъдещето и тези технологии?</vt:lpstr>
      <vt:lpstr>PowerPoint Presentation</vt:lpstr>
      <vt:lpstr>PowerPoint Presentation</vt:lpstr>
      <vt:lpstr>PowerPoint Presentation</vt:lpstr>
      <vt:lpstr>PowerPoint Presentation</vt:lpstr>
      <vt:lpstr>PowerPoint Presentation</vt:lpstr>
      <vt:lpstr>AR Project - Bulgarian Historical Sites - AR</vt:lpstr>
      <vt:lpstr>AR Project - Bulgarian Historical Sites - AR</vt:lpstr>
      <vt:lpstr>AR Project - Bulgarian Historical Sites - AR</vt:lpstr>
      <vt:lpstr>AR Project - Bulgarian Historical Sites - AR</vt:lpstr>
      <vt:lpstr>Contact Info</vt:lpstr>
      <vt:lpstr>Contact Info</vt:lpstr>
      <vt:lpstr>Game Development Fundamentals</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SoftUni, Software University, programming, software development, software engineering, course</cp:keywords>
  <dc:description>Software University Foundation - http://softuni.foundation/</dc:description>
  <cp:lastModifiedBy>Valentin Dimitrov</cp:lastModifiedBy>
  <cp:revision>29</cp:revision>
  <dcterms:created xsi:type="dcterms:W3CDTF">2014-01-02T17:00:34Z</dcterms:created>
  <dcterms:modified xsi:type="dcterms:W3CDTF">2018-02-17T10:23:06Z</dcterms:modified>
  <cp:category>programming; computer programming; 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