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505" r:id="rId3"/>
    <p:sldId id="506" r:id="rId4"/>
    <p:sldId id="619" r:id="rId5"/>
    <p:sldId id="574" r:id="rId6"/>
    <p:sldId id="658" r:id="rId7"/>
    <p:sldId id="732" r:id="rId8"/>
    <p:sldId id="726" r:id="rId9"/>
    <p:sldId id="733" r:id="rId10"/>
    <p:sldId id="734" r:id="rId11"/>
    <p:sldId id="735" r:id="rId12"/>
    <p:sldId id="728" r:id="rId13"/>
    <p:sldId id="730" r:id="rId14"/>
    <p:sldId id="741" r:id="rId15"/>
    <p:sldId id="731" r:id="rId16"/>
    <p:sldId id="736" r:id="rId17"/>
    <p:sldId id="737" r:id="rId18"/>
    <p:sldId id="738" r:id="rId19"/>
    <p:sldId id="742" r:id="rId20"/>
    <p:sldId id="739" r:id="rId21"/>
    <p:sldId id="743" r:id="rId22"/>
    <p:sldId id="747" r:id="rId23"/>
    <p:sldId id="744" r:id="rId24"/>
    <p:sldId id="749" r:id="rId25"/>
    <p:sldId id="745" r:id="rId26"/>
    <p:sldId id="748" r:id="rId27"/>
    <p:sldId id="753" r:id="rId28"/>
    <p:sldId id="754" r:id="rId29"/>
    <p:sldId id="746" r:id="rId30"/>
    <p:sldId id="755" r:id="rId31"/>
    <p:sldId id="750" r:id="rId32"/>
    <p:sldId id="756" r:id="rId33"/>
    <p:sldId id="751" r:id="rId34"/>
    <p:sldId id="759" r:id="rId35"/>
    <p:sldId id="760" r:id="rId36"/>
    <p:sldId id="752" r:id="rId37"/>
    <p:sldId id="757" r:id="rId38"/>
    <p:sldId id="761" r:id="rId39"/>
    <p:sldId id="758" r:id="rId40"/>
    <p:sldId id="762" r:id="rId41"/>
    <p:sldId id="763" r:id="rId42"/>
    <p:sldId id="764" r:id="rId43"/>
    <p:sldId id="765" r:id="rId44"/>
    <p:sldId id="766" r:id="rId45"/>
    <p:sldId id="769" r:id="rId46"/>
    <p:sldId id="767" r:id="rId47"/>
    <p:sldId id="657" r:id="rId48"/>
    <p:sldId id="770" r:id="rId49"/>
    <p:sldId id="771" r:id="rId50"/>
    <p:sldId id="772" r:id="rId51"/>
    <p:sldId id="773" r:id="rId52"/>
    <p:sldId id="774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619"/>
            <p14:sldId id="574"/>
            <p14:sldId id="658"/>
            <p14:sldId id="732"/>
            <p14:sldId id="726"/>
            <p14:sldId id="733"/>
            <p14:sldId id="734"/>
            <p14:sldId id="735"/>
            <p14:sldId id="728"/>
            <p14:sldId id="730"/>
            <p14:sldId id="741"/>
            <p14:sldId id="731"/>
            <p14:sldId id="736"/>
            <p14:sldId id="737"/>
            <p14:sldId id="738"/>
            <p14:sldId id="742"/>
            <p14:sldId id="739"/>
            <p14:sldId id="743"/>
            <p14:sldId id="747"/>
            <p14:sldId id="744"/>
            <p14:sldId id="749"/>
            <p14:sldId id="745"/>
            <p14:sldId id="748"/>
            <p14:sldId id="753"/>
            <p14:sldId id="754"/>
            <p14:sldId id="746"/>
            <p14:sldId id="755"/>
            <p14:sldId id="750"/>
            <p14:sldId id="756"/>
            <p14:sldId id="751"/>
            <p14:sldId id="759"/>
            <p14:sldId id="760"/>
            <p14:sldId id="752"/>
            <p14:sldId id="757"/>
            <p14:sldId id="761"/>
            <p14:sldId id="758"/>
            <p14:sldId id="762"/>
            <p14:sldId id="763"/>
            <p14:sldId id="764"/>
            <p14:sldId id="765"/>
            <p14:sldId id="766"/>
            <p14:sldId id="769"/>
            <p14:sldId id="767"/>
            <p14:sldId id="657"/>
            <p14:sldId id="770"/>
            <p14:sldId id="771"/>
            <p14:sldId id="772"/>
            <p14:sldId id="773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346" autoAdjust="0"/>
  </p:normalViewPr>
  <p:slideViewPr>
    <p:cSldViewPr>
      <p:cViewPr varScale="1">
        <p:scale>
          <a:sx n="115" d="100"/>
          <a:sy n="115" d="100"/>
        </p:scale>
        <p:origin x="78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58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259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5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8/6/2019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7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1.gif"/><Relationship Id="rId4" Type="http://schemas.openxmlformats.org/officeDocument/2006/relationships/image" Target="../media/image38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hyperlink" Target="https://www.facebook.com/SoftwareUnivers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hyperlink" Target="http://softuni.foundation/" TargetMode="External"/><Relationship Id="rId5" Type="http://schemas.openxmlformats.org/officeDocument/2006/relationships/hyperlink" Target="http://softuni.bg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hyperlink" Target="http://forum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err="1"/>
              <a:t>Enums</a:t>
            </a:r>
            <a:r>
              <a:rPr lang="en-US" dirty="0"/>
              <a:t>, Namespaces, Objects, Class Definition &amp;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5" name="Picture 12" descr="Image result for classes and objects">
            <a:extLst>
              <a:ext uri="{FF2B5EF4-FFF2-40B4-BE49-F238E27FC236}">
                <a16:creationId xmlns:a16="http://schemas.microsoft.com/office/drawing/2014/main" id="{6C391004-60C8-4D2B-957F-5AC6AAE91BF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7" b="-3077"/>
          <a:stretch/>
        </p:blipFill>
        <p:spPr bwMode="auto">
          <a:xfrm>
            <a:off x="5256212" y="3434296"/>
            <a:ext cx="6248400" cy="290229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Representing the Real World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Object-Oriented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72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AF183-EEEB-4DE2-B1A0-743438220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8A2-3901-4602-8809-DB8E156A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our data types were essentially “just numbers”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are obviously numbers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is also a number, although treated like a symbol</a:t>
            </a:r>
          </a:p>
          <a:p>
            <a:pPr lvl="1"/>
            <a:r>
              <a:rPr lang="en-US" dirty="0"/>
              <a:t>arrays of the above types are still just numerical data</a:t>
            </a:r>
          </a:p>
          <a:p>
            <a:r>
              <a:rPr lang="en-US" dirty="0"/>
              <a:t>The physical world CAN be represented entirely by numbers</a:t>
            </a:r>
          </a:p>
          <a:p>
            <a:pPr lvl="1"/>
            <a:r>
              <a:rPr lang="en-US" dirty="0"/>
              <a:t>Computers work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s anyway</a:t>
            </a:r>
          </a:p>
          <a:p>
            <a:r>
              <a:rPr lang="en-US" dirty="0"/>
              <a:t>What matters is not the data itself, but how you interpret it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8FBAD4-6CEF-443E-810B-0B26D7E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Real World in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52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300B3-1B9B-4574-BABE-7CB004D9A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28ED-883E-4369-8BA7-3EEE026D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real world, we usually talk about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objects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e.g.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Peter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United Kingdom</a:t>
            </a:r>
            <a:r>
              <a:rPr lang="bg-BG" dirty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Zhivko's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Car</a:t>
            </a:r>
          </a:p>
          <a:p>
            <a:pPr lvl="1"/>
            <a:r>
              <a:rPr lang="en-US" dirty="0"/>
              <a:t>Objects have attributes/properties, e.g.: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age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population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fuel</a:t>
            </a:r>
          </a:p>
          <a:p>
            <a:pPr lvl="1"/>
            <a:r>
              <a:rPr lang="en-US" dirty="0"/>
              <a:t>Objects can sometimes do things, e.g.: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talk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leave EU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break</a:t>
            </a:r>
          </a:p>
          <a:p>
            <a:r>
              <a:rPr lang="en-US" dirty="0"/>
              <a:t>There are usually multiple objects of the same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type</a:t>
            </a:r>
            <a:r>
              <a:rPr lang="en-US" dirty="0"/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Peter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Churchill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Abd al Hakim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Hanyu</a:t>
            </a:r>
            <a:r>
              <a:rPr lang="en-US" dirty="0"/>
              <a:t> are all people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United Kingdom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India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Egypt</a:t>
            </a:r>
            <a:r>
              <a:rPr lang="en-US" dirty="0"/>
              <a:t> are all countries</a:t>
            </a:r>
          </a:p>
          <a:p>
            <a:r>
              <a:rPr lang="en-US" dirty="0"/>
              <a:t>Object-oriented programming focuses on such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classes &amp; objects</a:t>
            </a:r>
            <a:endParaRPr lang="bg-BG" sz="32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2E404D-40A5-4C5E-954C-30D3DD55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Real World in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19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Object-Oriented Programming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OOP Concept and C++ OOP</a:t>
            </a:r>
          </a:p>
        </p:txBody>
      </p:sp>
    </p:spTree>
    <p:extLst>
      <p:ext uri="{BB962C8B-B14F-4D97-AF65-F5344CB8AC3E}">
        <p14:creationId xmlns:p14="http://schemas.microsoft.com/office/powerpoint/2010/main" val="15362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B7C11-B259-48CC-9A7C-9E48FD3B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979D-236C-4FDE-9934-28CC4350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Introduces ways to group data into user-defined data types</a:t>
            </a:r>
          </a:p>
          <a:p>
            <a:pPr lvl="1"/>
            <a:r>
              <a:rPr lang="en-US" dirty="0"/>
              <a:t>E.g.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type,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Country</a:t>
            </a:r>
            <a:r>
              <a:rPr lang="en-US" dirty="0"/>
              <a:t> type,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dirty="0"/>
              <a:t> type, etc.</a:t>
            </a:r>
          </a:p>
          <a:p>
            <a:pPr lvl="1"/>
            <a:r>
              <a:rPr lang="en-US" dirty="0"/>
              <a:t>Variables defined in a user-defined type are called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fields</a:t>
            </a:r>
            <a:r>
              <a:rPr lang="en-US" dirty="0"/>
              <a:t>”</a:t>
            </a:r>
          </a:p>
          <a:p>
            <a:r>
              <a:rPr lang="en-US" dirty="0"/>
              <a:t>Such types are called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classes</a:t>
            </a:r>
            <a:r>
              <a:rPr lang="en-US" dirty="0"/>
              <a:t>”</a:t>
            </a:r>
          </a:p>
          <a:p>
            <a:r>
              <a:rPr lang="en-US" dirty="0"/>
              <a:t>Variables with such a type are called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objects</a:t>
            </a:r>
            <a:r>
              <a:rPr lang="en-US" dirty="0"/>
              <a:t>”</a:t>
            </a:r>
          </a:p>
          <a:p>
            <a:r>
              <a:rPr lang="en-US" dirty="0"/>
              <a:t>In addition to data, we can add functions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</a:p>
          <a:p>
            <a:pPr lvl="1"/>
            <a:r>
              <a:rPr lang="en-US" dirty="0"/>
              <a:t>Functions in a class are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methods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A113E-91B5-44BA-8A82-DCE928F4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28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F1A019-55EC-4735-A9CE-BE42A2282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87C2-5515-462B-8E83-B3D00ABD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– user-defined data types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keyword, followed by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name</a:t>
            </a:r>
          </a:p>
          <a:p>
            <a:pPr lvl="1"/>
            <a:r>
              <a:rPr lang="en-US" dirty="0"/>
              <a:t>Followed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definition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 brackets</a:t>
            </a:r>
          </a:p>
          <a:p>
            <a:pPr lvl="1"/>
            <a:r>
              <a:rPr lang="en-US" dirty="0"/>
              <a:t>Definition contains the class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members</a:t>
            </a:r>
            <a:r>
              <a:rPr lang="en-US" dirty="0"/>
              <a:t>” –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methods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constructors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destructors</a:t>
            </a:r>
          </a:p>
          <a:p>
            <a:r>
              <a:rPr lang="en-US" dirty="0"/>
              <a:t>Objects – any variable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-defined data type</a:t>
            </a:r>
          </a:p>
          <a:p>
            <a:pPr lvl="1"/>
            <a:r>
              <a:rPr lang="en-US" dirty="0"/>
              <a:t>Used similar to variables of primitive data types</a:t>
            </a:r>
          </a:p>
          <a:p>
            <a:pPr lvl="1"/>
            <a:r>
              <a:rPr lang="en-US" dirty="0"/>
              <a:t>Accessing members of an object is done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operator.</a:t>
            </a:r>
            <a:r>
              <a:rPr lang="en-US" dirty="0"/>
              <a:t> (dot)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B88EB4-EA90-4D71-AE5F-D102449F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in C++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B1BDB-1BB5-46F6-A47B-64BFC530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09" y="1295400"/>
            <a:ext cx="3819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DA5704-0E67-49EA-8CC4-4EFC0EAE1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9DB5-8B3A-4823-812F-CA03F3D1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keyword followed by name you want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/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{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access_modifier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members…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access_modifier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};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//don't forget the ; after definition</a:t>
            </a:r>
            <a:endParaRPr lang="en-US" b="1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Members of a class are variables and functions</a:t>
            </a:r>
          </a:p>
          <a:p>
            <a:r>
              <a:rPr lang="en-US" dirty="0"/>
              <a:t>Access modifiers – say where members can be accessed from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B650FC-1384-437C-B93A-3F5A1D45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C++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77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63D5A-4A9D-4A38-9DE2-C2759C4D9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4A71-05DF-4179-B852-EF08E17F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define a Person class </a:t>
            </a:r>
          </a:p>
          <a:p>
            <a:pPr lvl="1"/>
            <a:r>
              <a:rPr lang="en-US" dirty="0"/>
              <a:t>With an age, a name and a height</a:t>
            </a:r>
          </a:p>
          <a:p>
            <a:pPr lvl="1">
              <a:tabLst>
                <a:tab pos="6543675" algn="l"/>
              </a:tabLst>
            </a:pPr>
            <a:r>
              <a:rPr lang="en-US" dirty="0"/>
              <a:t>For now, ignore access modifiers </a:t>
            </a:r>
            <a:br>
              <a:rPr lang="en-US" dirty="0"/>
            </a:br>
            <a:r>
              <a:rPr lang="en-US" dirty="0"/>
              <a:t>– just place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public:</a:t>
            </a:r>
            <a:r>
              <a:rPr lang="en-US" dirty="0"/>
              <a:t> at the beginning</a:t>
            </a:r>
          </a:p>
          <a:p>
            <a:r>
              <a:rPr lang="en-US" dirty="0"/>
              <a:t>Notice we can use data types which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are themselves objects of classes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here is an object of the </a:t>
            </a:r>
            <a:br>
              <a:rPr lang="en-US" dirty="0"/>
            </a:br>
            <a:r>
              <a:rPr lang="en-US" dirty="0"/>
              <a:t>STL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D55D9F-7362-43D4-87ED-A6A96908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C++ Classes – 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9B995C-30F6-4EB1-9F08-2C737E1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1151118"/>
            <a:ext cx="4300622" cy="4770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20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20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hangingPunct="0">
              <a:spcAft>
                <a:spcPts val="0"/>
              </a:spcAft>
            </a:pP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kern="150" dirty="0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hangingPunct="0">
              <a:spcAft>
                <a:spcPts val="0"/>
              </a:spcAft>
            </a:pPr>
            <a:endParaRPr lang="bg-BG" sz="2000" kern="15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C++ Classes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48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A9D81-FCAA-4977-A86F-55C7358E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5644-3DA4-412A-8FDA-88A5F7F9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get C++ objects by creating a variable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We've done that before – creating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s, etc.</a:t>
            </a:r>
          </a:p>
          <a:p>
            <a:r>
              <a:rPr lang="en-US" dirty="0"/>
              <a:t>Objects follow the same rules as normal variables</a:t>
            </a:r>
          </a:p>
          <a:p>
            <a:pPr lvl="1"/>
            <a:r>
              <a:rPr lang="en-US" dirty="0"/>
              <a:t>Can be passed as copy to a function or by reference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Can be put into arrays,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s, etc.</a:t>
            </a:r>
          </a:p>
          <a:p>
            <a:r>
              <a:rPr lang="en-US" dirty="0"/>
              <a:t>Accessing members is done through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operator.</a:t>
            </a:r>
            <a:r>
              <a:rPr lang="en-US" dirty="0"/>
              <a:t> (dot)</a:t>
            </a:r>
          </a:p>
          <a:p>
            <a:pPr lvl="1"/>
            <a:r>
              <a:rPr lang="en-US" dirty="0"/>
              <a:t>If accessing through an iterator, we use 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operator-&gt;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6EDAA-D835-42BF-993C-43E4367F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79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Special Types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Representing the Real World – OOP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Defining Classes &amp; Creating Objects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Fields, Methods, Constructors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Access Modifiers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AD6A0-321C-44B5-88D0-7E254DFE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F5C-BF9B-4011-8808-1FC1865B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Person object and assign their fields some values</a:t>
            </a:r>
          </a:p>
          <a:p>
            <a:pPr lvl="1"/>
            <a:r>
              <a:rPr lang="en-US" dirty="0"/>
              <a:t>NOTE: classes can be defined inside other classes – see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E70BE7-D7FF-4B9D-A65A-06861729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Objects – 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F4F238-EAD0-4D98-8A39-3AD4D776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3" y="2459772"/>
            <a:ext cx="4610416" cy="4093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en-US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0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7B046F-8767-4CD2-A452-167B7157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2451905"/>
            <a:ext cx="6400800" cy="4093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joro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George Georgiev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n-US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Ipsum</a:t>
            </a:r>
            <a:r>
              <a:rPr lang="bg-BG" sz="20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20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Objects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08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7A45D-4F52-4D2F-B5DF-C4BE55A67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0925-4EA4-47F8-AD2C-7EB994F1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Constructors</a:t>
            </a:r>
            <a:r>
              <a:rPr lang="en-US" dirty="0"/>
              <a:t> initialize objects of a class (shortened: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ctor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Follow same rules as functions, but without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Can have overloads, default parameters, etc. </a:t>
            </a:r>
          </a:p>
          <a:p>
            <a:r>
              <a:rPr lang="en-US" dirty="0"/>
              <a:t>Syntax: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parameters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{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EF13-C8AE-443F-957F-B2A08C0B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Simple Constructors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5C65C7-7B9F-499B-80ED-C37FFF624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10" y="3810000"/>
            <a:ext cx="10331701" cy="24633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Person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pHeight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pHeight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6C6C6-D903-475D-86F4-EF9F0623A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2C29-A882-452A-B55A-5B78F720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called on declaration directly</a:t>
            </a:r>
          </a:p>
          <a:p>
            <a:endParaRPr lang="en-US" dirty="0"/>
          </a:p>
          <a:p>
            <a:pPr lvl="1"/>
            <a:r>
              <a:rPr lang="en-US" dirty="0"/>
              <a:t>Since C++11 can be called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 brackets too:</a:t>
            </a:r>
          </a:p>
          <a:p>
            <a:pPr lvl="1"/>
            <a:endParaRPr lang="en-US" dirty="0"/>
          </a:p>
          <a:p>
            <a:r>
              <a:rPr lang="en-US" dirty="0"/>
              <a:t>Can be used to create objects to pass to a variable/function: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FC6C9-064F-4956-8376-A238119C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Constructors – Calling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87C0E5-CE0F-425D-A740-B5A79164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00" y="1828800"/>
            <a:ext cx="11378134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ben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 Dover"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1.69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4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DF30BA-C80F-45D4-BF73-C5804E31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01" y="3188453"/>
            <a:ext cx="11378134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ben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 Dover"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1.69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4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F3062D-6A37-4B0C-AD9D-E138FD9EB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00" y="4533191"/>
            <a:ext cx="11378134" cy="1936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ben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 Dover"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1.69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4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chucky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"Chuck Norris"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1.78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>
              <a:lnSpc>
                <a:spcPct val="107000"/>
              </a:lnSpc>
            </a:pPr>
            <a:r>
              <a:rPr lang="en-US" sz="2800" b="1" kern="150" dirty="0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vector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people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people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150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push_back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"Joe Bishop"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1.90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44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D7D02-4A15-4832-8219-E76319AB9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FB92-503B-4549-992E-37EF43E4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without parameters is a default constructor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Called when no other constructor is called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Auto-generated if class has no other constructors</a:t>
            </a:r>
          </a:p>
          <a:p>
            <a:r>
              <a:rPr lang="en-US" dirty="0"/>
              <a:t>If no default constructor for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Default creation </a:t>
            </a: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 p;</a:t>
            </a:r>
            <a:r>
              <a:rPr lang="en-US" dirty="0"/>
              <a:t> and </a:t>
            </a: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 p[3];</a:t>
            </a:r>
            <a:r>
              <a:rPr lang="en-US" dirty="0"/>
              <a:t> won't compile</a:t>
            </a:r>
          </a:p>
          <a:p>
            <a:pPr lvl="1"/>
            <a:r>
              <a:rPr lang="en-US" dirty="0"/>
              <a:t>Some structures e.g.: </a:t>
            </a: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vector&lt;Person&gt; people;</a:t>
            </a:r>
            <a:r>
              <a:rPr lang="en-US" dirty="0"/>
              <a:t> won't compile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8A7D7C-279E-4DBB-8694-22C2E5C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1DD5CF5-FE13-4BC1-A946-C351D59A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52600"/>
            <a:ext cx="9982200" cy="6192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"&lt;unknown&gt;"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F936A0-B6E2-456A-9DA7-3E18D96EF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3119364"/>
            <a:ext cx="9982200" cy="6192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p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people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kern="15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Constructors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9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values will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have for its fields?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empty,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age==0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height==0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name==“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O’usure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age==42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height==1.3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empty,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age==42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height==1.3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name==“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O’usure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age==0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height==0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/>
              <a:t>There will be a compilation error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2CB4D2-C6CD-4B4F-9444-97CB0CCB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1064745"/>
            <a:ext cx="4300622" cy="50167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0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bg-BG" sz="20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0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0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hangingPunct="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p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bg-BG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O'usure</a:t>
            </a:r>
            <a:r>
              <a:rPr lang="bg-BG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bg-BG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bg-BG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0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Hiding Fields with Parameters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The parameter names match the field names here.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When there is such a conflict, the “more-local” variable hides the “less-local” variable.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So, the constructor in this case will assign the parameters with their own values and not see the fields at all.</a:t>
            </a:r>
            <a:endParaRPr lang="bg-BG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27</a:t>
            </a:fld>
            <a:endParaRPr lang="bg-BG"/>
          </a:p>
        </p:txBody>
      </p:sp>
      <p:pic>
        <p:nvPicPr>
          <p:cNvPr id="17" name="Picture 10" descr="Bad Luck Brian">
            <a:extLst>
              <a:ext uri="{FF2B5EF4-FFF2-40B4-BE49-F238E27FC236}">
                <a16:creationId xmlns:a16="http://schemas.microsoft.com/office/drawing/2014/main" id="{C48857D8-6211-483E-AFF5-B769E15D903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D67F3E-8721-4EB6-8CA0-9B7DBAEA7CD5}"/>
              </a:ext>
            </a:extLst>
          </p:cNvPr>
          <p:cNvSpPr txBox="1"/>
          <p:nvPr/>
        </p:nvSpPr>
        <p:spPr>
          <a:xfrm>
            <a:off x="5843607" y="762000"/>
            <a:ext cx="5262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NAMES CONSTRUCTOR PARAMETERS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SAME AS FIELDS FOR CLARITY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43C554-D9DB-4BE8-8EB1-2976560CFB7B}"/>
              </a:ext>
            </a:extLst>
          </p:cNvPr>
          <p:cNvSpPr txBox="1"/>
          <p:nvPr/>
        </p:nvSpPr>
        <p:spPr>
          <a:xfrm>
            <a:off x="5855002" y="4989493"/>
            <a:ext cx="5354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ENDS UP HIDING AND NOT ASSIGNING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FIELDS BY FORGETTING TO USE THIS-&gt;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4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AD3B2-F82D-4227-8926-C62709666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6D1-8687-41BC-9A30-F8B0C9D6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gives us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pointer to explicitly access class members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points to whatever the current object is</a:t>
            </a:r>
          </a:p>
          <a:p>
            <a:pPr lvl="1"/>
            <a:r>
              <a:rPr lang="en-US" dirty="0"/>
              <a:t>i.e. it gives you the context in which you are working</a:t>
            </a:r>
          </a:p>
          <a:p>
            <a:r>
              <a:rPr lang="en-US" dirty="0"/>
              <a:t>Very useful in any method where parameters match the fields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There is a convention to always use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i="1" dirty="0"/>
              <a:t>, even if not needed</a:t>
            </a:r>
            <a:endParaRPr lang="bg-BG" i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C18F6E-9CD9-4BE4-9157-66F3FB58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Pointer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40A72A-7821-46F9-8DBD-56A73696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4" y="3886200"/>
            <a:ext cx="11085718" cy="1154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3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23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23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23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23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3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23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3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bg-BG" sz="23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23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3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3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3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23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3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/>
              <a:t>Pitfall: Hiding Fields  </a:t>
            </a:r>
            <a:br>
              <a:rPr lang="en-US" dirty="0"/>
            </a:br>
            <a:r>
              <a:rPr lang="en-US" dirty="0"/>
              <a:t>Solution: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this-&gt;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92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CED4D2-9C5E-40AE-80EE-286DAFF48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758-C187-4A8B-A310-FA74625B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 body is ALWAYS executed AFTER member creation</a:t>
            </a:r>
          </a:p>
          <a:p>
            <a:pPr lvl="1"/>
            <a:r>
              <a:rPr lang="en-US" i="1" dirty="0"/>
              <a:t>What if members can’t default-construct (e.g. no default </a:t>
            </a:r>
            <a:r>
              <a:rPr lang="en-US" i="1" dirty="0" err="1"/>
              <a:t>ctor</a:t>
            </a:r>
            <a:r>
              <a:rPr lang="en-US" i="1" dirty="0"/>
              <a:t>)?</a:t>
            </a:r>
          </a:p>
          <a:p>
            <a:r>
              <a:rPr lang="en-US" dirty="0"/>
              <a:t>C++ constructors are typically written with initializer lists:</a:t>
            </a:r>
            <a:br>
              <a:rPr lang="en-US" dirty="0"/>
            </a:b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(parameters) :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member1(member1Params), …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memberN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memberNParams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Executes before body</a:t>
            </a:r>
          </a:p>
          <a:p>
            <a:pPr lvl="1"/>
            <a:r>
              <a:rPr lang="en-US" dirty="0"/>
              <a:t>If a member is omitted, it is default-constructed (if possible)</a:t>
            </a:r>
          </a:p>
          <a:p>
            <a:pPr lvl="1"/>
            <a:r>
              <a:rPr lang="en-US" dirty="0"/>
              <a:t>This syntax is also immune to the member-hiding problem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724D01-06BD-45C8-A534-55444E96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Constructor Initializer 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53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Constructor Initializer List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54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73D37-0121-4E64-B061-6FDC0E507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6FDC-9BD5-4AFA-B639-B81F32A5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Methods</a:t>
            </a:r>
            <a:r>
              <a:rPr lang="en-US" dirty="0"/>
              <a:t> are simply functions declared inside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</a:p>
          <a:p>
            <a:pPr lvl="1"/>
            <a:r>
              <a:rPr lang="en-US" dirty="0"/>
              <a:t>Follow the same rules as normal functions</a:t>
            </a:r>
          </a:p>
          <a:p>
            <a:pPr lvl="1"/>
            <a:r>
              <a:rPr lang="en-US" dirty="0"/>
              <a:t>Compiler knows which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methods</a:t>
            </a:r>
            <a:r>
              <a:rPr lang="en-US" dirty="0"/>
              <a:t> belong to which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dirty="0"/>
              <a:t>E.g.: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are methods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class</a:t>
            </a:r>
            <a:r>
              <a:rPr lang="en-US" dirty="0"/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Methods can access class fields and other members directly</a:t>
            </a:r>
          </a:p>
          <a:p>
            <a:pPr lvl="1"/>
            <a:r>
              <a:rPr lang="en-US" dirty="0"/>
              <a:t>Can read and write fields, call other methods, etc.</a:t>
            </a:r>
          </a:p>
          <a:p>
            <a:pPr lvl="1"/>
            <a:r>
              <a:rPr lang="en-US" dirty="0"/>
              <a:t>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this-&gt;</a:t>
            </a:r>
            <a:r>
              <a:rPr lang="en-US" dirty="0"/>
              <a:t> to explicitly refer to members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63252-95F7-4643-9293-40F08F42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93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07515-76C8-450D-B7C9-32F7FC088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4862-A329-4CCD-BA41-343D741D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which works on an object of a class </a:t>
            </a:r>
          </a:p>
          <a:p>
            <a:pPr lvl="1"/>
            <a:r>
              <a:rPr lang="en-US" dirty="0"/>
              <a:t>Should be a member of that class </a:t>
            </a:r>
            <a:r>
              <a:rPr lang="en-US" i="1" dirty="0"/>
              <a:t>(usually)</a:t>
            </a:r>
          </a:p>
          <a:p>
            <a:r>
              <a:rPr lang="en-US" dirty="0"/>
              <a:t>Let’s make some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methods:</a:t>
            </a:r>
          </a:p>
          <a:p>
            <a:pPr lvl="1"/>
            <a:r>
              <a:rPr lang="en-US" dirty="0"/>
              <a:t>A method for printing info</a:t>
            </a:r>
          </a:p>
          <a:p>
            <a:pPr lvl="1"/>
            <a:r>
              <a:rPr lang="en-US" dirty="0"/>
              <a:t>A method for aging</a:t>
            </a:r>
          </a:p>
          <a:p>
            <a:r>
              <a:rPr lang="en-US" dirty="0"/>
              <a:t>We add the functions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class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F117E6-6C88-454B-923C-AE69FF42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Example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5B4923-3A14-4767-8C92-0F5DF180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702" y="2679680"/>
            <a:ext cx="6497497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printPersonInfo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5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en-US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8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5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8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800" kern="15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makePersonOlder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8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Simple Methods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97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C5D08-95F3-48F4-AF1B-FC144D11D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B635-1A1D-4188-BF58-F732FC8A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know about and access the console? </a:t>
            </a:r>
          </a:p>
          <a:p>
            <a:pPr lvl="1"/>
            <a:r>
              <a:rPr lang="en-US" dirty="0"/>
              <a:t>Low cohesion – the class knows more than its name suggests</a:t>
            </a:r>
          </a:p>
          <a:p>
            <a:r>
              <a:rPr lang="en-US" dirty="0"/>
              <a:t>Should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directly access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? </a:t>
            </a:r>
          </a:p>
          <a:p>
            <a:pPr lvl="1"/>
            <a:r>
              <a:rPr lang="en-US" i="1" dirty="0"/>
              <a:t>No, that’s not what I meant!... But.. if you’re interested…</a:t>
            </a:r>
          </a:p>
          <a:p>
            <a:pPr lvl="1"/>
            <a:r>
              <a:rPr lang="en-US" dirty="0"/>
              <a:t>Bad encapsulation &amp; high coupling – class has access to implementation details of another class</a:t>
            </a:r>
          </a:p>
          <a:p>
            <a:r>
              <a:rPr lang="en-US" dirty="0"/>
              <a:t>Do we need “Person” in method names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class?</a:t>
            </a:r>
          </a:p>
          <a:p>
            <a:pPr lvl="1"/>
            <a:r>
              <a:rPr lang="en-US" dirty="0"/>
              <a:t>They all work on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class, no need to write it everywhere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449538-349F-4AD0-8549-F9471C4C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Quality Issues of the Last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38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35FD74-309C-4034-830D-459EB3D61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8E5C-D21B-4C98-B7BF-F7796DFF9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somewhat better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AE3E6-58D7-4DFE-8665-65BF836E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Refactoring for better Quality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0CB777-53CB-4B58-ADA5-A64D031A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28800"/>
            <a:ext cx="4876800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makeOlder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  <a:endParaRPr lang="bg-BG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2E4CE6-FE7A-4B35-93C3-AF18A51D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1828800"/>
            <a:ext cx="5446794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  <a:endParaRPr lang="bg-BG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Refactoring Methods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47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E1EEF-456D-46E5-93A4-5C05EDE2F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9FB8-E3DF-4974-BBAC-8A428D50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a problem in the following code?</a:t>
            </a:r>
          </a:p>
          <a:p>
            <a:pPr lvl="1"/>
            <a:r>
              <a:rPr lang="en-US" i="1" dirty="0"/>
              <a:t>We're updating 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radius</a:t>
            </a:r>
            <a:r>
              <a:rPr lang="en-US" i="1" dirty="0"/>
              <a:t>, but that doesn't update 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  <a:endParaRPr lang="bg-BG" b="1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4366DF-E8D8-480A-BEB6-3DEF3B5B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D6D91A-3555-4728-A501-DE6FFCDB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33537"/>
            <a:ext cx="5867400" cy="37148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3.1415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D075DA-0B26-4525-BB63-36B01CDF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4" y="2533537"/>
            <a:ext cx="4725988" cy="37148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Circle 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33A9C-6393-4B08-9539-76053EBF0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0A1F-8D1E-486A-B63E-FCE20D12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Encapsulation – hiding internal state &amp; operations from outside</a:t>
            </a:r>
          </a:p>
          <a:p>
            <a:pPr lvl="1"/>
            <a:r>
              <a:rPr lang="en-US" dirty="0"/>
              <a:t>And providing a controlled interface for interactions</a:t>
            </a:r>
          </a:p>
          <a:p>
            <a:pPr lvl="1"/>
            <a:r>
              <a:rPr lang="en-US" i="1" dirty="0"/>
              <a:t>You usually don't have direct access to a car's engine</a:t>
            </a:r>
            <a:br>
              <a:rPr lang="en-US" i="1" dirty="0"/>
            </a:br>
            <a:r>
              <a:rPr lang="en-US" i="1" dirty="0"/>
              <a:t>– but you have pedals, a gear lever, etc.</a:t>
            </a:r>
          </a:p>
          <a:p>
            <a:r>
              <a:rPr lang="en-US" dirty="0"/>
              <a:t>A class should keep its internal state correct</a:t>
            </a:r>
          </a:p>
          <a:p>
            <a:pPr lvl="1"/>
            <a:r>
              <a:rPr lang="en-US" dirty="0"/>
              <a:t>Hide its members so external code doesn't use them incorrectly</a:t>
            </a:r>
          </a:p>
          <a:p>
            <a:pPr lvl="1"/>
            <a:r>
              <a:rPr lang="en-US" dirty="0"/>
              <a:t>Have public methods that access members correctly</a:t>
            </a:r>
          </a:p>
          <a:p>
            <a:r>
              <a:rPr lang="en-US" dirty="0"/>
              <a:t>Encapsulation makes code simpler</a:t>
            </a:r>
          </a:p>
          <a:p>
            <a:pPr lvl="1"/>
            <a:r>
              <a:rPr lang="en-US" i="1" dirty="0"/>
              <a:t>You don't need to know how a specific class works to use it</a:t>
            </a:r>
            <a:endParaRPr lang="bg-BG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59C137-8746-452F-90D9-12C61AEA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94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Enumerations, Typedefs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82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D0802-C6CC-407F-AE3E-B78CE8025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5B4B-17B2-4B0C-9AE3-680D08F7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are access modifiers in C++</a:t>
            </a:r>
          </a:p>
          <a:p>
            <a:pPr lvl="1"/>
            <a:r>
              <a:rPr lang="en-US" dirty="0"/>
              <a:t>Control whether external code has member access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– access both by code "outside" &amp; "inside" the class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– access ONLY to code "inside" the class</a:t>
            </a:r>
          </a:p>
          <a:p>
            <a:r>
              <a:rPr lang="en-US" dirty="0"/>
              <a:t>Every member after an access modifier has that access</a:t>
            </a:r>
          </a:p>
          <a:p>
            <a:pPr lvl="1"/>
            <a:r>
              <a:rPr lang="en-US" dirty="0"/>
              <a:t>Until another modifier is encountered</a:t>
            </a:r>
          </a:p>
          <a:p>
            <a:pPr lvl="1"/>
            <a:r>
              <a:rPr lang="en-US" dirty="0"/>
              <a:t>i.e. access modifiers can set the access for multiple members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ED1AA-2B51-4EBB-BB86-A10EF88E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in C++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lang="en-US" dirty="0"/>
              <a:t> 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4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C8347-13BA-4A8F-B32C-44E5F6F0C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6859-F9CD-463B-BCD1-38F09418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encapsulate our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's </a:t>
            </a:r>
            <a:br>
              <a:rPr lang="en-US" dirty="0"/>
            </a:br>
            <a:r>
              <a:rPr lang="en-US" dirty="0"/>
              <a:t>member fields: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access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radius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constructor</a:t>
            </a:r>
          </a:p>
          <a:p>
            <a:pPr lvl="1"/>
            <a:r>
              <a:rPr lang="en-US" dirty="0"/>
              <a:t>Now we can create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s, but </a:t>
            </a:r>
            <a:br>
              <a:rPr lang="en-US" dirty="0"/>
            </a:br>
            <a:r>
              <a:rPr lang="en-US" dirty="0"/>
              <a:t>external code can't access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radius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</a:p>
          <a:p>
            <a:r>
              <a:rPr lang="en-US" i="1" dirty="0"/>
              <a:t>But how can we print 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  <a:r>
              <a:rPr lang="en-US" i="1" dirty="0"/>
              <a:t> now or change the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radius</a:t>
            </a:r>
            <a:r>
              <a:rPr lang="en-US" i="1" dirty="0"/>
              <a:t>?</a:t>
            </a:r>
          </a:p>
          <a:p>
            <a:pPr lvl="1"/>
            <a:r>
              <a:rPr lang="en-US" i="1" dirty="0"/>
              <a:t>We still need to add public methods for interaction</a:t>
            </a:r>
            <a:endParaRPr lang="bg-BG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B1E61-6783-4DD9-B38B-9270BC4F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Encapsulation in C++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6146BC-092C-4939-B017-3BFF8FE5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1151118"/>
            <a:ext cx="5221942" cy="30562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64892-A9A0-4DD8-AA8A-6A1F810C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1AF1-4D75-4162-8F73-9D89CDFB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"Getter" &amp; "Setter" – common names for some specific methods</a:t>
            </a:r>
          </a:p>
          <a:p>
            <a:r>
              <a:rPr lang="en-US" dirty="0"/>
              <a:t>Getter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method returning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member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sometimes calculate what to return (e.g. calculate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)</a:t>
            </a:r>
          </a:p>
          <a:p>
            <a:r>
              <a:rPr lang="en-US" dirty="0"/>
              <a:t>Setter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method assigning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member</a:t>
            </a:r>
          </a:p>
          <a:p>
            <a:pPr lvl="1"/>
            <a:r>
              <a:rPr lang="en-US" dirty="0"/>
              <a:t>Keeps internal state correct while giving access to external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6EE9E4-CB92-4F42-B3AD-5EA21483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Getters and Setters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2D9AD8-4A2D-4917-AD83-E56277A4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82" y="2514600"/>
            <a:ext cx="10938530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en-US" sz="2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 this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47D865-BEC3-47E6-B0B0-3D637A08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82" y="5181600"/>
            <a:ext cx="10938530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C21B3-7BCE-47E0-BA6C-AD5ED3AD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9725-30C8-468C-A5E3-605E4AC9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Here's the Circle using encapsulation, getters and setters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20AB0-A0FA-4E12-8FE4-AC8BE785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with Getters &amp; Setters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ACBE3C-92BD-4CBE-966B-E29485993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59" y="1752600"/>
            <a:ext cx="7223453" cy="50321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Circle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 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8EB2C5-6410-463A-AA45-FE2D2E04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1752600"/>
            <a:ext cx="4148222" cy="49459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setRadius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Getters and Setters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82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AAEAD-E7D8-4A20-9753-6FA360C7B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AD73-4F21-4BE2-A3C5-41273C5F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mean exactly the same thing, except: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by default uses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private:</a:t>
            </a:r>
            <a:r>
              <a:rPr lang="en-US" dirty="0"/>
              <a:t> at the start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by default uses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public:</a:t>
            </a:r>
            <a:r>
              <a:rPr lang="en-US" dirty="0"/>
              <a:t> at the start</a:t>
            </a:r>
          </a:p>
          <a:p>
            <a:pPr lvl="1"/>
            <a:r>
              <a:rPr lang="en-US" dirty="0"/>
              <a:t>i.e.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at the </a:t>
            </a:r>
            <a:br>
              <a:rPr lang="en-US" dirty="0"/>
            </a:br>
            <a:r>
              <a:rPr lang="en-US" dirty="0"/>
              <a:t>start is the same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</a:t>
            </a:r>
          </a:p>
          <a:p>
            <a:r>
              <a:rPr lang="en-US" dirty="0"/>
              <a:t>The C++ community usually prefers class for actual classes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is sometimes used for </a:t>
            </a:r>
            <a:r>
              <a:rPr lang="en-US" i="1" dirty="0"/>
              <a:t>Plain Old Data</a:t>
            </a:r>
            <a:r>
              <a:rPr lang="en-US" dirty="0"/>
              <a:t> (POD) objects </a:t>
            </a:r>
            <a:br>
              <a:rPr lang="en-US" dirty="0"/>
            </a:br>
            <a:r>
              <a:rPr lang="en-US" dirty="0"/>
              <a:t>– no constructors, no methods, etc., only public-access fields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75E7C-96F1-4C2D-A825-AD54BA1F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struct vs class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C5953D-11BC-4E10-860D-BF6F31D9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3200400"/>
            <a:ext cx="1584653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6FAD97-418E-4FE1-94BB-5EC33876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607" y="3200400"/>
            <a:ext cx="1786022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bg-BG" sz="200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Typedefs allow shortening code by creating type aliases</a:t>
            </a:r>
          </a:p>
          <a:p>
            <a:r>
              <a:rPr lang="en-US" dirty="0"/>
              <a:t>Enumerations are types with user-defined values</a:t>
            </a:r>
          </a:p>
          <a:p>
            <a:r>
              <a:rPr lang="en-US" dirty="0"/>
              <a:t>Objects and Classes mimic the real-world </a:t>
            </a:r>
          </a:p>
          <a:p>
            <a:pPr lvl="1"/>
            <a:r>
              <a:rPr lang="en-US" dirty="0"/>
              <a:t>A class is a collection of data and operations</a:t>
            </a:r>
          </a:p>
          <a:p>
            <a:pPr lvl="1"/>
            <a:r>
              <a:rPr lang="en-US" dirty="0"/>
              <a:t>An object is a particular instance of a class (e.g. variable of a class)</a:t>
            </a:r>
          </a:p>
          <a:p>
            <a:r>
              <a:rPr lang="en-US" dirty="0"/>
              <a:t>Classes should encapsulate their internal state</a:t>
            </a:r>
          </a:p>
          <a:p>
            <a:pPr lvl="1"/>
            <a:r>
              <a:rPr lang="en-US" dirty="0"/>
              <a:t>And provide methods for interaction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1038" cy="36195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854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607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26E0A-611E-4AE3-A138-7954E4470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30CA-66B7-42B7-9B31-BC6248CE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Typedefs allow creating aliases for existing types</a:t>
            </a:r>
          </a:p>
          <a:p>
            <a:pPr lvl="1"/>
            <a:r>
              <a:rPr lang="en-US" dirty="0"/>
              <a:t>Should be used within the problem's context</a:t>
            </a:r>
          </a:p>
          <a:p>
            <a:pPr lvl="1"/>
            <a:r>
              <a:rPr lang="en-US" dirty="0"/>
              <a:t>E.g.: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map&lt;string, vector&lt;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&gt;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StudentScores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Syntax: like declaring a variable, place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dirty="0"/>
              <a:t> in declaration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3B8FE-83B9-4549-AD28-00189413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Typedefs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4B1494-C7B4-4F72-B288-0A4E217FB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11211"/>
            <a:ext cx="10958400" cy="24633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TenStrings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TenStrings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words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{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"the"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"quick"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"brown"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"fox"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"jumps"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"over"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"the"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"lazy"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"dog"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"!"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StudentScores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StudentScores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judgeAssignment2Scores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noFill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Trainings </a:t>
            </a:r>
            <a:r>
              <a:rPr lang="en-US" dirty="0"/>
              <a:t>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5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9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07CECA-070F-4977-9489-A93367A7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5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11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12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9"/>
              </a:rPr>
              <a:t>forum.softuni.bg</a:t>
            </a:r>
            <a:endParaRPr lang="en-US" sz="2799" noProof="1"/>
          </a:p>
        </p:txBody>
      </p:sp>
    </p:spTree>
    <p:extLst>
      <p:ext uri="{BB962C8B-B14F-4D97-AF65-F5344CB8AC3E}">
        <p14:creationId xmlns:p14="http://schemas.microsoft.com/office/powerpoint/2010/main" val="5585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6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typedef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59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6A83B-E055-4A17-B25E-81653A5D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5334-5127-4162-A338-173B1F79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Enumerations contain a fixed list of special constant values </a:t>
            </a:r>
          </a:p>
          <a:p>
            <a:pPr lvl="1"/>
            <a:r>
              <a:rPr lang="en-US" dirty="0"/>
              <a:t>i.e. all possible values are known and can be written in code</a:t>
            </a:r>
          </a:p>
          <a:p>
            <a:pPr lvl="1"/>
            <a:r>
              <a:rPr lang="en-US" dirty="0"/>
              <a:t>Have some semantic meaning in the real world</a:t>
            </a:r>
          </a:p>
          <a:p>
            <a:r>
              <a:rPr lang="en-US" dirty="0"/>
              <a:t>E.g. standard colors – red, green, blue, yellow, orange, etc.</a:t>
            </a:r>
          </a:p>
          <a:p>
            <a:r>
              <a:rPr lang="en-US" dirty="0"/>
              <a:t>E.g. currencies – USD, BGN, GBP, etc.</a:t>
            </a:r>
          </a:p>
          <a:p>
            <a:r>
              <a:rPr lang="en-US" dirty="0"/>
              <a:t>E.g. automobile fuel type – Petrol, Diesel, Electricity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DEF9F-703E-478E-AC18-D70AA907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95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EB5E4-2AF0-4DC0-BCE1-31DCAF90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0028-9D4A-4917-8DEF-145964C2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two enumeration types –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class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dirty="0"/>
              <a:t> defines a list of named constant integers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color {red, blue, pink};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blue;</a:t>
            </a:r>
            <a:r>
              <a:rPr lang="en-US" dirty="0"/>
              <a:t> same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1; 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 in C++11 defines a new data type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class Color {red, blue, pink};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Color::blue;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 </a:t>
            </a:r>
            <a:r>
              <a:rPr lang="en-US" b="1" strike="sngStrike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b="1" strike="sngStrik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1</a:t>
            </a:r>
            <a:r>
              <a:rPr lang="en-US" strike="sngStrike" dirty="0"/>
              <a:t> </a:t>
            </a:r>
            <a:r>
              <a:rPr lang="en-US" dirty="0"/>
              <a:t>– invalid, compile time error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4D9BD2-98E2-4BE7-A85B-0FCBAE41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Enumerations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05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83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3840</TotalTime>
  <Words>2308</Words>
  <Application>Microsoft Office PowerPoint</Application>
  <PresentationFormat>Custom</PresentationFormat>
  <Paragraphs>475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맑은 고딕</vt:lpstr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SoftUni 16x9</vt:lpstr>
      <vt:lpstr>Classes and Objects</vt:lpstr>
      <vt:lpstr>Table of Contents</vt:lpstr>
      <vt:lpstr>Questions</vt:lpstr>
      <vt:lpstr>Special Types</vt:lpstr>
      <vt:lpstr>Typedefs</vt:lpstr>
      <vt:lpstr>typedef</vt:lpstr>
      <vt:lpstr>Enumerations</vt:lpstr>
      <vt:lpstr>C++ Enumerations</vt:lpstr>
      <vt:lpstr>Enumerations</vt:lpstr>
      <vt:lpstr>Representing the Real World</vt:lpstr>
      <vt:lpstr>Representing the Real World in Code</vt:lpstr>
      <vt:lpstr>Representing the Real World in Code</vt:lpstr>
      <vt:lpstr>Object-Oriented Programming</vt:lpstr>
      <vt:lpstr>Object-Oriented Programming</vt:lpstr>
      <vt:lpstr>Classes and Objects in C++</vt:lpstr>
      <vt:lpstr>Defining C++ Classes</vt:lpstr>
      <vt:lpstr>Defining C++ Classes – Example</vt:lpstr>
      <vt:lpstr>Defining C++ Classes</vt:lpstr>
      <vt:lpstr>Using C++ Objects</vt:lpstr>
      <vt:lpstr>Using C++ Objects – Example</vt:lpstr>
      <vt:lpstr>Using C++ Objects</vt:lpstr>
      <vt:lpstr>C++ Simple Constructors</vt:lpstr>
      <vt:lpstr>C++ Constructors – Calling</vt:lpstr>
      <vt:lpstr>Default Constructor</vt:lpstr>
      <vt:lpstr>Simple Constructors</vt:lpstr>
      <vt:lpstr>Quick Quiz</vt:lpstr>
      <vt:lpstr>Pitfall: Hiding Fields with Parameters</vt:lpstr>
      <vt:lpstr>The this Pointer</vt:lpstr>
      <vt:lpstr>Pitfall: Hiding Fields   Solution: Using this-&gt;</vt:lpstr>
      <vt:lpstr>C++ Constructor Initializer List</vt:lpstr>
      <vt:lpstr>Constructor Initializer List</vt:lpstr>
      <vt:lpstr>Methods</vt:lpstr>
      <vt:lpstr>Methods – Example</vt:lpstr>
      <vt:lpstr>Simple Methods</vt:lpstr>
      <vt:lpstr>Code Quality Issues of the Last Example</vt:lpstr>
      <vt:lpstr>Methods – Refactoring for better Quality</vt:lpstr>
      <vt:lpstr>Refactoring Methods</vt:lpstr>
      <vt:lpstr>Encapsulation</vt:lpstr>
      <vt:lpstr>Encapsulation</vt:lpstr>
      <vt:lpstr>Encapsulation in C++ – public &amp; private</vt:lpstr>
      <vt:lpstr>Adding Encapsulation in C++</vt:lpstr>
      <vt:lpstr>Encapsulation – Getters and Setters</vt:lpstr>
      <vt:lpstr>Encapsulation with Getters &amp; Setters</vt:lpstr>
      <vt:lpstr>Getters and Setters</vt:lpstr>
      <vt:lpstr>C++ struct vs class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321</cp:revision>
  <dcterms:created xsi:type="dcterms:W3CDTF">2014-01-02T17:00:34Z</dcterms:created>
  <dcterms:modified xsi:type="dcterms:W3CDTF">2019-08-06T14:35:46Z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