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544" r:id="rId3"/>
    <p:sldId id="276" r:id="rId4"/>
    <p:sldId id="566" r:id="rId5"/>
    <p:sldId id="575" r:id="rId6"/>
    <p:sldId id="584" r:id="rId7"/>
    <p:sldId id="578" r:id="rId8"/>
    <p:sldId id="574" r:id="rId9"/>
    <p:sldId id="569" r:id="rId10"/>
    <p:sldId id="570" r:id="rId11"/>
    <p:sldId id="571" r:id="rId12"/>
    <p:sldId id="572" r:id="rId13"/>
    <p:sldId id="579" r:id="rId14"/>
    <p:sldId id="565" r:id="rId15"/>
    <p:sldId id="580" r:id="rId16"/>
    <p:sldId id="581" r:id="rId17"/>
    <p:sldId id="582" r:id="rId18"/>
    <p:sldId id="583" r:id="rId19"/>
    <p:sldId id="349" r:id="rId20"/>
    <p:sldId id="401" r:id="rId21"/>
    <p:sldId id="490" r:id="rId22"/>
    <p:sldId id="491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Медни кабели" id="{ED1C2549-BFBB-4BDA-8E3F-E73E2EA0A033}">
          <p14:sldIdLst>
            <p14:sldId id="566"/>
            <p14:sldId id="575"/>
            <p14:sldId id="584"/>
            <p14:sldId id="578"/>
          </p14:sldIdLst>
        </p14:section>
        <p14:section name="2. Оптични кабели" id="{45B90E35-C2B1-4B3C-A329-8A735CC31289}">
          <p14:sldIdLst>
            <p14:sldId id="574"/>
            <p14:sldId id="569"/>
            <p14:sldId id="570"/>
            <p14:sldId id="571"/>
            <p14:sldId id="572"/>
            <p14:sldId id="579"/>
            <p14:sldId id="565"/>
          </p14:sldIdLst>
        </p14:section>
        <p14:section name="6. Demo" id="{979BE68F-1BCC-4402-ACB9-34B768C3000F}">
          <p14:sldIdLst>
            <p14:sldId id="580"/>
            <p14:sldId id="581"/>
            <p14:sldId id="582"/>
            <p14:sldId id="583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21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1836490"/>
            <a:ext cx="10965303" cy="5490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Module 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361766"/>
            <a:ext cx="10965303" cy="1219547"/>
          </a:xfrm>
        </p:spPr>
        <p:txBody>
          <a:bodyPr>
            <a:normAutofit fontScale="90000"/>
          </a:bodyPr>
          <a:lstStyle/>
          <a:p>
            <a:r>
              <a:rPr lang="bg-BG" dirty="0"/>
              <a:t>Медни</a:t>
            </a:r>
            <a:r>
              <a:rPr lang="en-US" dirty="0"/>
              <a:t> </a:t>
            </a:r>
            <a:r>
              <a:rPr lang="bg-BG" dirty="0"/>
              <a:t>и оптични кабели. </a:t>
            </a:r>
            <a:br>
              <a:rPr lang="en-US" dirty="0"/>
            </a:br>
            <a:r>
              <a:rPr lang="bg-BG" dirty="0"/>
              <a:t>Демонстрация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dirty="0"/>
              <a:t>физически устройства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А – многомодово влакно</a:t>
            </a:r>
          </a:p>
          <a:p>
            <a:r>
              <a:rPr lang="bg-BG" dirty="0"/>
              <a:t>В – едномодово влакно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оптичните кабели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C1252-F56D-4E5F-B913-CD30E74866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5" y="2055966"/>
            <a:ext cx="5641655" cy="358135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761261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Движение на оптичните   сигнали в сърцевината на влакното, породени от </a:t>
            </a:r>
            <a:br>
              <a:rPr lang="bg-BG" dirty="0"/>
            </a:br>
            <a:r>
              <a:rPr lang="bg-BG" dirty="0"/>
              <a:t>пълното вътрешно </a:t>
            </a:r>
            <a:br>
              <a:rPr lang="bg-BG" dirty="0"/>
            </a:br>
            <a:r>
              <a:rPr lang="bg-BG" dirty="0"/>
              <a:t>отражение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Сигналът в оптичния кабел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B3C61-3573-4C4C-B35E-E7AD690D2A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" y="2768584"/>
            <a:ext cx="6044237" cy="198096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480031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FF305D-AE42-4C27-B7EB-CAC1365C77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9C23-ABF4-4902-A424-1E1679973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Уредът, чрез който се </a:t>
            </a:r>
            <a:br>
              <a:rPr lang="bg-BG" dirty="0"/>
            </a:br>
            <a:r>
              <a:rPr lang="bg-BG" dirty="0"/>
              <a:t>извършва процесът на </a:t>
            </a:r>
            <a:br>
              <a:rPr lang="bg-BG" dirty="0"/>
            </a:br>
            <a:r>
              <a:rPr lang="bg-BG" dirty="0"/>
              <a:t>заваряване на влакната </a:t>
            </a:r>
            <a:br>
              <a:rPr lang="bg-BG" dirty="0"/>
            </a:br>
            <a:r>
              <a:rPr lang="bg-BG" dirty="0"/>
              <a:t>(сплайсване), се нарича </a:t>
            </a:r>
            <a:br>
              <a:rPr lang="en-US" dirty="0"/>
            </a:br>
            <a:r>
              <a:rPr lang="bg-BG" dirty="0" err="1"/>
              <a:t>сплайсер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684F1-ABAB-4CD3-ADA9-44F6EA4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Оптични кабели - сплайсване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A211-814B-421C-A19D-BCC7C81A6A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8B73D-5046-4761-A2D2-9914A55001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5" y="1952864"/>
            <a:ext cx="5791415" cy="367557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670603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r="346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Сплайсерът</a:t>
            </a:r>
            <a:r>
              <a:rPr lang="bg-BG" dirty="0"/>
              <a:t> създава </a:t>
            </a:r>
            <a:br>
              <a:rPr lang="bg-BG" dirty="0"/>
            </a:br>
            <a:r>
              <a:rPr lang="bg-BG" dirty="0"/>
              <a:t>голяма искра</a:t>
            </a:r>
          </a:p>
          <a:p>
            <a:r>
              <a:rPr lang="bg-BG" dirty="0"/>
              <a:t>Температурата е </a:t>
            </a:r>
            <a:br>
              <a:rPr lang="bg-BG" dirty="0"/>
            </a:br>
            <a:r>
              <a:rPr lang="bg-BG" dirty="0"/>
              <a:t>по-голяма от тази на </a:t>
            </a:r>
            <a:br>
              <a:rPr lang="bg-BG" dirty="0"/>
            </a:br>
            <a:r>
              <a:rPr lang="bg-BG" dirty="0"/>
              <a:t>точката на топене на </a:t>
            </a:r>
            <a:br>
              <a:rPr lang="bg-BG" dirty="0"/>
            </a:br>
            <a:r>
              <a:rPr lang="bg-BG" dirty="0"/>
              <a:t>стъклото</a:t>
            </a:r>
          </a:p>
          <a:p>
            <a:r>
              <a:rPr lang="bg-BG" dirty="0"/>
              <a:t>Краищата се запояват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Сплайсер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95825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2168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640558"/>
          </a:xfrm>
        </p:spPr>
        <p:txBody>
          <a:bodyPr/>
          <a:lstStyle/>
          <a:p>
            <a:r>
              <a:rPr lang="bg-BG" dirty="0"/>
              <a:t>Демонстрация с физически </a:t>
            </a:r>
            <a:br>
              <a:rPr lang="bg-BG" dirty="0"/>
            </a:br>
            <a:r>
              <a:rPr lang="bg-BG" dirty="0"/>
              <a:t>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1120605250"/>
      </p:ext>
    </p:extLst>
  </p:cSld>
  <p:clrMapOvr>
    <a:masterClrMapping/>
  </p:clrMapOvr>
  <p:transition spd="slow" advClick="0" advTm="500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38367-0DFE-4EFD-A6BD-880B5E81556E}"/>
              </a:ext>
            </a:extLst>
          </p:cNvPr>
          <p:cNvGrpSpPr/>
          <p:nvPr/>
        </p:nvGrpSpPr>
        <p:grpSpPr>
          <a:xfrm>
            <a:off x="5313501" y="1738925"/>
            <a:ext cx="2916147" cy="1079241"/>
            <a:chOff x="3961171" y="344755"/>
            <a:chExt cx="2916147" cy="110969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9F2C96D-2558-42FF-A319-4D600023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22" y="699756"/>
              <a:ext cx="630788" cy="75469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5EC722-1415-4AE0-B771-39317B60356C}"/>
                </a:ext>
              </a:extLst>
            </p:cNvPr>
            <p:cNvSpPr txBox="1"/>
            <p:nvPr/>
          </p:nvSpPr>
          <p:spPr>
            <a:xfrm>
              <a:off x="3961171" y="344755"/>
              <a:ext cx="2916147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>
                  <a:solidFill>
                    <a:schemeClr val="accent6">
                      <a:lumMod val="10000"/>
                    </a:schemeClr>
                  </a:solidFill>
                </a:rPr>
                <a:t>Corporate WEB and DNS Server</a:t>
              </a:r>
              <a:endParaRPr lang="bg-BG" sz="16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8A2C14-28BD-452D-86CE-32EC66A8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61" y="3790637"/>
            <a:ext cx="1064268" cy="690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29C83-5C83-407D-B3B4-69470B8A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19" y="3734230"/>
            <a:ext cx="1347180" cy="6900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ACCAB7-7328-4E39-AC14-70FF5C1A5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8" y="3763708"/>
            <a:ext cx="959560" cy="690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790547-DB5B-4797-AF70-F82B4EAC6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95" y="3817274"/>
            <a:ext cx="1461907" cy="6900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6C473C-8611-4250-BE0D-7CD451328A09}"/>
              </a:ext>
            </a:extLst>
          </p:cNvPr>
          <p:cNvCxnSpPr>
            <a:cxnSpLocks/>
          </p:cNvCxnSpPr>
          <p:nvPr/>
        </p:nvCxnSpPr>
        <p:spPr>
          <a:xfrm>
            <a:off x="2727210" y="4049508"/>
            <a:ext cx="1459470" cy="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2DE17-6A40-4D29-AB01-3289959B3519}"/>
              </a:ext>
            </a:extLst>
          </p:cNvPr>
          <p:cNvCxnSpPr>
            <a:cxnSpLocks/>
          </p:cNvCxnSpPr>
          <p:nvPr/>
        </p:nvCxnSpPr>
        <p:spPr>
          <a:xfrm>
            <a:off x="4760069" y="4037834"/>
            <a:ext cx="1752491" cy="11674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E88FC-273D-4749-AB62-6BF73D5F5C19}"/>
              </a:ext>
            </a:extLst>
          </p:cNvPr>
          <p:cNvCxnSpPr>
            <a:cxnSpLocks/>
          </p:cNvCxnSpPr>
          <p:nvPr/>
        </p:nvCxnSpPr>
        <p:spPr>
          <a:xfrm flipV="1">
            <a:off x="7058660" y="4030469"/>
            <a:ext cx="3009900" cy="7365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270B5A-EA19-49A7-8776-3F0D3531EBE2}"/>
              </a:ext>
            </a:extLst>
          </p:cNvPr>
          <p:cNvGrpSpPr/>
          <p:nvPr/>
        </p:nvGrpSpPr>
        <p:grpSpPr>
          <a:xfrm>
            <a:off x="464557" y="5350804"/>
            <a:ext cx="632514" cy="1029523"/>
            <a:chOff x="1626491" y="4173588"/>
            <a:chExt cx="632514" cy="10295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2A7434-DEE0-42FE-9C3E-E4C52D3CA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491" y="4427772"/>
              <a:ext cx="632514" cy="775339"/>
            </a:xfrm>
            <a:prstGeom prst="rect">
              <a:avLst/>
            </a:prstGeom>
          </p:spPr>
        </p:pic>
        <p:pic>
          <p:nvPicPr>
            <p:cNvPr id="1026" name="Picture 2" descr="Image result for wireless wave icon transparent">
              <a:extLst>
                <a:ext uri="{FF2B5EF4-FFF2-40B4-BE49-F238E27FC236}">
                  <a16:creationId xmlns:a16="http://schemas.microsoft.com/office/drawing/2014/main" id="{6BFA1265-A643-44E9-8B8C-CD6473D7D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169" y="4173588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087AB8-9252-437F-9C60-CB775652561C}"/>
              </a:ext>
            </a:extLst>
          </p:cNvPr>
          <p:cNvGrpSpPr/>
          <p:nvPr/>
        </p:nvGrpSpPr>
        <p:grpSpPr>
          <a:xfrm>
            <a:off x="3706900" y="5350803"/>
            <a:ext cx="814596" cy="1029524"/>
            <a:chOff x="3110539" y="4173587"/>
            <a:chExt cx="814596" cy="1029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D1EEE1-77B3-49EB-B406-1C505BDF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539" y="4427773"/>
              <a:ext cx="814596" cy="775338"/>
            </a:xfrm>
            <a:prstGeom prst="rect">
              <a:avLst/>
            </a:prstGeom>
          </p:spPr>
        </p:pic>
        <p:pic>
          <p:nvPicPr>
            <p:cNvPr id="45" name="Picture 2" descr="Image result for wireless wave icon transparent">
              <a:extLst>
                <a:ext uri="{FF2B5EF4-FFF2-40B4-BE49-F238E27FC236}">
                  <a16:creationId xmlns:a16="http://schemas.microsoft.com/office/drawing/2014/main" id="{058DBE54-C974-42CD-B7AD-45459D7B6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646" y="4173587"/>
              <a:ext cx="443346" cy="3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B3104-001C-4A24-9CA0-C3E91589EDE5}"/>
              </a:ext>
            </a:extLst>
          </p:cNvPr>
          <p:cNvCxnSpPr>
            <a:cxnSpLocks/>
          </p:cNvCxnSpPr>
          <p:nvPr/>
        </p:nvCxnSpPr>
        <p:spPr>
          <a:xfrm flipV="1">
            <a:off x="933238" y="4079240"/>
            <a:ext cx="1112903" cy="1217344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6329E-5C57-4AD5-8D16-C8D5E464D4CB}"/>
              </a:ext>
            </a:extLst>
          </p:cNvPr>
          <p:cNvCxnSpPr>
            <a:cxnSpLocks/>
          </p:cNvCxnSpPr>
          <p:nvPr/>
        </p:nvCxnSpPr>
        <p:spPr>
          <a:xfrm flipV="1">
            <a:off x="2826246" y="3966286"/>
            <a:ext cx="1310874" cy="1138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C6D5C-5DEE-4CCF-BA86-C168C31F4E6D}"/>
              </a:ext>
            </a:extLst>
          </p:cNvPr>
          <p:cNvCxnSpPr>
            <a:cxnSpLocks/>
          </p:cNvCxnSpPr>
          <p:nvPr/>
        </p:nvCxnSpPr>
        <p:spPr>
          <a:xfrm>
            <a:off x="4760069" y="3932348"/>
            <a:ext cx="1636842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7126A-E746-4E77-858C-884EFF707582}"/>
              </a:ext>
            </a:extLst>
          </p:cNvPr>
          <p:cNvCxnSpPr>
            <a:cxnSpLocks/>
          </p:cNvCxnSpPr>
          <p:nvPr/>
        </p:nvCxnSpPr>
        <p:spPr>
          <a:xfrm>
            <a:off x="7130989" y="3932348"/>
            <a:ext cx="2886771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921F0-17B5-4881-9F0B-96ABD3C04F71}"/>
              </a:ext>
            </a:extLst>
          </p:cNvPr>
          <p:cNvCxnSpPr>
            <a:cxnSpLocks/>
          </p:cNvCxnSpPr>
          <p:nvPr/>
        </p:nvCxnSpPr>
        <p:spPr>
          <a:xfrm>
            <a:off x="2795327" y="4156625"/>
            <a:ext cx="1180072" cy="1139959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CEBEC7-BC91-4D47-99D4-F9288B74A2D1}"/>
              </a:ext>
            </a:extLst>
          </p:cNvPr>
          <p:cNvCxnSpPr>
            <a:cxnSpLocks/>
          </p:cNvCxnSpPr>
          <p:nvPr/>
        </p:nvCxnSpPr>
        <p:spPr>
          <a:xfrm flipH="1" flipV="1">
            <a:off x="2803324" y="4127353"/>
            <a:ext cx="1310874" cy="15045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1F0B21-0A1A-46C1-B441-B8711CD63A34}"/>
              </a:ext>
            </a:extLst>
          </p:cNvPr>
          <p:cNvCxnSpPr>
            <a:cxnSpLocks/>
          </p:cNvCxnSpPr>
          <p:nvPr/>
        </p:nvCxnSpPr>
        <p:spPr>
          <a:xfrm flipH="1" flipV="1">
            <a:off x="4741233" y="4135647"/>
            <a:ext cx="1655678" cy="16646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632A50-FE51-430F-9A06-98DB12DB9654}"/>
              </a:ext>
            </a:extLst>
          </p:cNvPr>
          <p:cNvCxnSpPr>
            <a:cxnSpLocks/>
          </p:cNvCxnSpPr>
          <p:nvPr/>
        </p:nvCxnSpPr>
        <p:spPr>
          <a:xfrm flipH="1">
            <a:off x="7130989" y="4162284"/>
            <a:ext cx="288677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8DC4-91C6-4414-A823-4DAEFDDF29FD}"/>
              </a:ext>
            </a:extLst>
          </p:cNvPr>
          <p:cNvCxnSpPr>
            <a:cxnSpLocks/>
          </p:cNvCxnSpPr>
          <p:nvPr/>
        </p:nvCxnSpPr>
        <p:spPr>
          <a:xfrm>
            <a:off x="6891086" y="2773680"/>
            <a:ext cx="0" cy="1086924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4ED51A1-EDEF-4638-BBA9-0161809806EF}"/>
              </a:ext>
            </a:extLst>
          </p:cNvPr>
          <p:cNvSpPr txBox="1"/>
          <p:nvPr/>
        </p:nvSpPr>
        <p:spPr>
          <a:xfrm>
            <a:off x="3897020" y="3610374"/>
            <a:ext cx="57935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3831A7-F057-49D7-BCC3-ECBAAA2C8528}"/>
              </a:ext>
            </a:extLst>
          </p:cNvPr>
          <p:cNvSpPr txBox="1"/>
          <p:nvPr/>
        </p:nvSpPr>
        <p:spPr>
          <a:xfrm>
            <a:off x="4631391" y="3573980"/>
            <a:ext cx="57935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g0/2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385FB0-C48D-4C2D-BFDF-A2ADB4720E2E}"/>
              </a:ext>
            </a:extLst>
          </p:cNvPr>
          <p:cNvSpPr txBox="1"/>
          <p:nvPr/>
        </p:nvSpPr>
        <p:spPr>
          <a:xfrm>
            <a:off x="5764875" y="3555889"/>
            <a:ext cx="87142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ge1/0/25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26A96-69A8-4A11-9D64-1A866A5F3ECD}"/>
              </a:ext>
            </a:extLst>
          </p:cNvPr>
          <p:cNvSpPr txBox="1"/>
          <p:nvPr/>
        </p:nvSpPr>
        <p:spPr>
          <a:xfrm>
            <a:off x="7087268" y="3542090"/>
            <a:ext cx="87142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ge1/0/27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31DD3-3378-4295-924C-B146572B2B6A}"/>
              </a:ext>
            </a:extLst>
          </p:cNvPr>
          <p:cNvSpPr txBox="1"/>
          <p:nvPr/>
        </p:nvSpPr>
        <p:spPr>
          <a:xfrm rot="16200000">
            <a:off x="6209532" y="3288348"/>
            <a:ext cx="87142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ge1/0/26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0503D-1F98-4AD3-B7F5-FFF861536A96}"/>
              </a:ext>
            </a:extLst>
          </p:cNvPr>
          <p:cNvSpPr txBox="1"/>
          <p:nvPr/>
        </p:nvSpPr>
        <p:spPr>
          <a:xfrm>
            <a:off x="414814" y="552584"/>
            <a:ext cx="3156982" cy="539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5 (guest): 10.5.5.0/24</a:t>
            </a:r>
            <a:endParaRPr lang="bg-BG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7D11DD-5535-4AED-8AA5-533E01DF95EA}"/>
              </a:ext>
            </a:extLst>
          </p:cNvPr>
          <p:cNvSpPr txBox="1"/>
          <p:nvPr/>
        </p:nvSpPr>
        <p:spPr>
          <a:xfrm>
            <a:off x="413221" y="1291548"/>
            <a:ext cx="3995673" cy="539736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VLAN 10 (corporate): 10.10.10.0/24</a:t>
            </a:r>
            <a:endParaRPr lang="bg-BG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49D93-B592-4F16-BA0D-C8E1FA5DC671}"/>
              </a:ext>
            </a:extLst>
          </p:cNvPr>
          <p:cNvGrpSpPr/>
          <p:nvPr/>
        </p:nvGrpSpPr>
        <p:grpSpPr>
          <a:xfrm>
            <a:off x="9221320" y="519579"/>
            <a:ext cx="2457135" cy="2095864"/>
            <a:chOff x="9301019" y="423561"/>
            <a:chExt cx="2457135" cy="2095864"/>
          </a:xfrm>
        </p:grpSpPr>
        <p:pic>
          <p:nvPicPr>
            <p:cNvPr id="12" name="Picture 2" descr="Image result for blue cloud icon">
              <a:extLst>
                <a:ext uri="{FF2B5EF4-FFF2-40B4-BE49-F238E27FC236}">
                  <a16:creationId xmlns:a16="http://schemas.microsoft.com/office/drawing/2014/main" id="{D9795A58-C3F3-4829-AB61-FF9B678B3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019" y="423561"/>
              <a:ext cx="2457135" cy="209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0629E9-436D-4A1F-AB1A-80211691D8CD}"/>
                </a:ext>
              </a:extLst>
            </p:cNvPr>
            <p:cNvSpPr txBox="1"/>
            <p:nvPr/>
          </p:nvSpPr>
          <p:spPr>
            <a:xfrm>
              <a:off x="9856259" y="1038858"/>
              <a:ext cx="130403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Internet</a:t>
              </a:r>
              <a:endParaRPr lang="bg-BG" sz="2400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CA52CD-0336-40EF-BFD1-FADE8C1139D8}"/>
              </a:ext>
            </a:extLst>
          </p:cNvPr>
          <p:cNvCxnSpPr>
            <a:cxnSpLocks/>
          </p:cNvCxnSpPr>
          <p:nvPr/>
        </p:nvCxnSpPr>
        <p:spPr>
          <a:xfrm flipV="1">
            <a:off x="10311654" y="1970082"/>
            <a:ext cx="0" cy="182056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1C3EAD-85BC-4AB9-905B-4BE9F51A935F}"/>
              </a:ext>
            </a:extLst>
          </p:cNvPr>
          <p:cNvCxnSpPr>
            <a:cxnSpLocks/>
          </p:cNvCxnSpPr>
          <p:nvPr/>
        </p:nvCxnSpPr>
        <p:spPr>
          <a:xfrm flipV="1">
            <a:off x="10196946" y="2026920"/>
            <a:ext cx="0" cy="176371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885AE0-E6F2-4B51-8F24-357A1C65F03A}"/>
              </a:ext>
            </a:extLst>
          </p:cNvPr>
          <p:cNvCxnSpPr>
            <a:cxnSpLocks/>
          </p:cNvCxnSpPr>
          <p:nvPr/>
        </p:nvCxnSpPr>
        <p:spPr>
          <a:xfrm>
            <a:off x="10449887" y="2026920"/>
            <a:ext cx="1" cy="1833684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B86F22-EF5B-45FE-933D-A63D43970449}"/>
              </a:ext>
            </a:extLst>
          </p:cNvPr>
          <p:cNvCxnSpPr>
            <a:cxnSpLocks/>
          </p:cNvCxnSpPr>
          <p:nvPr/>
        </p:nvCxnSpPr>
        <p:spPr>
          <a:xfrm flipV="1">
            <a:off x="5822639" y="4340352"/>
            <a:ext cx="0" cy="38625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B3BA88-D0DE-48D9-9658-3B109DD20E68}"/>
              </a:ext>
            </a:extLst>
          </p:cNvPr>
          <p:cNvSpPr txBox="1"/>
          <p:nvPr/>
        </p:nvSpPr>
        <p:spPr>
          <a:xfrm>
            <a:off x="5258184" y="4622368"/>
            <a:ext cx="1224466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Fiber optic</a:t>
            </a:r>
            <a:endParaRPr lang="bg-BG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A9A220-2DC2-4CC2-9D26-F018F75D9610}"/>
              </a:ext>
            </a:extLst>
          </p:cNvPr>
          <p:cNvCxnSpPr>
            <a:cxnSpLocks/>
          </p:cNvCxnSpPr>
          <p:nvPr/>
        </p:nvCxnSpPr>
        <p:spPr>
          <a:xfrm flipV="1">
            <a:off x="6771574" y="2740668"/>
            <a:ext cx="1" cy="1148072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C3F0B9-530F-4453-8216-F5D4F34D0E05}"/>
              </a:ext>
            </a:extLst>
          </p:cNvPr>
          <p:cNvSpPr txBox="1"/>
          <p:nvPr/>
        </p:nvSpPr>
        <p:spPr>
          <a:xfrm rot="16200000">
            <a:off x="10287173" y="3241084"/>
            <a:ext cx="76466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fe0/0/0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A57BB-4B0F-4969-945B-F841621B3A66}"/>
              </a:ext>
            </a:extLst>
          </p:cNvPr>
          <p:cNvSpPr txBox="1"/>
          <p:nvPr/>
        </p:nvSpPr>
        <p:spPr>
          <a:xfrm>
            <a:off x="9423154" y="3570298"/>
            <a:ext cx="764660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fe0/0/1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AAA7B1-6DFC-4C86-B8D7-B67FF27F08BB}"/>
              </a:ext>
            </a:extLst>
          </p:cNvPr>
          <p:cNvGrpSpPr/>
          <p:nvPr/>
        </p:nvGrpSpPr>
        <p:grpSpPr>
          <a:xfrm>
            <a:off x="2644180" y="2701865"/>
            <a:ext cx="1710881" cy="981839"/>
            <a:chOff x="2644180" y="2701865"/>
            <a:chExt cx="1710881" cy="981839"/>
          </a:xfrm>
        </p:grpSpPr>
        <p:pic>
          <p:nvPicPr>
            <p:cNvPr id="58" name="Picture 2" descr="Image result for wifi icon">
              <a:extLst>
                <a:ext uri="{FF2B5EF4-FFF2-40B4-BE49-F238E27FC236}">
                  <a16:creationId xmlns:a16="http://schemas.microsoft.com/office/drawing/2014/main" id="{A2D8C533-6904-43CA-BB93-24DD35838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298" y="3267552"/>
              <a:ext cx="416152" cy="41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ADAA9B-C6AC-4BBF-8B3E-489AB3DC40B9}"/>
                </a:ext>
              </a:extLst>
            </p:cNvPr>
            <p:cNvSpPr txBox="1"/>
            <p:nvPr/>
          </p:nvSpPr>
          <p:spPr>
            <a:xfrm>
              <a:off x="2644180" y="2701865"/>
              <a:ext cx="1710881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accent2"/>
                  </a:solidFill>
                </a:rPr>
                <a:t>NetFund-Corporate</a:t>
              </a:r>
              <a:endParaRPr lang="bg-BG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BA9DF-9992-4EDB-8E03-C6605BE2B4A9}"/>
              </a:ext>
            </a:extLst>
          </p:cNvPr>
          <p:cNvGrpSpPr/>
          <p:nvPr/>
        </p:nvGrpSpPr>
        <p:grpSpPr>
          <a:xfrm>
            <a:off x="1135553" y="2718080"/>
            <a:ext cx="1403553" cy="959099"/>
            <a:chOff x="1175026" y="2721250"/>
            <a:chExt cx="1403553" cy="95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2F4E3-3575-486C-AD45-2746A273387B}"/>
                </a:ext>
              </a:extLst>
            </p:cNvPr>
            <p:cNvSpPr txBox="1"/>
            <p:nvPr/>
          </p:nvSpPr>
          <p:spPr>
            <a:xfrm>
              <a:off x="1175026" y="2721250"/>
              <a:ext cx="1403553" cy="6802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SSID: 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dirty="0">
                  <a:solidFill>
                    <a:schemeClr val="bg1"/>
                  </a:solidFill>
                </a:rPr>
                <a:t>NetFund-Guest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E5090-13C1-4542-8023-6045C52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610" y="3299882"/>
              <a:ext cx="434162" cy="380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4317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5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D0D20-B8F9-40FE-B3F0-4A35F559A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 server for both VLANs is the Cisco device</a:t>
            </a:r>
          </a:p>
          <a:p>
            <a:r>
              <a:rPr lang="en-US" dirty="0"/>
              <a:t>Juniper is making NAT for both VLANs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B80F2-9758-4E77-B951-4F421B7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details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7C9E-EF79-4E19-830D-66F559B206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B74FE5-79C8-4664-ABC8-12104047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96701"/>
              </p:ext>
            </p:extLst>
          </p:nvPr>
        </p:nvGraphicFramePr>
        <p:xfrm>
          <a:off x="979054" y="2742130"/>
          <a:ext cx="10437092" cy="3655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546">
                  <a:extLst>
                    <a:ext uri="{9D8B030D-6E8A-4147-A177-3AD203B41FA5}">
                      <a16:colId xmlns:a16="http://schemas.microsoft.com/office/drawing/2014/main" val="3866810768"/>
                    </a:ext>
                  </a:extLst>
                </a:gridCol>
                <a:gridCol w="5218546">
                  <a:extLst>
                    <a:ext uri="{9D8B030D-6E8A-4147-A177-3AD203B41FA5}">
                      <a16:colId xmlns:a16="http://schemas.microsoft.com/office/drawing/2014/main" val="39706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Device, interface</a:t>
                      </a:r>
                      <a:endParaRPr lang="bg-BG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  <a:endParaRPr lang="bg-BG" sz="2398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4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10.5.5.1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5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Cisco,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10.10.10.1</a:t>
                      </a:r>
                      <a:endParaRPr lang="bg-B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8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(10.5.5.10)</a:t>
                      </a:r>
                      <a:endParaRPr lang="bg-BG" sz="239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20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(10.10.10.10)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254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Corporate server (Web and DNS)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10.10.10.101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0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Juniper, VLAN 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39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10.5.5.100</a:t>
                      </a:r>
                      <a:endParaRPr lang="bg-BG" sz="239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92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Juniper, VLAN 10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10.10.10.100</a:t>
                      </a:r>
                      <a:endParaRPr lang="bg-BG" sz="2398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27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16354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D863E-A0ED-4DEC-B1B6-1E961DD510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505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bg-BG" sz="3200" dirty="0"/>
                <a:t>Медни кабели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bg-BG" sz="3200" dirty="0"/>
                <a:t>Видове и стандарти</a:t>
              </a:r>
              <a:endParaRPr lang="en-US" sz="3200" dirty="0"/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bg-BG" sz="3200" dirty="0" err="1"/>
                <a:t>Кримпване</a:t>
              </a:r>
              <a:endParaRPr lang="en-US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ru-RU" sz="3200" dirty="0" err="1"/>
                <a:t>Оптични</a:t>
              </a:r>
              <a:r>
                <a:rPr lang="ru-RU" sz="3200" dirty="0"/>
                <a:t> кабели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ru-RU" sz="3200" dirty="0"/>
                <a:t>Структура на влакното</a:t>
              </a:r>
            </a:p>
            <a:p>
              <a:pPr marL="914400" lvl="1" indent="-457200">
                <a:lnSpc>
                  <a:spcPts val="4000"/>
                </a:lnSpc>
                <a:buFont typeface="Wingdings" panose="05000000000000000000" pitchFamily="2" charset="2"/>
                <a:buChar char="§"/>
              </a:pPr>
              <a:r>
                <a:rPr lang="ru-RU" sz="3200" dirty="0"/>
                <a:t>Сплайсване (заваряване)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ru-RU" sz="3200" dirty="0"/>
                <a:t>Демонстрация с физически устройства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r>
              <a:rPr lang="bg-BG" dirty="0"/>
              <a:t>Медни кабели</a:t>
            </a:r>
          </a:p>
          <a:p>
            <a:pPr lvl="1"/>
            <a:r>
              <a:rPr lang="bg-BG" dirty="0"/>
              <a:t>Видове </a:t>
            </a:r>
            <a:r>
              <a:rPr lang="bg-BG"/>
              <a:t>и стандарти</a:t>
            </a:r>
            <a:endParaRPr lang="en-US"/>
          </a:p>
          <a:p>
            <a:pPr lvl="1"/>
            <a:r>
              <a:rPr lang="bg-BG" dirty="0" err="1"/>
              <a:t>Кримпване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2. Оптични кабели</a:t>
            </a:r>
          </a:p>
          <a:p>
            <a:pPr lvl="1"/>
            <a:r>
              <a:rPr lang="bg-BG" dirty="0"/>
              <a:t>Структура на влакното</a:t>
            </a:r>
          </a:p>
          <a:p>
            <a:pPr lvl="1"/>
            <a:r>
              <a:rPr lang="bg-BG" dirty="0"/>
              <a:t>Сплайсване (заваряване)</a:t>
            </a:r>
          </a:p>
          <a:p>
            <a:pPr marL="0" indent="0">
              <a:buNone/>
            </a:pPr>
            <a:r>
              <a:rPr lang="bg-BG" dirty="0"/>
              <a:t>3. Демонстрация с физически устройства</a:t>
            </a:r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7D7F4-9B74-4599-AE5F-C8FD003B3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Медни кабели</a:t>
            </a:r>
          </a:p>
        </p:txBody>
      </p:sp>
    </p:spTree>
    <p:extLst>
      <p:ext uri="{BB962C8B-B14F-4D97-AF65-F5344CB8AC3E}">
        <p14:creationId xmlns:p14="http://schemas.microsoft.com/office/powerpoint/2010/main" val="904604474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UTP - unshielded twisted   pair</a:t>
            </a:r>
          </a:p>
          <a:p>
            <a:r>
              <a:rPr lang="en-US" dirty="0"/>
              <a:t>FTP - foiled twisted pair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utp ftp cable difference">
            <a:extLst>
              <a:ext uri="{FF2B5EF4-FFF2-40B4-BE49-F238E27FC236}">
                <a16:creationId xmlns:a16="http://schemas.microsoft.com/office/drawing/2014/main" id="{B477DC5E-FFC9-430D-8FAA-673CA5A7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" y="2173577"/>
            <a:ext cx="6064978" cy="310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65378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CD5972-D9AC-4528-9E1E-C3946F396EE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B19F-2FBF-45FB-9DA5-242750DF7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Съществуват два основни стандарта на </a:t>
            </a:r>
            <a:r>
              <a:rPr lang="bg-BG" dirty="0" err="1"/>
              <a:t>кримпване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568А</a:t>
            </a:r>
          </a:p>
          <a:p>
            <a:pPr lvl="1"/>
            <a:r>
              <a:rPr lang="bg-BG" dirty="0"/>
              <a:t>568</a:t>
            </a:r>
            <a:r>
              <a:rPr lang="en-US" dirty="0"/>
              <a:t>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79585C-AB98-4EAC-BAF9-14751B27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10A62-1B41-48FF-ACBA-4A60EAE42C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B026-D01F-450B-9C57-19C75A16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9" y="1780743"/>
            <a:ext cx="5621834" cy="36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060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2" b="6012"/>
          <a:stretch>
            <a:fillRect/>
          </a:stretch>
        </p:blipFill>
        <p:spPr>
          <a:xfrm>
            <a:off x="780184" y="1834909"/>
            <a:ext cx="3908323" cy="343905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Кримпването се извършва с т.нар. „кримпващи клещи“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Кримпващи</a:t>
            </a:r>
            <a:r>
              <a:rPr lang="bg-BG" dirty="0"/>
              <a:t> клещи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85041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7D7F4-9B74-4599-AE5F-C8FD003B3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Оптични кабели</a:t>
            </a:r>
          </a:p>
        </p:txBody>
      </p:sp>
    </p:spTree>
    <p:extLst>
      <p:ext uri="{BB962C8B-B14F-4D97-AF65-F5344CB8AC3E}">
        <p14:creationId xmlns:p14="http://schemas.microsoft.com/office/powerpoint/2010/main" val="3071168517"/>
      </p:ext>
    </p:extLst>
  </p:cSld>
  <p:clrMapOvr>
    <a:masterClrMapping/>
  </p:clrMapOvr>
  <p:transition spd="slow" advClick="0" advTm="5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C24AD7-5358-456C-83D0-153E79AF03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608-E2A5-4E8A-8EB7-07D718BE3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Ядро – средата, в която се пренася светлината</a:t>
            </a:r>
            <a:endParaRPr lang="en-US" dirty="0"/>
          </a:p>
          <a:p>
            <a:r>
              <a:rPr lang="bg-BG" dirty="0"/>
              <a:t>Оптична обвивка </a:t>
            </a:r>
            <a:r>
              <a:rPr lang="en-US" dirty="0"/>
              <a:t>– 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по-голям коефициент </a:t>
            </a:r>
            <a:br>
              <a:rPr lang="bg-BG" dirty="0"/>
            </a:br>
            <a:r>
              <a:rPr lang="bg-BG" dirty="0"/>
              <a:t>на пречупване</a:t>
            </a:r>
          </a:p>
          <a:p>
            <a:r>
              <a:rPr lang="bg-BG" dirty="0"/>
              <a:t>Външна обвивка – </a:t>
            </a:r>
            <a:br>
              <a:rPr lang="bg-BG" dirty="0"/>
            </a:br>
            <a:r>
              <a:rPr lang="bg-BG" dirty="0"/>
              <a:t>осигурява защита на </a:t>
            </a:r>
            <a:br>
              <a:rPr lang="bg-BG" dirty="0"/>
            </a:br>
            <a:r>
              <a:rPr lang="bg-BG" dirty="0"/>
              <a:t>влакното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EF277-6F83-4639-919A-E35BDDA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оптичните кабели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3D6A-1D1B-4F91-911E-A6AE3BBC4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B790F-4142-417C-B7BB-A4FFBCE17C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5" y="2259657"/>
            <a:ext cx="5978007" cy="310245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424789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454</Words>
  <Application>Microsoft Office PowerPoint</Application>
  <PresentationFormat>Widescreen</PresentationFormat>
  <Paragraphs>131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Медни и оптични кабели.  Демонстрация с физически устройства</vt:lpstr>
      <vt:lpstr>Questions</vt:lpstr>
      <vt:lpstr>Table of Contents</vt:lpstr>
      <vt:lpstr>PowerPoint Presentation</vt:lpstr>
      <vt:lpstr>Видове</vt:lpstr>
      <vt:lpstr>Стандарти</vt:lpstr>
      <vt:lpstr>Кримпващи клещи</vt:lpstr>
      <vt:lpstr>PowerPoint Presentation</vt:lpstr>
      <vt:lpstr>Структура на оптичните кабели</vt:lpstr>
      <vt:lpstr>Структура на оптичните кабели (2)</vt:lpstr>
      <vt:lpstr>Сигналът в оптичния кабел</vt:lpstr>
      <vt:lpstr>Оптични кабели - сплайсване</vt:lpstr>
      <vt:lpstr>Сплайсер</vt:lpstr>
      <vt:lpstr>Questions</vt:lpstr>
      <vt:lpstr>PowerPoint Presentation</vt:lpstr>
      <vt:lpstr>PowerPoint Presentation</vt:lpstr>
      <vt:lpstr>Topology details</vt:lpstr>
      <vt:lpstr>Questions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440</cp:revision>
  <dcterms:created xsi:type="dcterms:W3CDTF">2018-05-23T13:08:44Z</dcterms:created>
  <dcterms:modified xsi:type="dcterms:W3CDTF">2018-11-05T22:41:20Z</dcterms:modified>
</cp:coreProperties>
</file>