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74" r:id="rId2"/>
    <p:sldId id="544" r:id="rId3"/>
    <p:sldId id="276" r:id="rId4"/>
    <p:sldId id="353" r:id="rId5"/>
    <p:sldId id="553" r:id="rId6"/>
    <p:sldId id="554" r:id="rId7"/>
    <p:sldId id="555" r:id="rId8"/>
    <p:sldId id="598" r:id="rId9"/>
    <p:sldId id="593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97" r:id="rId19"/>
    <p:sldId id="552" r:id="rId20"/>
    <p:sldId id="566" r:id="rId21"/>
    <p:sldId id="567" r:id="rId22"/>
    <p:sldId id="568" r:id="rId23"/>
    <p:sldId id="569" r:id="rId24"/>
    <p:sldId id="570" r:id="rId25"/>
    <p:sldId id="571" r:id="rId26"/>
    <p:sldId id="574" r:id="rId27"/>
    <p:sldId id="575" r:id="rId28"/>
    <p:sldId id="576" r:id="rId29"/>
    <p:sldId id="577" r:id="rId30"/>
    <p:sldId id="578" r:id="rId31"/>
    <p:sldId id="594" r:id="rId32"/>
    <p:sldId id="572" r:id="rId33"/>
    <p:sldId id="579" r:id="rId34"/>
    <p:sldId id="581" r:id="rId35"/>
    <p:sldId id="582" r:id="rId36"/>
    <p:sldId id="583" r:id="rId37"/>
    <p:sldId id="584" r:id="rId38"/>
    <p:sldId id="585" r:id="rId39"/>
    <p:sldId id="600" r:id="rId40"/>
    <p:sldId id="601" r:id="rId41"/>
    <p:sldId id="595" r:id="rId42"/>
    <p:sldId id="573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6" r:id="rId51"/>
    <p:sldId id="528" r:id="rId52"/>
    <p:sldId id="349" r:id="rId53"/>
    <p:sldId id="401" r:id="rId54"/>
    <p:sldId id="490" r:id="rId55"/>
    <p:sldId id="491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Device Memory Components" id="{BC4A3995-4CED-4320-A673-95328C9C809D}">
          <p14:sldIdLst>
            <p14:sldId id="353"/>
            <p14:sldId id="553"/>
            <p14:sldId id="554"/>
            <p14:sldId id="555"/>
            <p14:sldId id="598"/>
            <p14:sldId id="593"/>
          </p14:sldIdLst>
        </p14:section>
        <p14:section name="2. Accessing network devices" id="{EEFFDB3F-22AA-4C80-A4D9-981D5537912C}">
          <p14:sldIdLst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97"/>
            <p14:sldId id="552"/>
          </p14:sldIdLst>
        </p14:section>
        <p14:section name="3. Securing network device access" id="{69FD87CA-61F9-4906-9E18-AB98CD11579C}">
          <p14:sldIdLst>
            <p14:sldId id="566"/>
            <p14:sldId id="567"/>
            <p14:sldId id="568"/>
            <p14:sldId id="569"/>
            <p14:sldId id="570"/>
            <p14:sldId id="571"/>
            <p14:sldId id="574"/>
            <p14:sldId id="575"/>
            <p14:sldId id="576"/>
            <p14:sldId id="577"/>
            <p14:sldId id="578"/>
            <p14:sldId id="594"/>
          </p14:sldIdLst>
        </p14:section>
        <p14:section name="4. Introduction to VLANs" id="{9DA5BA74-C5E0-4BBB-BE34-5EAC16DFBD28}">
          <p14:sldIdLst>
            <p14:sldId id="572"/>
            <p14:sldId id="579"/>
            <p14:sldId id="581"/>
            <p14:sldId id="582"/>
            <p14:sldId id="583"/>
            <p14:sldId id="584"/>
            <p14:sldId id="585"/>
            <p14:sldId id="600"/>
            <p14:sldId id="601"/>
            <p14:sldId id="595"/>
          </p14:sldIdLst>
        </p14:section>
        <p14:section name="5. VLAN details" id="{43735B29-9ECF-4FA5-B419-B9390484E504}">
          <p14:sldIdLst>
            <p14:sldId id="573"/>
            <p14:sldId id="586"/>
            <p14:sldId id="587"/>
            <p14:sldId id="588"/>
            <p14:sldId id="589"/>
            <p14:sldId id="590"/>
            <p14:sldId id="591"/>
            <p14:sldId id="592"/>
            <p14:sldId id="596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474"/>
    <a:srgbClr val="F973B0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4620" autoAdjust="0"/>
  </p:normalViewPr>
  <p:slideViewPr>
    <p:cSldViewPr snapToGrid="0" showGuides="1">
      <p:cViewPr varScale="1">
        <p:scale>
          <a:sx n="93" d="100"/>
          <a:sy n="93" d="100"/>
        </p:scale>
        <p:origin x="62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94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666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334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106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17-Apr-19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Access, Security and VLANs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73B2DB-3EA7-4A62-B5E2-90A850BF78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>
            <a:fillRect/>
          </a:stretch>
        </p:blipFill>
        <p:spPr>
          <a:xfrm>
            <a:off x="282747" y="2196377"/>
            <a:ext cx="5438775" cy="2325687"/>
          </a:xfrm>
          <a:prstGeom prst="rect">
            <a:avLst/>
          </a:prstGeom>
        </p:spPr>
      </p:pic>
      <p:pic>
        <p:nvPicPr>
          <p:cNvPr id="1026" name="Picture 2" descr="8d8889ec-1092-41d9-8050-5f4ab92f1727@eurprd05">
            <a:extLst>
              <a:ext uri="{FF2B5EF4-FFF2-40B4-BE49-F238E27FC236}">
                <a16:creationId xmlns:a16="http://schemas.microsoft.com/office/drawing/2014/main" id="{AFCBFB5B-A6A2-4C63-944E-BD7C11D8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1" y="4866219"/>
            <a:ext cx="1868953" cy="9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Accessing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1229450695"/>
      </p:ext>
    </p:extLst>
  </p:cSld>
  <p:clrMapOvr>
    <a:masterClrMapping/>
  </p:clrMapOvr>
  <p:transition spd="slow" advClick="0" advTm="500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A79393-FD18-48E8-AD24-EF49E53D2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"/>
            <a:r>
              <a:rPr lang="en-US" dirty="0"/>
              <a:t>Out-of-band: </a:t>
            </a:r>
          </a:p>
          <a:p>
            <a:pPr lvl="2"/>
            <a:r>
              <a:rPr lang="en-US" dirty="0"/>
              <a:t>Management traffic uses separate path from the user traffic</a:t>
            </a:r>
          </a:p>
          <a:p>
            <a:pPr lvl="2"/>
            <a:r>
              <a:rPr lang="en-US" dirty="0"/>
              <a:t>Typical protocol: </a:t>
            </a:r>
            <a:r>
              <a:rPr lang="en-US" u="sng" dirty="0"/>
              <a:t>Console</a:t>
            </a:r>
            <a:r>
              <a:rPr lang="en-US" dirty="0"/>
              <a:t> </a:t>
            </a:r>
          </a:p>
          <a:p>
            <a:r>
              <a:rPr lang="en-US" dirty="0"/>
              <a:t>In-band management</a:t>
            </a:r>
          </a:p>
          <a:p>
            <a:pPr lvl="2"/>
            <a:r>
              <a:rPr lang="en-US" dirty="0"/>
              <a:t>Management traffic travels the same path as user traffic</a:t>
            </a:r>
          </a:p>
          <a:p>
            <a:pPr lvl="2"/>
            <a:r>
              <a:rPr lang="en-US" dirty="0"/>
              <a:t>Typical protocols: </a:t>
            </a:r>
            <a:r>
              <a:rPr lang="en-US" u="sng" dirty="0"/>
              <a:t>Telnet, SSH, SNMP, Web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0CC10-B880-43BC-8161-B461A90C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vs in-band management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55DE-D03E-4C6C-AB5B-EC81941BFF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0658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4469345-01AA-4B17-91BD-4CBA240FD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51397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8A50-40DE-436B-BA2F-2D91085CE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3782" y="1353867"/>
            <a:ext cx="5751453" cy="5027884"/>
          </a:xfrm>
        </p:spPr>
        <p:txBody>
          <a:bodyPr>
            <a:normAutofit fontScale="92500"/>
          </a:bodyPr>
          <a:lstStyle/>
          <a:p>
            <a:r>
              <a:rPr lang="en-US" dirty="0"/>
              <a:t>Dedicated channel for </a:t>
            </a:r>
            <a:br>
              <a:rPr lang="en-US" dirty="0"/>
            </a:br>
            <a:r>
              <a:rPr lang="en-US" dirty="0"/>
              <a:t>management only</a:t>
            </a:r>
          </a:p>
          <a:p>
            <a:r>
              <a:rPr lang="en-US" dirty="0"/>
              <a:t>Needs terminal emulator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sz="3200" dirty="0"/>
              <a:t>(Putty, </a:t>
            </a:r>
            <a:r>
              <a:rPr lang="en-US" sz="3200" dirty="0" err="1"/>
              <a:t>SecureCRT</a:t>
            </a:r>
            <a:r>
              <a:rPr lang="en-US" sz="3200" dirty="0"/>
              <a:t>, etc.)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No IP addresses are required</a:t>
            </a:r>
          </a:p>
          <a:p>
            <a:r>
              <a:rPr lang="en-US" dirty="0"/>
              <a:t>More secure &amp; reliable for </a:t>
            </a:r>
            <a:br>
              <a:rPr lang="en-US" dirty="0"/>
            </a:br>
            <a:r>
              <a:rPr lang="en-US" dirty="0"/>
              <a:t>management</a:t>
            </a:r>
          </a:p>
          <a:p>
            <a:r>
              <a:rPr lang="en-US" dirty="0"/>
              <a:t>Traffic is local and not routed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B728E-AAC2-4C2D-93CA-A84E7E2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management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83F8-36A1-41F4-BF99-AC5961C34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B5646-558B-4FCC-A88C-25F3E5D6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2" y="2050473"/>
            <a:ext cx="5440856" cy="3124199"/>
          </a:xfrm>
          <a:prstGeom prst="round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83682841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D1A616-C7AC-40B4-A83E-C3D5B5E0C2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2E40-C58F-4DAB-8878-99C43BF91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Typical default </a:t>
            </a:r>
            <a:br>
              <a:rPr lang="en-US" dirty="0"/>
            </a:br>
            <a:r>
              <a:rPr lang="en-US" dirty="0"/>
              <a:t>configuration for a terminal emulator</a:t>
            </a:r>
          </a:p>
          <a:p>
            <a:r>
              <a:rPr lang="en-US" dirty="0"/>
              <a:t>Consult the device </a:t>
            </a:r>
            <a:br>
              <a:rPr lang="en-US" dirty="0"/>
            </a:br>
            <a:r>
              <a:rPr lang="en-US" dirty="0"/>
              <a:t>documentation if not using the defaults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B16F8-058B-441A-8FCE-91BFC95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management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BBD24-4E83-42D1-8FBB-BCA99C78F9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BD091-B1E8-4123-BFCE-4611F203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5" y="1353867"/>
            <a:ext cx="5954867" cy="471627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8304340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F86E972-E06F-46DE-B877-3A09A530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293142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18F7-9964-4E6E-A190-261FF247E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session on </a:t>
            </a:r>
            <a:br>
              <a:rPr lang="en-US" dirty="0"/>
            </a:br>
            <a:r>
              <a:rPr lang="en-US" dirty="0"/>
              <a:t>top of existing data </a:t>
            </a:r>
            <a:br>
              <a:rPr lang="en-US" dirty="0"/>
            </a:br>
            <a:r>
              <a:rPr lang="en-US" dirty="0"/>
              <a:t>connection</a:t>
            </a:r>
          </a:p>
          <a:p>
            <a:r>
              <a:rPr lang="en-US" dirty="0"/>
              <a:t>Needs L3 connectivity – </a:t>
            </a:r>
            <a:br>
              <a:rPr lang="en-US" dirty="0"/>
            </a:br>
            <a:r>
              <a:rPr lang="en-US" dirty="0">
                <a:solidFill>
                  <a:srgbClr val="F0A22E"/>
                </a:solidFill>
              </a:rPr>
              <a:t>IP addresses are required</a:t>
            </a:r>
          </a:p>
          <a:p>
            <a:r>
              <a:rPr lang="en-US" dirty="0"/>
              <a:t>More convenient to use </a:t>
            </a:r>
            <a:br>
              <a:rPr lang="en-US" dirty="0"/>
            </a:br>
            <a:r>
              <a:rPr lang="en-US" dirty="0"/>
              <a:t>but not always secure and </a:t>
            </a:r>
            <a:br>
              <a:rPr lang="en-US" dirty="0"/>
            </a:br>
            <a:r>
              <a:rPr lang="en-US" dirty="0"/>
              <a:t>reliable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7621E-C9F2-4DC5-ACA9-30F3B6B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management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ACC29-8608-4256-8361-E3CA66DCA1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64555E-BCF2-4D04-ABC1-7834B5857373}"/>
              </a:ext>
            </a:extLst>
          </p:cNvPr>
          <p:cNvGrpSpPr/>
          <p:nvPr/>
        </p:nvGrpSpPr>
        <p:grpSpPr>
          <a:xfrm>
            <a:off x="114222" y="2156691"/>
            <a:ext cx="5981778" cy="2895600"/>
            <a:chOff x="2894012" y="1933366"/>
            <a:chExt cx="7006169" cy="27533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BBA0C9-6956-46EE-BCBD-2450B831227D}"/>
                </a:ext>
              </a:extLst>
            </p:cNvPr>
            <p:cNvGrpSpPr/>
            <p:nvPr/>
          </p:nvGrpSpPr>
          <p:grpSpPr>
            <a:xfrm>
              <a:off x="2894012" y="1933366"/>
              <a:ext cx="7006169" cy="2753363"/>
              <a:chOff x="2894012" y="1933366"/>
              <a:chExt cx="7006169" cy="275336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023B009-1B55-474A-8367-C2361A529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4012" y="1933366"/>
                <a:ext cx="7006169" cy="2753363"/>
              </a:xfrm>
              <a:prstGeom prst="roundRect">
                <a:avLst/>
              </a:prstGeom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5EA51A-3704-4CBA-BDDE-B51DAEC8B718}"/>
                  </a:ext>
                </a:extLst>
              </p:cNvPr>
              <p:cNvSpPr/>
              <p:nvPr/>
            </p:nvSpPr>
            <p:spPr>
              <a:xfrm>
                <a:off x="3503612" y="2667000"/>
                <a:ext cx="3124200" cy="381000"/>
              </a:xfrm>
              <a:prstGeom prst="roundRect">
                <a:avLst/>
              </a:prstGeom>
              <a:solidFill>
                <a:srgbClr val="FFC00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D2FBFBD-9579-403F-A6EA-A062EED64873}"/>
                </a:ext>
              </a:extLst>
            </p:cNvPr>
            <p:cNvSpPr/>
            <p:nvPr/>
          </p:nvSpPr>
          <p:spPr>
            <a:xfrm>
              <a:off x="4951412" y="3124200"/>
              <a:ext cx="2286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528053119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6E5AB13-321E-4AA9-9CF2-B3137E67D68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5CBD-3630-410E-AE63-26F6E2BA8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197404"/>
          </a:xfrm>
        </p:spPr>
        <p:txBody>
          <a:bodyPr>
            <a:normAutofit/>
          </a:bodyPr>
          <a:lstStyle/>
          <a:p>
            <a:r>
              <a:rPr lang="en-US" dirty="0"/>
              <a:t>Common protocol for </a:t>
            </a:r>
            <a:br>
              <a:rPr lang="en-US" dirty="0"/>
            </a:br>
            <a:r>
              <a:rPr lang="en-US" dirty="0"/>
              <a:t>managing networking </a:t>
            </a:r>
            <a:br>
              <a:rPr lang="en-US" dirty="0"/>
            </a:br>
            <a:r>
              <a:rPr lang="en-US" dirty="0"/>
              <a:t>devices</a:t>
            </a:r>
          </a:p>
          <a:p>
            <a:r>
              <a:rPr lang="en-US" dirty="0"/>
              <a:t>Works on TCP port 23 </a:t>
            </a:r>
            <a:br>
              <a:rPr lang="en-US" dirty="0"/>
            </a:br>
            <a:r>
              <a:rPr lang="en-US" dirty="0"/>
              <a:t>(by default)</a:t>
            </a:r>
          </a:p>
          <a:p>
            <a:r>
              <a:rPr lang="en-US" dirty="0"/>
              <a:t>Low security – does not </a:t>
            </a:r>
            <a:br>
              <a:rPr lang="en-US" dirty="0"/>
            </a:br>
            <a:r>
              <a:rPr lang="en-US" dirty="0"/>
              <a:t>provide encryption</a:t>
            </a:r>
          </a:p>
          <a:p>
            <a:r>
              <a:rPr lang="en-US" dirty="0"/>
              <a:t>Easy to configure and use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F84D4-B128-41BA-B8EE-98891CD2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18CC5-A2D3-4C7E-A8E2-A0DF9AF84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A8FA-9953-46FD-9093-2857E70A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4" y="2189322"/>
            <a:ext cx="5946550" cy="28167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3977385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4774F33-713F-4D36-AA6A-9D3B45737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88342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2584-BB16-4662-8F61-EED4D5292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353867"/>
            <a:ext cx="5899235" cy="5027884"/>
          </a:xfrm>
        </p:spPr>
        <p:txBody>
          <a:bodyPr>
            <a:normAutofit/>
          </a:bodyPr>
          <a:lstStyle/>
          <a:p>
            <a:r>
              <a:rPr lang="en-US" dirty="0"/>
              <a:t>SSH (Secure Shell) – the </a:t>
            </a:r>
            <a:br>
              <a:rPr lang="en-US" dirty="0"/>
            </a:br>
            <a:r>
              <a:rPr lang="en-US" dirty="0"/>
              <a:t>secure alternative of Telnet</a:t>
            </a:r>
          </a:p>
          <a:p>
            <a:r>
              <a:rPr lang="en-US" dirty="0"/>
              <a:t>Uses public-key cryptography to authenticate the remote </a:t>
            </a:r>
            <a:br>
              <a:rPr lang="en-US" dirty="0"/>
            </a:br>
            <a:r>
              <a:rPr lang="en-US" dirty="0"/>
              <a:t>computer</a:t>
            </a:r>
          </a:p>
          <a:p>
            <a:r>
              <a:rPr lang="en-US" dirty="0"/>
              <a:t>Works on TCP port 22 </a:t>
            </a:r>
            <a:br>
              <a:rPr lang="en-US" dirty="0"/>
            </a:br>
            <a:r>
              <a:rPr lang="en-US" dirty="0"/>
              <a:t>(by default)</a:t>
            </a:r>
          </a:p>
          <a:p>
            <a:r>
              <a:rPr lang="en-US" dirty="0"/>
              <a:t>A bit more difficult to setup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48425-98C7-410A-AD2A-EDDA2F3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1A8E-A652-4AD8-BB72-D5DB834320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4FA03-ACC5-437F-B0A2-412D8CE9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6" y="2444477"/>
            <a:ext cx="5602553" cy="24862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405388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BB2A4B5-607C-4829-85C9-BD2542B91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7" y="1095377"/>
            <a:ext cx="4722959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142F-13A4-4341-A133-C47FB6E32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2909" y="1353867"/>
            <a:ext cx="7389091" cy="5027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SNMP - Simple Network Management Protocol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collect data </a:t>
            </a:r>
            <a:r>
              <a:rPr lang="en-US" dirty="0"/>
              <a:t>about managed </a:t>
            </a:r>
            <a:br>
              <a:rPr lang="en-US" dirty="0"/>
            </a:br>
            <a:r>
              <a:rPr lang="en-US" dirty="0"/>
              <a:t>devices on an IP network</a:t>
            </a:r>
          </a:p>
          <a:p>
            <a:r>
              <a:rPr lang="en-US" dirty="0"/>
              <a:t>Can also be used to </a:t>
            </a:r>
            <a:r>
              <a:rPr lang="en-US" dirty="0">
                <a:solidFill>
                  <a:schemeClr val="bg1"/>
                </a:solidFill>
              </a:rPr>
              <a:t>push</a:t>
            </a:r>
            <a:r>
              <a:rPr lang="en-US" dirty="0">
                <a:solidFill>
                  <a:srgbClr val="F0A22E"/>
                </a:solidFill>
              </a:rPr>
              <a:t> </a:t>
            </a:r>
            <a:br>
              <a:rPr lang="en-US" dirty="0">
                <a:solidFill>
                  <a:srgbClr val="F0A22E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to the devices</a:t>
            </a:r>
          </a:p>
          <a:p>
            <a:r>
              <a:rPr lang="en-US" dirty="0"/>
              <a:t>A lot of Network Management </a:t>
            </a:r>
            <a:br>
              <a:rPr lang="en-US" dirty="0"/>
            </a:br>
            <a:r>
              <a:rPr lang="en-US" dirty="0"/>
              <a:t>Systems use SNMP as their </a:t>
            </a:r>
            <a:br>
              <a:rPr lang="en-US" dirty="0"/>
            </a:br>
            <a:r>
              <a:rPr lang="en-US" dirty="0"/>
              <a:t>underlying protocol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492D4-BA5B-47F4-87FD-E7914ED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overview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B4CE-F116-40F3-8781-5F5A318F32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F6199-8295-4789-897F-147AB387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5" y="1696067"/>
            <a:ext cx="4261625" cy="387807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89611811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08AFA-5077-41B1-8D8F-2C5DB26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SNMP v1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poor security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not very good performance</a:t>
            </a:r>
          </a:p>
          <a:p>
            <a:r>
              <a:rPr lang="en-US" dirty="0"/>
              <a:t>SNMP v2c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poor security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better performance</a:t>
            </a:r>
          </a:p>
          <a:p>
            <a:r>
              <a:rPr lang="en-US" dirty="0"/>
              <a:t>SNMP v3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Secure and with good performance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difficult to configure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536E5-B12D-4AC1-9162-B541FBD4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Versions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24F9-A35C-4A93-9211-09C53A02F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3765"/>
      </p:ext>
    </p:extLst>
  </p:cSld>
  <p:clrMapOvr>
    <a:masterClrMapping/>
  </p:clrMapOvr>
  <p:transition spd="slow" advClick="0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0539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Securing network device access</a:t>
            </a:r>
          </a:p>
        </p:txBody>
      </p:sp>
    </p:spTree>
    <p:extLst>
      <p:ext uri="{BB962C8B-B14F-4D97-AF65-F5344CB8AC3E}">
        <p14:creationId xmlns:p14="http://schemas.microsoft.com/office/powerpoint/2010/main" val="2723926942"/>
      </p:ext>
    </p:extLst>
  </p:cSld>
  <p:clrMapOvr>
    <a:masterClrMapping/>
  </p:clrMapOvr>
  <p:transition spd="slow" advClick="0" advTm="5000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AB4FE-F974-4399-A860-AC0B4E09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Physical security (often underestimated)</a:t>
            </a:r>
          </a:p>
          <a:p>
            <a:pPr>
              <a:buClr>
                <a:schemeClr val="tx1"/>
              </a:buClr>
            </a:pPr>
            <a:r>
              <a:rPr lang="en-US" dirty="0"/>
              <a:t>Set passwords and privileges</a:t>
            </a:r>
          </a:p>
          <a:p>
            <a:r>
              <a:rPr lang="en-US" dirty="0"/>
              <a:t>Implement ACLs (will be discussed in the advanced course)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NOTE: Different vendors use different methods for setting and resetting passwords. The next slides will focus on some </a:t>
            </a:r>
            <a:br>
              <a:rPr lang="en-US" sz="3600" dirty="0"/>
            </a:br>
            <a:r>
              <a:rPr lang="en-US" sz="3600" dirty="0"/>
              <a:t>general Cisco concepts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5936E-F3C8-4E66-99AF-B4F3F3E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apply device access security?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967C-3F93-4EE3-B09C-B5D2C977BC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24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5894EF-B042-414A-871E-232A2C6BB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016051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2FDF-4906-4DD7-B6BB-AECA648384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130" y="1353867"/>
            <a:ext cx="5816106" cy="5027884"/>
          </a:xfrm>
        </p:spPr>
        <p:txBody>
          <a:bodyPr/>
          <a:lstStyle/>
          <a:p>
            <a:r>
              <a:rPr lang="en-US" dirty="0"/>
              <a:t>The password to protect the </a:t>
            </a:r>
            <a:r>
              <a:rPr lang="en-US" dirty="0">
                <a:solidFill>
                  <a:schemeClr val="bg1"/>
                </a:solidFill>
              </a:rPr>
              <a:t>privilege exec </a:t>
            </a:r>
            <a:r>
              <a:rPr lang="en-US" dirty="0"/>
              <a:t>mode </a:t>
            </a:r>
            <a:br>
              <a:rPr lang="en-US" dirty="0"/>
            </a:br>
            <a:r>
              <a:rPr lang="en-US" dirty="0"/>
              <a:t>(privilege level 15)</a:t>
            </a:r>
          </a:p>
          <a:p>
            <a:pPr>
              <a:lnSpc>
                <a:spcPct val="80000"/>
              </a:lnSpc>
            </a:pPr>
            <a:r>
              <a:rPr lang="en-US" dirty="0"/>
              <a:t>Can be set with either: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enable password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enable secret</a:t>
            </a:r>
          </a:p>
          <a:p>
            <a:pPr marL="304747" lvl="1" indent="-304747">
              <a:lnSpc>
                <a:spcPct val="80000"/>
              </a:lnSpc>
              <a:buClr>
                <a:schemeClr val="tx1"/>
              </a:buClr>
              <a:buSzPct val="100000"/>
            </a:pPr>
            <a:r>
              <a:rPr lang="en-US" sz="3400" dirty="0"/>
              <a:t>Recommended to use </a:t>
            </a:r>
            <a:r>
              <a:rPr lang="en-US" sz="3400" dirty="0">
                <a:solidFill>
                  <a:schemeClr val="bg1"/>
                </a:solidFill>
              </a:rPr>
              <a:t>enable secret</a:t>
            </a:r>
            <a:r>
              <a:rPr lang="en-US" sz="3400" dirty="0"/>
              <a:t> for better security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65F25-7B05-429E-9E9D-FBC1AF0A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enable password/secret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2912F-B9F1-46CF-AEFD-F4C6E82ACE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1D93E1-B7F0-44AF-8ECD-B8D430000126}"/>
              </a:ext>
            </a:extLst>
          </p:cNvPr>
          <p:cNvGrpSpPr/>
          <p:nvPr/>
        </p:nvGrpSpPr>
        <p:grpSpPr>
          <a:xfrm>
            <a:off x="113638" y="1529812"/>
            <a:ext cx="5699976" cy="4364338"/>
            <a:chOff x="6080847" y="1151121"/>
            <a:chExt cx="5699976" cy="43643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4B03E4-BCF2-428C-A62D-822E0C4C2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847" y="1151121"/>
              <a:ext cx="5699976" cy="436433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5AE3876-B940-400B-8395-A0C805D65904}"/>
                </a:ext>
              </a:extLst>
            </p:cNvPr>
            <p:cNvSpPr/>
            <p:nvPr/>
          </p:nvSpPr>
          <p:spPr>
            <a:xfrm rot="12780750">
              <a:off x="7154760" y="4709262"/>
              <a:ext cx="851344" cy="228600"/>
            </a:xfrm>
            <a:prstGeom prst="rightArrow">
              <a:avLst>
                <a:gd name="adj1" fmla="val 50000"/>
                <a:gd name="adj2" fmla="val 11836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686208509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9EBE-31C8-4BC4-91B2-90295B86A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400" dirty="0"/>
              <a:t>Two important interfaces to be protected: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 Console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–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the console access (out-of-band)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 VTY 0 N</a:t>
            </a:r>
            <a:r>
              <a:rPr lang="en-US" sz="3200" b="1" baseline="30000" dirty="0">
                <a:solidFill>
                  <a:schemeClr val="bg1"/>
                </a:solidFill>
              </a:rPr>
              <a:t>*</a:t>
            </a:r>
            <a:r>
              <a:rPr lang="en-US" sz="3200" dirty="0"/>
              <a:t> – the Telnet and/or SSH access connections </a:t>
            </a:r>
            <a:br>
              <a:rPr lang="en-US" sz="3200" dirty="0"/>
            </a:br>
            <a:r>
              <a:rPr lang="en-US" sz="3200" dirty="0"/>
              <a:t>(in-band)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D29BF-93D8-4C46-BA35-5AC6D68E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to protect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70F3-44C9-4A3B-BCFE-D0D7EC0238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ECEE5-ECFC-4587-90E5-69C8AE81DFAD}"/>
              </a:ext>
            </a:extLst>
          </p:cNvPr>
          <p:cNvSpPr/>
          <p:nvPr/>
        </p:nvSpPr>
        <p:spPr>
          <a:xfrm>
            <a:off x="190402" y="5612363"/>
            <a:ext cx="67265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141"/>
            <a:r>
              <a:rPr lang="en-US" sz="3000" b="1" dirty="0">
                <a:solidFill>
                  <a:schemeClr val="bg1"/>
                </a:solidFill>
              </a:rPr>
              <a:t>*N</a:t>
            </a:r>
            <a:r>
              <a:rPr lang="en-US" sz="3000" b="1" dirty="0">
                <a:solidFill>
                  <a:srgbClr val="F0A22E"/>
                </a:solidFill>
              </a:rPr>
              <a:t> </a:t>
            </a:r>
            <a:r>
              <a:rPr lang="en-US" sz="3000" dirty="0"/>
              <a:t>depends on the OS, usually is 15 or 63</a:t>
            </a:r>
          </a:p>
        </p:txBody>
      </p:sp>
    </p:spTree>
    <p:extLst>
      <p:ext uri="{BB962C8B-B14F-4D97-AF65-F5344CB8AC3E}">
        <p14:creationId xmlns:p14="http://schemas.microsoft.com/office/powerpoint/2010/main" val="3672852880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66369-E62F-446B-AE9A-C98EC3B0E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7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Each interface (console or VTY) can be configured to: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Does not ask for a password: </a:t>
            </a:r>
            <a:r>
              <a:rPr lang="en-US" sz="3400" dirty="0">
                <a:solidFill>
                  <a:schemeClr val="bg1"/>
                </a:solidFill>
              </a:rPr>
              <a:t>no login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Asks for password: </a:t>
            </a:r>
            <a:r>
              <a:rPr lang="en-US" sz="3400" dirty="0">
                <a:solidFill>
                  <a:schemeClr val="bg1"/>
                </a:solidFill>
              </a:rPr>
              <a:t>login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Asks for a username and password: </a:t>
            </a:r>
            <a:r>
              <a:rPr lang="en-US" sz="3400" dirty="0">
                <a:solidFill>
                  <a:schemeClr val="bg1"/>
                </a:solidFill>
              </a:rPr>
              <a:t>login local</a:t>
            </a:r>
            <a:br>
              <a:rPr lang="en-US" sz="3400" dirty="0">
                <a:solidFill>
                  <a:srgbClr val="F0A22E"/>
                </a:solidFill>
              </a:rPr>
            </a:br>
            <a:r>
              <a:rPr lang="en-US" sz="3400" dirty="0"/>
              <a:t>(</a:t>
            </a:r>
            <a:r>
              <a:rPr lang="en-US" dirty="0"/>
              <a:t>Local accounts must exist to support it)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AB560-A0D2-4E03-B042-CB9C5C98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20466-FB60-419D-A45C-B5DC68E360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B7105-1E40-4BF5-A497-1440390FCE3D}"/>
              </a:ext>
            </a:extLst>
          </p:cNvPr>
          <p:cNvSpPr/>
          <p:nvPr/>
        </p:nvSpPr>
        <p:spPr>
          <a:xfrm>
            <a:off x="188815" y="5638800"/>
            <a:ext cx="6018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141" indent="0">
              <a:buNone/>
            </a:pPr>
            <a:r>
              <a:rPr lang="en-US" sz="2400" b="1" dirty="0"/>
              <a:t>* </a:t>
            </a:r>
            <a:r>
              <a:rPr lang="en-US" sz="2400" dirty="0"/>
              <a:t>These are Non-AAA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4119431760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25117-890E-4500-8781-9154D105C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default privilege levels are configured:</a:t>
            </a:r>
          </a:p>
          <a:p>
            <a:pPr lvl="1"/>
            <a:r>
              <a:rPr lang="en-US" dirty="0"/>
              <a:t>privilege </a:t>
            </a:r>
            <a:r>
              <a:rPr lang="en-US" sz="3400" dirty="0">
                <a:solidFill>
                  <a:schemeClr val="bg1"/>
                </a:solidFill>
              </a:rPr>
              <a:t>1</a:t>
            </a:r>
            <a:r>
              <a:rPr lang="en-US" dirty="0"/>
              <a:t> - this is the user exec mode </a:t>
            </a:r>
            <a:r>
              <a:rPr lang="en-US" sz="34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/>
              <a:t>privilege </a:t>
            </a:r>
            <a:r>
              <a:rPr lang="en-US" sz="3400" dirty="0">
                <a:solidFill>
                  <a:schemeClr val="bg1"/>
                </a:solidFill>
              </a:rPr>
              <a:t>15</a:t>
            </a:r>
            <a:r>
              <a:rPr lang="en-US" dirty="0"/>
              <a:t> - this is the privileged exec mode</a:t>
            </a:r>
            <a:r>
              <a:rPr lang="en-US" sz="3400" dirty="0">
                <a:solidFill>
                  <a:srgbClr val="F0A22E"/>
                </a:solidFill>
              </a:rPr>
              <a:t> </a:t>
            </a:r>
            <a:r>
              <a:rPr lang="en-US" sz="3400" dirty="0">
                <a:solidFill>
                  <a:schemeClr val="bg1"/>
                </a:solidFill>
              </a:rPr>
              <a:t>#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You can also define custom levels numbered from </a:t>
            </a:r>
            <a:r>
              <a:rPr lang="en-US" sz="3400" dirty="0">
                <a:solidFill>
                  <a:schemeClr val="bg1"/>
                </a:solidFill>
              </a:rPr>
              <a:t>2</a:t>
            </a:r>
            <a:r>
              <a:rPr lang="en-US" sz="3400" dirty="0"/>
              <a:t> to </a:t>
            </a:r>
            <a:r>
              <a:rPr lang="en-US" sz="3400" dirty="0">
                <a:solidFill>
                  <a:schemeClr val="bg1"/>
                </a:solidFill>
              </a:rPr>
              <a:t>14</a:t>
            </a:r>
            <a:r>
              <a:rPr lang="en-US" sz="3400" dirty="0"/>
              <a:t> and:</a:t>
            </a:r>
          </a:p>
          <a:p>
            <a:pPr lvl="1"/>
            <a:r>
              <a:rPr lang="en-US" dirty="0"/>
              <a:t>Associate each level with allowed commands (use the </a:t>
            </a:r>
            <a:r>
              <a:rPr lang="en-US" sz="3400" dirty="0">
                <a:solidFill>
                  <a:schemeClr val="bg1"/>
                </a:solidFill>
              </a:rPr>
              <a:t>privilege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Assign a password to level n (</a:t>
            </a:r>
            <a:r>
              <a:rPr lang="en-US" sz="3400" dirty="0">
                <a:solidFill>
                  <a:schemeClr val="bg1"/>
                </a:solidFill>
              </a:rPr>
              <a:t>enable secret level n </a:t>
            </a:r>
            <a:r>
              <a:rPr lang="en-US" dirty="0"/>
              <a:t>password)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807A0-4C45-4D66-8619-849ECFA8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5EE8-7458-41F8-996A-44672F498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41208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C5C1814-BDFE-4A60-82A3-9B49916E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3292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5C0F-3059-4734-A2E9-E6F21CCC3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3328" y="1353867"/>
            <a:ext cx="5871907" cy="5027884"/>
          </a:xfrm>
        </p:spPr>
        <p:txBody>
          <a:bodyPr/>
          <a:lstStyle/>
          <a:p>
            <a:r>
              <a:rPr lang="en-US" dirty="0"/>
              <a:t>To check your current </a:t>
            </a:r>
            <a:br>
              <a:rPr lang="en-US" dirty="0"/>
            </a:br>
            <a:r>
              <a:rPr lang="en-US" dirty="0"/>
              <a:t>privilege level, use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show privilege</a:t>
            </a:r>
          </a:p>
          <a:p>
            <a:r>
              <a:rPr lang="en-US" dirty="0"/>
              <a:t>To change your privilege level to n, use </a:t>
            </a:r>
            <a:r>
              <a:rPr lang="en-US" dirty="0">
                <a:solidFill>
                  <a:schemeClr val="bg1"/>
                </a:solidFill>
              </a:rPr>
              <a:t>enable n</a:t>
            </a: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BBCAFB-75B8-48DA-9AB4-C389BFE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21CBB-5ECF-4122-8697-5841A4DDBB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AFC4B-FE16-47D9-82E7-416202DEE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" y="2154383"/>
            <a:ext cx="5487737" cy="31812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7339426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C580C0-F8EB-47C0-9AC1-5C0BEEA45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182305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67A4-8340-4D75-8567-655111123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865" y="1386767"/>
            <a:ext cx="5759370" cy="5027884"/>
          </a:xfrm>
        </p:spPr>
        <p:txBody>
          <a:bodyPr/>
          <a:lstStyle/>
          <a:p>
            <a:r>
              <a:rPr lang="en-US" dirty="0"/>
              <a:t>To encrypt all passwords in </a:t>
            </a:r>
            <a:br>
              <a:rPr lang="en-US" dirty="0"/>
            </a:br>
            <a:r>
              <a:rPr lang="en-US" dirty="0"/>
              <a:t>the configuration, use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service password-encryption</a:t>
            </a: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A262E-68CD-4B3D-B3E1-A75E22E9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all passwords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53243-87B1-46F1-9D30-AC66984CCE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A611F-75F0-40FD-B264-417FE422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5" y="1838036"/>
            <a:ext cx="5959316" cy="34911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73228084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47694-7574-4D6F-831F-736ACDB1A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Lost or forgotten passwords can be reset if you have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local access </a:t>
            </a:r>
            <a:r>
              <a:rPr lang="en-US" dirty="0"/>
              <a:t>to the device, typically with </a:t>
            </a:r>
            <a:r>
              <a:rPr lang="en-US" dirty="0">
                <a:solidFill>
                  <a:schemeClr val="bg1"/>
                </a:solidFill>
              </a:rPr>
              <a:t>console connection</a:t>
            </a:r>
          </a:p>
          <a:p>
            <a:r>
              <a:rPr lang="en-US" dirty="0"/>
              <a:t>A password is </a:t>
            </a:r>
            <a:r>
              <a:rPr lang="en-US" dirty="0">
                <a:solidFill>
                  <a:schemeClr val="bg1"/>
                </a:solidFill>
              </a:rPr>
              <a:t>not recovered </a:t>
            </a:r>
            <a:r>
              <a:rPr lang="en-US" dirty="0"/>
              <a:t>meaning that you typically can not find the lost one</a:t>
            </a:r>
          </a:p>
          <a:p>
            <a:r>
              <a:rPr lang="en-US" dirty="0"/>
              <a:t>Instead, you specify a </a:t>
            </a:r>
            <a:r>
              <a:rPr lang="en-US" dirty="0">
                <a:solidFill>
                  <a:schemeClr val="bg1"/>
                </a:solidFill>
              </a:rPr>
              <a:t>new password </a:t>
            </a:r>
            <a:r>
              <a:rPr lang="en-US" dirty="0"/>
              <a:t>(or delete the old one)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41E679-C3FA-4FB4-9F23-E5CC426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reset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BBCA-8B91-4602-AF3D-0E0B5C639E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8970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19F38-EB06-4AF8-9879-E2B69684E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into the emergency (</a:t>
            </a:r>
            <a:r>
              <a:rPr lang="en-US" dirty="0" err="1"/>
              <a:t>rommon</a:t>
            </a:r>
            <a:r>
              <a:rPr lang="en-US" dirty="0"/>
              <a:t>)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 the device to bypass its config file </a:t>
            </a:r>
            <a:br>
              <a:rPr lang="en-US" dirty="0"/>
            </a:br>
            <a:r>
              <a:rPr lang="en-US" dirty="0"/>
              <a:t>(set the </a:t>
            </a:r>
            <a:r>
              <a:rPr lang="en-US" dirty="0">
                <a:solidFill>
                  <a:schemeClr val="bg1"/>
                </a:solidFill>
              </a:rPr>
              <a:t>configuration register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0x2142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the device without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“copy start run”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or set a new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chemeClr val="bg1"/>
                </a:solidFill>
              </a:rPr>
              <a:t>configuration register </a:t>
            </a:r>
            <a:r>
              <a:rPr lang="en-US" dirty="0"/>
              <a:t>back to </a:t>
            </a:r>
            <a:r>
              <a:rPr lang="en-US" dirty="0">
                <a:solidFill>
                  <a:schemeClr val="bg1"/>
                </a:solidFill>
              </a:rPr>
              <a:t>0x2102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Reboot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551E6-936D-4732-BCCF-CFFCCA8D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reset procedure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99F9-918F-4B62-B430-8120B8B395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61229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Device memory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Accessing network devices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Securing network device access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VLANs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VLAN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231187-410B-439A-B9BE-7AB09F911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Physically</a:t>
            </a:r>
            <a:r>
              <a:rPr lang="en-US" dirty="0"/>
              <a:t> secure the devices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SSH</a:t>
            </a:r>
            <a:r>
              <a:rPr lang="en-US" dirty="0"/>
              <a:t> instead of Telnet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SNMPv3</a:t>
            </a:r>
            <a:r>
              <a:rPr lang="en-US" dirty="0"/>
              <a:t> instead of v1 or v2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HTTPS</a:t>
            </a:r>
            <a:r>
              <a:rPr lang="en-US" dirty="0"/>
              <a:t> instead of HTTP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Out-of-band</a:t>
            </a:r>
            <a:r>
              <a:rPr lang="en-US" dirty="0"/>
              <a:t> management (console) is considered more secure than in-band management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bg1"/>
                </a:solidFill>
              </a:rPr>
              <a:t>strong passwords </a:t>
            </a:r>
            <a:r>
              <a:rPr lang="en-US" dirty="0"/>
              <a:t>for each privilege level and method of access (console, VTY) 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8836D-F24F-448B-80F6-7CD46209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Access - best practices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363F-738D-445A-9B5C-8B2808446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569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80941"/>
      </p:ext>
    </p:extLst>
  </p:cSld>
  <p:clrMapOvr>
    <a:masterClrMapping/>
  </p:clrMapOvr>
  <p:transition spd="slow" advClick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Introduction to VLANs</a:t>
            </a:r>
          </a:p>
        </p:txBody>
      </p:sp>
    </p:spTree>
    <p:extLst>
      <p:ext uri="{BB962C8B-B14F-4D97-AF65-F5344CB8AC3E}">
        <p14:creationId xmlns:p14="http://schemas.microsoft.com/office/powerpoint/2010/main" val="1720516241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E56BDC4-635C-4E5D-A9AF-F6A701212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951396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D684-9842-4115-87ED-60120C8C6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353867"/>
            <a:ext cx="5899235" cy="52131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single LAN with many </a:t>
            </a:r>
            <a:br>
              <a:rPr lang="en-US" dirty="0"/>
            </a:br>
            <a:r>
              <a:rPr lang="en-US" dirty="0"/>
              <a:t>computers have some </a:t>
            </a:r>
            <a:br>
              <a:rPr lang="en-US" dirty="0"/>
            </a:br>
            <a:r>
              <a:rPr lang="en-US" dirty="0"/>
              <a:t>drawbacks: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Low performance</a:t>
            </a:r>
            <a:r>
              <a:rPr lang="en-US" dirty="0"/>
              <a:t> - bigger </a:t>
            </a:r>
            <a:br>
              <a:rPr lang="en-US" dirty="0"/>
            </a:br>
            <a:r>
              <a:rPr lang="en-US" dirty="0"/>
              <a:t>broadcast domain means </a:t>
            </a:r>
            <a:br>
              <a:rPr lang="en-US" dirty="0"/>
            </a:br>
            <a:r>
              <a:rPr lang="en-US" dirty="0"/>
              <a:t>less efficient utilization of </a:t>
            </a:r>
            <a:br>
              <a:rPr lang="en-US" dirty="0"/>
            </a:br>
            <a:r>
              <a:rPr lang="en-US" dirty="0"/>
              <a:t>the links 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Bad security </a:t>
            </a:r>
            <a:r>
              <a:rPr lang="en-US" dirty="0"/>
              <a:t>- each user can </a:t>
            </a:r>
            <a:br>
              <a:rPr lang="en-US" dirty="0"/>
            </a:br>
            <a:r>
              <a:rPr lang="en-US" dirty="0"/>
              <a:t>configure an IP address </a:t>
            </a:r>
            <a:br>
              <a:rPr lang="en-US" dirty="0"/>
            </a:br>
            <a:r>
              <a:rPr lang="en-US" dirty="0"/>
              <a:t>from the same network and </a:t>
            </a:r>
            <a:br>
              <a:rPr lang="en-US" dirty="0"/>
            </a:br>
            <a:r>
              <a:rPr lang="en-US" dirty="0"/>
              <a:t>there is no L2 isolation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FD331-D647-4742-99C7-B860E4D4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without (V)LANs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B3FAE-B598-4D16-8673-FCFAB3BE5E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DEBBF-BE84-485A-A78D-81202010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1" y="1446230"/>
            <a:ext cx="5396458" cy="4661729"/>
          </a:xfrm>
          <a:prstGeom prst="ellipse">
            <a:avLst/>
          </a:prstGeom>
          <a:ln w="63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5075926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310D82-FB72-4116-9398-E92D293AD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85734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E5BE-CF4F-4984-BF7B-46990AA7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09" y="1353867"/>
            <a:ext cx="6074727" cy="5027884"/>
          </a:xfrm>
        </p:spPr>
        <p:txBody>
          <a:bodyPr/>
          <a:lstStyle/>
          <a:p>
            <a:r>
              <a:rPr lang="en-US" dirty="0"/>
              <a:t>A router may connect multiple LANs, which provides:</a:t>
            </a:r>
          </a:p>
          <a:p>
            <a:pPr lvl="1"/>
            <a:r>
              <a:rPr lang="en-US" dirty="0"/>
              <a:t>better performance </a:t>
            </a:r>
            <a:br>
              <a:rPr lang="en-US" dirty="0"/>
            </a:br>
            <a:r>
              <a:rPr lang="en-US" dirty="0"/>
              <a:t>(multiple broadcast domains)</a:t>
            </a:r>
          </a:p>
          <a:p>
            <a:pPr lvl="1"/>
            <a:r>
              <a:rPr lang="en-US" dirty="0"/>
              <a:t>better security (controlled by the router)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A5A3AF-312A-4F32-8050-48AFC67D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LANs separated with a router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C0E-A3A8-4608-B5CD-260948430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FBC91-DFAC-4F26-9723-C7F41623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4" y="1926975"/>
            <a:ext cx="5349342" cy="3510506"/>
          </a:xfrm>
          <a:prstGeom prst="rect">
            <a:avLst/>
          </a:prstGeom>
          <a:ln w="57150">
            <a:solidFill>
              <a:srgbClr val="234465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670645"/>
      </p:ext>
    </p:extLst>
  </p:cSld>
  <p:clrMapOvr>
    <a:masterClrMapping/>
  </p:clrMapOvr>
  <p:transition spd="slow" advClick="0" advTm="5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F884C-AF28-489F-A5CB-0634239A7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division of computer networks</a:t>
            </a:r>
          </a:p>
          <a:p>
            <a:r>
              <a:rPr lang="en-US" dirty="0"/>
              <a:t>One VLAN = One broadcast domain</a:t>
            </a:r>
          </a:p>
          <a:p>
            <a:r>
              <a:rPr lang="en-US" dirty="0"/>
              <a:t>One VLAN = One IP subnet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AA9A3-164E-4A32-A3DD-A823C0B7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 Virtual LANs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7ED0-31F7-4DD2-9892-9A9056FD07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6" descr="Image result for vlans">
            <a:extLst>
              <a:ext uri="{FF2B5EF4-FFF2-40B4-BE49-F238E27FC236}">
                <a16:creationId xmlns:a16="http://schemas.microsoft.com/office/drawing/2014/main" id="{C76E5932-3BCC-49A8-97BF-4FA2C5F5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15" y="3505200"/>
            <a:ext cx="9466217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888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9F78187-4E6A-4FCF-86ED-83AEAEE88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064705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EABE-D530-4D54-B702-091913E52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3964" y="1353866"/>
            <a:ext cx="6731272" cy="52593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Better performance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(multiple broadcast domains)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Better security </a:t>
            </a:r>
            <a:r>
              <a:rPr lang="en-US" dirty="0"/>
              <a:t>- no connection </a:t>
            </a:r>
            <a:br>
              <a:rPr lang="en-US" dirty="0"/>
            </a:br>
            <a:r>
              <a:rPr lang="en-US" dirty="0"/>
              <a:t>between the VLANs (unless a L3 </a:t>
            </a:r>
            <a:br>
              <a:rPr lang="en-US" dirty="0"/>
            </a:br>
            <a:r>
              <a:rPr lang="en-US" dirty="0"/>
              <a:t>device is configured to do this)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- regardless of a user’s </a:t>
            </a:r>
            <a:br>
              <a:rPr lang="en-US" dirty="0"/>
            </a:br>
            <a:r>
              <a:rPr lang="en-US" dirty="0"/>
              <a:t>location, he/she can belong to any VLAN configured by administrator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2838E-25C0-4AAE-8FBD-80B876E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the VLANs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CEAA-039F-4666-AC85-8259F54CD0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BB970-1E5B-45DF-9C54-3661408E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5" y="1808344"/>
            <a:ext cx="4668306" cy="3954279"/>
          </a:xfrm>
          <a:prstGeom prst="rect">
            <a:avLst/>
          </a:prstGeom>
          <a:ln w="57150">
            <a:solidFill>
              <a:srgbClr val="234465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69174085"/>
      </p:ext>
    </p:extLst>
  </p:cSld>
  <p:clrMapOvr>
    <a:masterClrMapping/>
  </p:clrMapOvr>
  <p:transition spd="slow" advClick="0" advTm="500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3F58B8-2C44-4C43-B650-8317F056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12012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63C-7467-4511-B6AA-C33D2DA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4800" y="1353867"/>
            <a:ext cx="6610435" cy="5027884"/>
          </a:xfrm>
        </p:spPr>
        <p:txBody>
          <a:bodyPr/>
          <a:lstStyle/>
          <a:p>
            <a:r>
              <a:rPr lang="en-US" dirty="0"/>
              <a:t>Used to connect to end-user </a:t>
            </a:r>
            <a:br>
              <a:rPr lang="en-US" dirty="0"/>
            </a:br>
            <a:r>
              <a:rPr lang="en-US" dirty="0"/>
              <a:t>devices</a:t>
            </a:r>
          </a:p>
          <a:p>
            <a:r>
              <a:rPr lang="en-US" dirty="0"/>
              <a:t>Can be associated with only one VLAN</a:t>
            </a:r>
          </a:p>
          <a:p>
            <a:r>
              <a:rPr lang="en-US" dirty="0"/>
              <a:t>Uses the “normal” ethernet </a:t>
            </a:r>
            <a:br>
              <a:rPr lang="en-US" dirty="0"/>
            </a:br>
            <a:r>
              <a:rPr lang="en-US" dirty="0"/>
              <a:t>frame where there is no VLAN </a:t>
            </a:r>
            <a:br>
              <a:rPr lang="en-US" dirty="0"/>
            </a:br>
            <a:r>
              <a:rPr lang="en-US" dirty="0"/>
              <a:t>information - </a:t>
            </a:r>
            <a:r>
              <a:rPr lang="en-US" u="sng" dirty="0"/>
              <a:t>no VLAN tag</a:t>
            </a:r>
            <a:endParaRPr lang="bg-BG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9818B-DB38-46EE-91DA-6169257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(untagged) ports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851C-D55B-444C-88BC-AA152061DD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8DB9E-9C49-4E24-8C26-48DA2073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9" y="1757644"/>
            <a:ext cx="4336435" cy="3869433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39876311"/>
      </p:ext>
    </p:extLst>
  </p:cSld>
  <p:clrMapOvr>
    <a:masterClrMapping/>
  </p:clrMapOvr>
  <p:transition spd="slow" advClick="0" advTm="5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3F58B8-2C44-4C43-B650-8317F056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6512835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63C-7467-4511-B6AA-C33D2DA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9657" y="1353867"/>
            <a:ext cx="5485578" cy="5027884"/>
          </a:xfrm>
        </p:spPr>
        <p:txBody>
          <a:bodyPr/>
          <a:lstStyle/>
          <a:p>
            <a:r>
              <a:rPr lang="en-US" dirty="0"/>
              <a:t>Used to connect between </a:t>
            </a:r>
            <a:br>
              <a:rPr lang="en-US" dirty="0"/>
            </a:br>
            <a:r>
              <a:rPr lang="en-US" dirty="0"/>
              <a:t>switches</a:t>
            </a:r>
          </a:p>
          <a:p>
            <a:r>
              <a:rPr lang="en-US" dirty="0"/>
              <a:t>Can carry information </a:t>
            </a:r>
            <a:br>
              <a:rPr lang="en-US" dirty="0"/>
            </a:br>
            <a:r>
              <a:rPr lang="en-US" dirty="0"/>
              <a:t>from/to multiple VLANs</a:t>
            </a:r>
          </a:p>
          <a:p>
            <a:r>
              <a:rPr lang="en-US" dirty="0"/>
              <a:t>Uses the 802.1Q tagged </a:t>
            </a:r>
            <a:br>
              <a:rPr lang="en-US" dirty="0"/>
            </a:br>
            <a:r>
              <a:rPr lang="en-US" dirty="0"/>
              <a:t>frame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9818B-DB38-46EE-91DA-6169257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(tagged) ports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851C-D55B-444C-88BC-AA152061DD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76A67-63BC-40F0-AD34-A7C6C281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" y="1353867"/>
            <a:ext cx="5730403" cy="236181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pic>
        <p:nvPicPr>
          <p:cNvPr id="8" name="Picture 2" descr="https://learningnetwork.cisco.com/servlet/JiveServlet/showImage/2-487679-311714/pastedImage_0.png">
            <a:extLst>
              <a:ext uri="{FF2B5EF4-FFF2-40B4-BE49-F238E27FC236}">
                <a16:creationId xmlns:a16="http://schemas.microsoft.com/office/drawing/2014/main" id="{E23DAF99-FA3D-4527-A583-20FC4F03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7" y="3846148"/>
            <a:ext cx="5730403" cy="258762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5957"/>
      </p:ext>
    </p:extLst>
  </p:cSld>
  <p:clrMapOvr>
    <a:masterClrMapping/>
  </p:clrMapOvr>
  <p:transition spd="slow" advClick="0" advTm="5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E35E0-142F-4513-91C0-4B6D00D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between switches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EA57-1FFB-4434-AFDA-5F30A02DC5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59C30-EFA7-40C7-8014-F11CAC2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33" y="2545358"/>
            <a:ext cx="9166330" cy="377794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647F8-53BC-4320-9EA9-FB3B10B3A352}"/>
              </a:ext>
            </a:extLst>
          </p:cNvPr>
          <p:cNvSpPr/>
          <p:nvPr/>
        </p:nvSpPr>
        <p:spPr bwMode="auto">
          <a:xfrm>
            <a:off x="1230834" y="4328933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3F1460-105C-49C2-AB19-0FC5BEE618E1}"/>
              </a:ext>
            </a:extLst>
          </p:cNvPr>
          <p:cNvGrpSpPr/>
          <p:nvPr/>
        </p:nvGrpSpPr>
        <p:grpSpPr>
          <a:xfrm>
            <a:off x="2703627" y="2637957"/>
            <a:ext cx="1960970" cy="486136"/>
            <a:chOff x="7020983" y="1875528"/>
            <a:chExt cx="2366964" cy="4861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B0A71F-2D17-46EB-9D5B-F4DA09E68ECE}"/>
                </a:ext>
              </a:extLst>
            </p:cNvPr>
            <p:cNvSpPr/>
            <p:nvPr/>
          </p:nvSpPr>
          <p:spPr bwMode="auto">
            <a:xfrm>
              <a:off x="7020983" y="1875528"/>
              <a:ext cx="2366964" cy="486136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571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4E68D-1753-4B6A-B9B4-945B6291A4A6}"/>
                </a:ext>
              </a:extLst>
            </p:cNvPr>
            <p:cNvSpPr/>
            <p:nvPr/>
          </p:nvSpPr>
          <p:spPr bwMode="auto">
            <a:xfrm>
              <a:off x="7419372" y="1898247"/>
              <a:ext cx="1018543" cy="463417"/>
            </a:xfrm>
            <a:prstGeom prst="roundRect">
              <a:avLst/>
            </a:prstGeom>
            <a:solidFill>
              <a:srgbClr val="F87474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VLAN 1</a:t>
              </a:r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0BE8-D59F-4C69-B0DF-6F783B6FCADD}"/>
              </a:ext>
            </a:extLst>
          </p:cNvPr>
          <p:cNvSpPr/>
          <p:nvPr/>
        </p:nvSpPr>
        <p:spPr bwMode="auto">
          <a:xfrm>
            <a:off x="7790547" y="2660676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93988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62 L 0.00117 -0.00162 C 0.00078 -0.01783 -0.00104 -0.06297 0.00117 -0.07778 C 0.00169 -0.08102 0.0069 -0.08102 0.0069 -0.08102 C 0.01419 -0.08056 0.02149 -0.08033 0.02865 -0.0794 C 0.03034 -0.07917 0.03177 -0.07778 0.03347 -0.07778 C 0.0461 -0.07778 0.05873 -0.07871 0.07149 -0.0794 C 0.07175 -0.08102 0.0724 -0.08264 0.0724 -0.08449 C 0.0724 -0.08889 0.0711 -0.09028 0.06953 -0.09283 C 0.06511 -0.13195 0.06758 -0.10718 0.06758 -0.19746 C 0.06758 -0.21111 0.06771 -0.22454 0.06862 -0.23797 C 0.06875 -0.24098 0.0724 -0.24283 0.07331 -0.24306 C 0.07839 -0.24398 0.08347 -0.24422 0.08854 -0.24468 C 0.09584 -0.24422 0.10313 -0.24398 0.11042 -0.24306 C 0.11133 -0.24306 0.11224 -0.24167 0.11315 -0.24144 C 0.11537 -0.24074 0.11758 -0.24028 0.11979 -0.23982 C 0.12552 -0.23635 0.12057 -0.23843 0.13034 -0.23982 C 0.13659 -0.24051 0.14935 -0.24144 0.14935 -0.24144 " pathEditMode="relative" ptsTypes="AAAAAAAAAAAAAAAAAA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-0.00039 -0.00046 -0.00078 -0.00116 -0.00078 -0.00162 C -0.00078 -0.00231 0.00078 -0.00278 0.00183 -0.00324 C 0.00352 -0.00324 0.00508 -0.00301 0.00677 -0.00301 C 0.01381 -0.00278 0.03086 -0.00278 0.03685 -0.00255 C 0.0392 -0.00278 0.04141 -0.00278 0.04362 -0.00278 C 0.04974 -0.00301 0.0612 -0.00324 0.06693 -0.00324 C 0.06784 -0.00324 0.06875 -0.00347 0.0698 -0.00347 C 0.07305 -0.0037 0.07513 -0.0037 0.07852 -0.00393 C 0.08412 -0.0037 0.08972 -0.0037 0.09506 -0.0037 C 0.09623 -0.00347 0.09701 -0.00347 0.09805 -0.00347 C 0.10508 -0.00324 0.11224 -0.00324 0.11953 -0.00324 C 0.1211 -0.00324 0.12279 -0.00301 0.12435 -0.00301 C 0.12526 -0.00301 0.12618 -0.00278 0.12722 -0.00278 C 0.13269 -0.00278 0.13802 -0.00301 0.14362 -0.00301 C 0.14466 -0.00301 0.14558 -0.00324 0.14662 -0.00324 C 0.15612 -0.0037 0.16394 -0.00347 0.17487 -0.0037 C 0.17644 -0.0037 0.17813 -0.0037 0.17982 -0.00393 C 0.18073 -0.00393 0.18164 -0.00393 0.18256 -0.00393 C 0.203 -0.00393 0.22331 -0.00393 0.24375 -0.00393 C 0.2448 -0.0037 0.24571 -0.0037 0.24675 -0.0037 C 0.25638 -0.00324 0.25873 -0.00347 0.27188 -0.0037 C 0.27383 -0.0037 0.27565 -0.0037 0.27774 -0.00393 C 0.28412 -0.00393 0.29883 -0.00417 0.30495 -0.00417 C 0.30808 -0.00417 0.31146 -0.0044 0.31459 -0.0044 C 0.31563 -0.0044 0.31654 -0.0044 0.31758 -0.0044 C 0.32435 -0.0044 0.32735 -0.0044 0.33308 -0.00417 C 0.33412 -0.00417 0.33503 -0.00393 0.33607 -0.00393 C 0.33881 -0.0037 0.3418 -0.0037 0.34466 -0.0037 C 0.34701 -0.00347 0.34935 -0.00347 0.35157 -0.00347 C 0.36159 -0.00347 0.37162 -0.00347 0.38177 -0.0037 C 0.38399 -0.0037 0.38633 -0.00393 0.38855 -0.00393 C 0.39284 -0.00393 0.39688 -0.0037 0.40118 -0.0037 C 0.40157 -0.00301 0.40235 -0.00185 0.403 -0.00116 C 0.40391 -0.00023 0.40456 -0.00023 0.40521 0.0007 C 0.40521 0.00116 0.40521 0.00162 0.40521 0.00232 " pathEditMode="relative" rAng="0" ptsTypes="AAAAAAAAAAAAAAAAAAAAAAAAAAAAAAAAAAAAA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324 L -0.00039 -0.00324 C -0.00143 0.00116 -0.00234 0.00556 -0.00325 0.01018 C -0.00416 0.01412 -0.0039 0.0162 -0.00612 0.01852 C -0.00703 0.01944 -0.00794 0.02014 -0.00898 0.02037 C -0.01406 0.0213 -0.01914 0.0213 -0.02422 0.02199 C -0.02916 0.02268 -0.03528 0.02384 -0.04036 0.02523 C -0.04192 0.02593 -0.04349 0.02639 -0.04505 0.02708 C -0.05078 0.02639 -0.05651 0.02639 -0.06211 0.02523 C -0.06315 0.02523 -0.06497 0.02199 -0.06497 0.02361 C -0.06562 0.04907 -0.06458 0.07431 -0.06406 0.09954 C -0.06393 0.10139 -0.06341 0.10301 -0.06302 0.10463 C -0.06393 0.13056 -0.06471 0.13056 -0.06302 0.1537 C -0.06289 0.15694 -0.06185 0.16204 -0.0612 0.16551 C -0.06185 0.16667 -0.06224 0.16875 -0.06302 0.16875 C -0.06914 0.16944 -0.07513 0.16806 -0.08112 0.16713 C -0.08216 0.1669 -0.08294 0.16574 -0.08398 0.16551 C -0.0862 0.16458 -0.08841 0.16435 -0.09062 0.16389 C -0.10091 0.16458 -0.1108 0.16412 -0.12096 0.16713 C -0.12226 0.16759 -0.12343 0.16829 -0.12474 0.16875 C -0.13099 0.18542 -0.12578 0.16968 -0.1276 0.21435 C -0.12773 0.21713 -0.1289 0.22338 -0.12942 0.22616 C -0.12851 0.22685 -0.12747 0.22685 -0.12669 0.22801 C -0.125 0.23032 -0.12448 0.23472 -0.12383 0.23796 C -0.12643 0.24491 -0.12565 0.2412 -0.12565 0.25 " pathEditMode="relative" ptsTypes="AAAAAAAAAAAAAAAAAAAAAAAAA">
                                      <p:cBhvr>
                                        <p:cTn id="4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Device memory components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 spd="slow" advClick="0" advTm="5000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E35E0-142F-4513-91C0-4B6D00D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between switches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EA57-1FFB-4434-AFDA-5F30A02DC5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59C30-EFA7-40C7-8014-F11CAC2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33" y="2545358"/>
            <a:ext cx="9166330" cy="377794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647F8-53BC-4320-9EA9-FB3B10B3A352}"/>
              </a:ext>
            </a:extLst>
          </p:cNvPr>
          <p:cNvSpPr/>
          <p:nvPr/>
        </p:nvSpPr>
        <p:spPr bwMode="auto">
          <a:xfrm>
            <a:off x="1230834" y="4328933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3F1460-105C-49C2-AB19-0FC5BEE618E1}"/>
              </a:ext>
            </a:extLst>
          </p:cNvPr>
          <p:cNvGrpSpPr/>
          <p:nvPr/>
        </p:nvGrpSpPr>
        <p:grpSpPr>
          <a:xfrm>
            <a:off x="2703627" y="2637957"/>
            <a:ext cx="1960970" cy="486136"/>
            <a:chOff x="7020983" y="1875528"/>
            <a:chExt cx="2366964" cy="4861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B0A71F-2D17-46EB-9D5B-F4DA09E68ECE}"/>
                </a:ext>
              </a:extLst>
            </p:cNvPr>
            <p:cNvSpPr/>
            <p:nvPr/>
          </p:nvSpPr>
          <p:spPr bwMode="auto">
            <a:xfrm>
              <a:off x="7020983" y="1875528"/>
              <a:ext cx="2366964" cy="486136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571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4E68D-1753-4B6A-B9B4-945B6291A4A6}"/>
                </a:ext>
              </a:extLst>
            </p:cNvPr>
            <p:cNvSpPr/>
            <p:nvPr/>
          </p:nvSpPr>
          <p:spPr bwMode="auto">
            <a:xfrm>
              <a:off x="7419372" y="1898247"/>
              <a:ext cx="1018543" cy="463417"/>
            </a:xfrm>
            <a:prstGeom prst="roundRect">
              <a:avLst/>
            </a:prstGeom>
            <a:solidFill>
              <a:srgbClr val="F87474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VLAN 1</a:t>
              </a:r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0BE8-D59F-4C69-B0DF-6F783B6FCADD}"/>
              </a:ext>
            </a:extLst>
          </p:cNvPr>
          <p:cNvSpPr/>
          <p:nvPr/>
        </p:nvSpPr>
        <p:spPr bwMode="auto">
          <a:xfrm>
            <a:off x="7790547" y="2660676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4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62 L 0.00117 -0.00162 C 0.00078 -0.01783 -0.00104 -0.06297 0.00117 -0.07778 C 0.00169 -0.08102 0.0069 -0.08102 0.0069 -0.08102 C 0.01419 -0.08056 0.02149 -0.08033 0.02865 -0.0794 C 0.03034 -0.07917 0.03177 -0.07778 0.03347 -0.07778 C 0.0461 -0.07778 0.05873 -0.07871 0.07149 -0.0794 C 0.07175 -0.08102 0.0724 -0.08264 0.0724 -0.08449 C 0.0724 -0.08889 0.0711 -0.09028 0.06953 -0.09283 C 0.06511 -0.13195 0.06758 -0.10718 0.06758 -0.19746 C 0.06758 -0.21111 0.06771 -0.22454 0.06862 -0.23797 C 0.06875 -0.24098 0.0724 -0.24283 0.07331 -0.24306 C 0.07839 -0.24398 0.08347 -0.24422 0.08854 -0.24468 C 0.09584 -0.24422 0.10313 -0.24398 0.11042 -0.24306 C 0.11133 -0.24306 0.11224 -0.24167 0.11315 -0.24144 C 0.11537 -0.24074 0.11758 -0.24028 0.11979 -0.23982 C 0.12552 -0.23635 0.12057 -0.23843 0.13034 -0.23982 C 0.13659 -0.24051 0.14935 -0.24144 0.14935 -0.24144 " pathEditMode="relative" ptsTypes="AAAAAAAAAAAAAAAAAA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-0.00039 -0.00046 -0.00078 -0.00116 -0.00078 -0.00162 C -0.00078 -0.00231 0.00078 -0.00278 0.00183 -0.00324 C 0.00352 -0.00324 0.00508 -0.00301 0.00677 -0.00301 C 0.01381 -0.00278 0.03086 -0.00278 0.03685 -0.00255 C 0.0392 -0.00278 0.04141 -0.00278 0.04362 -0.00278 C 0.04974 -0.00301 0.0612 -0.00324 0.06693 -0.00324 C 0.06784 -0.00324 0.06875 -0.00347 0.0698 -0.00347 C 0.07305 -0.0037 0.07513 -0.0037 0.07852 -0.00393 C 0.08412 -0.0037 0.08972 -0.0037 0.09506 -0.0037 C 0.09623 -0.00347 0.09701 -0.00347 0.09805 -0.00347 C 0.10508 -0.00324 0.11224 -0.00324 0.11953 -0.00324 C 0.1211 -0.00324 0.12279 -0.00301 0.12435 -0.00301 C 0.12526 -0.00301 0.12618 -0.00278 0.12722 -0.00278 C 0.13269 -0.00278 0.13802 -0.00301 0.14362 -0.00301 C 0.14466 -0.00301 0.14558 -0.00324 0.14662 -0.00324 C 0.15612 -0.0037 0.16394 -0.00347 0.17487 -0.0037 C 0.17644 -0.0037 0.17813 -0.0037 0.17982 -0.00393 C 0.18073 -0.00393 0.18164 -0.00393 0.18256 -0.00393 C 0.203 -0.00393 0.22331 -0.00393 0.24375 -0.00393 C 0.2448 -0.0037 0.24571 -0.0037 0.24675 -0.0037 C 0.25638 -0.00324 0.25873 -0.00347 0.27188 -0.0037 C 0.27383 -0.0037 0.27565 -0.0037 0.27774 -0.00393 C 0.28412 -0.00393 0.29883 -0.00417 0.30495 -0.00417 C 0.30808 -0.00417 0.31146 -0.0044 0.31459 -0.0044 C 0.31563 -0.0044 0.31654 -0.0044 0.31758 -0.0044 C 0.32435 -0.0044 0.32735 -0.0044 0.33308 -0.00417 C 0.33412 -0.00417 0.33503 -0.00393 0.33607 -0.00393 C 0.33881 -0.0037 0.3418 -0.0037 0.34466 -0.0037 C 0.34701 -0.00347 0.34935 -0.00347 0.35157 -0.00347 C 0.36159 -0.00347 0.37162 -0.00347 0.38177 -0.0037 C 0.38399 -0.0037 0.38633 -0.00393 0.38855 -0.00393 C 0.39284 -0.00393 0.39688 -0.0037 0.40118 -0.0037 C 0.40157 -0.00301 0.40235 -0.00185 0.403 -0.00116 C 0.40391 -0.00023 0.40456 -0.00023 0.40521 0.0007 C 0.40521 0.00116 0.40521 0.00162 0.40521 0.00232 " pathEditMode="relative" rAng="0" ptsTypes="AAAAAAAAAAAAAAAAAAAAAAAAAAAAAAAAAAAAA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324 L -0.00039 -0.00324 C -0.00143 0.00116 -0.00234 0.00556 -0.00325 0.01018 C -0.00416 0.01412 -0.0039 0.0162 -0.00612 0.01852 C -0.00703 0.01944 -0.00794 0.02014 -0.00898 0.02037 C -0.01406 0.0213 -0.01914 0.0213 -0.02422 0.02199 C -0.02916 0.02268 -0.03528 0.02384 -0.04036 0.02523 C -0.04192 0.02593 -0.04349 0.02639 -0.04505 0.02708 C -0.05078 0.02639 -0.05651 0.02639 -0.06211 0.02523 C -0.06315 0.02523 -0.06497 0.02199 -0.06497 0.02361 C -0.06562 0.04907 -0.06458 0.07431 -0.06406 0.09954 C -0.06393 0.10139 -0.06341 0.10301 -0.06302 0.10463 C -0.06393 0.13056 -0.06471 0.13056 -0.06302 0.1537 C -0.06289 0.15694 -0.06185 0.16204 -0.0612 0.16551 C -0.06185 0.16667 -0.06224 0.16875 -0.06302 0.16875 C -0.06914 0.16944 -0.07513 0.16806 -0.08112 0.16713 C -0.08216 0.1669 -0.08294 0.16574 -0.08398 0.16551 C -0.0862 0.16458 -0.08841 0.16435 -0.09062 0.16389 C -0.10091 0.16458 -0.1108 0.16412 -0.12096 0.16713 C -0.12226 0.16759 -0.12343 0.16829 -0.12474 0.16875 C -0.13099 0.18542 -0.12578 0.16968 -0.1276 0.21435 C -0.12773 0.21713 -0.1289 0.22338 -0.12942 0.22616 C -0.12851 0.22685 -0.12747 0.22685 -0.12669 0.22801 C -0.125 0.23032 -0.12448 0.23472 -0.12383 0.23796 C -0.12643 0.24491 -0.12565 0.2412 -0.12565 0.25 " pathEditMode="relative" ptsTypes="AAAAAAAAAAAAAAAAAAAAAAAAA">
                                      <p:cBhvr>
                                        <p:cTn id="4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6" grpId="0" animBg="1"/>
      <p:bldP spid="1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110"/>
      </p:ext>
    </p:extLst>
  </p:cSld>
  <p:clrMapOvr>
    <a:masterClrMapping/>
  </p:clrMapOvr>
  <p:transition spd="slow" advClick="0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55743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VLAN details</a:t>
            </a:r>
          </a:p>
        </p:txBody>
      </p:sp>
    </p:spTree>
    <p:extLst>
      <p:ext uri="{BB962C8B-B14F-4D97-AF65-F5344CB8AC3E}">
        <p14:creationId xmlns:p14="http://schemas.microsoft.com/office/powerpoint/2010/main" val="3628222575"/>
      </p:ext>
    </p:extLst>
  </p:cSld>
  <p:clrMapOvr>
    <a:masterClrMapping/>
  </p:clrMapOvr>
  <p:transition spd="slow" advClick="0" advTm="5000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AC2E6-FA54-44E2-95B7-A8A3F38F8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By default, there is only VLAN 1 in each switch</a:t>
            </a:r>
          </a:p>
          <a:p>
            <a:r>
              <a:rPr lang="en-US" dirty="0"/>
              <a:t>By default, ALL ports belong to VLAN 1 untagged (access ports)</a:t>
            </a:r>
          </a:p>
          <a:p>
            <a:r>
              <a:rPr lang="en-US" dirty="0"/>
              <a:t>VLAN 1 can not be deleted</a:t>
            </a:r>
          </a:p>
          <a:p>
            <a:r>
              <a:rPr lang="en-US" dirty="0"/>
              <a:t>Each port must be member of at least one VLAN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Untagged</a:t>
            </a:r>
            <a:r>
              <a:rPr lang="en-US" dirty="0"/>
              <a:t> port can belong to </a:t>
            </a:r>
            <a:r>
              <a:rPr lang="en-US" dirty="0">
                <a:solidFill>
                  <a:schemeClr val="bg1"/>
                </a:solidFill>
              </a:rPr>
              <a:t>only one VLAN </a:t>
            </a:r>
            <a:r>
              <a:rPr lang="en-US" dirty="0"/>
              <a:t>at a time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Trunk</a:t>
            </a:r>
            <a:r>
              <a:rPr lang="en-US" dirty="0"/>
              <a:t> ports can belong to </a:t>
            </a:r>
            <a:r>
              <a:rPr lang="en-US" dirty="0">
                <a:solidFill>
                  <a:schemeClr val="bg1"/>
                </a:solidFill>
              </a:rPr>
              <a:t>multiple VLANs </a:t>
            </a:r>
            <a:r>
              <a:rPr lang="en-US" dirty="0"/>
              <a:t>at the same time </a:t>
            </a:r>
            <a:br>
              <a:rPr lang="en-US" dirty="0"/>
            </a:br>
            <a:r>
              <a:rPr lang="en-US" dirty="0"/>
              <a:t>(tagged)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6E818-987A-439E-B5EA-CAA7DB3F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 defaults and rules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E758-BD6B-426C-A43A-3DFAF09908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006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A08337-A57C-4829-88FA-10670E5E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3178" y="1095377"/>
            <a:ext cx="5424923" cy="5610664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B605-CA71-4575-B338-85532689A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5636" y="1353867"/>
            <a:ext cx="6499600" cy="50278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IEEE 802.1Q tag to identify </a:t>
            </a:r>
            <a:br>
              <a:rPr lang="en-US" dirty="0"/>
            </a:br>
            <a:r>
              <a:rPr lang="en-US" dirty="0"/>
              <a:t>each frame</a:t>
            </a:r>
          </a:p>
          <a:p>
            <a:r>
              <a:rPr lang="en-US" dirty="0"/>
              <a:t>A trunk carries multiple tagged </a:t>
            </a:r>
            <a:br>
              <a:rPr lang="en-US" dirty="0"/>
            </a:br>
            <a:r>
              <a:rPr lang="en-US" dirty="0"/>
              <a:t>VLANs and (maximum) one </a:t>
            </a:r>
            <a:br>
              <a:rPr lang="en-US" dirty="0"/>
            </a:br>
            <a:r>
              <a:rPr lang="en-US" dirty="0"/>
              <a:t>untagged VLAN</a:t>
            </a:r>
          </a:p>
          <a:p>
            <a:r>
              <a:rPr lang="en-US" dirty="0"/>
              <a:t>The untagged VLAN on a trunk is </a:t>
            </a:r>
            <a:br>
              <a:rPr lang="en-US" dirty="0"/>
            </a:br>
            <a:r>
              <a:rPr lang="en-US" dirty="0"/>
              <a:t>called:</a:t>
            </a:r>
          </a:p>
          <a:p>
            <a:pPr lvl="2"/>
            <a:r>
              <a:rPr lang="en-US" dirty="0"/>
              <a:t>Native VLAN (Cisco)</a:t>
            </a:r>
          </a:p>
          <a:p>
            <a:pPr lvl="2"/>
            <a:r>
              <a:rPr lang="en-US" dirty="0"/>
              <a:t>PVID (HPE Comware)</a:t>
            </a:r>
          </a:p>
          <a:p>
            <a:pPr lvl="2"/>
            <a:r>
              <a:rPr lang="en-US" dirty="0"/>
              <a:t>Untagged VLAN (HPE Provision)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910665-9357-446A-9C94-57F19C9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port details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B628-078F-4DFD-ADDC-76EED86FD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8ABF46-EBE8-4FBB-B3F3-85E2D8490621}"/>
              </a:ext>
            </a:extLst>
          </p:cNvPr>
          <p:cNvGrpSpPr/>
          <p:nvPr/>
        </p:nvGrpSpPr>
        <p:grpSpPr>
          <a:xfrm>
            <a:off x="142828" y="2130175"/>
            <a:ext cx="5140372" cy="3226915"/>
            <a:chOff x="1979612" y="3733800"/>
            <a:chExt cx="6172200" cy="2709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10E40C-724B-4587-8AB7-500B7C25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12" y="3733800"/>
              <a:ext cx="6172200" cy="27092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398EC4-F531-465F-94FC-1D159BF552DC}"/>
                </a:ext>
              </a:extLst>
            </p:cNvPr>
            <p:cNvSpPr/>
            <p:nvPr/>
          </p:nvSpPr>
          <p:spPr>
            <a:xfrm>
              <a:off x="5103812" y="5562600"/>
              <a:ext cx="1219200" cy="6096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713268794"/>
      </p:ext>
    </p:extLst>
  </p:cSld>
  <p:clrMapOvr>
    <a:masterClrMapping/>
  </p:clrMapOvr>
  <p:transition spd="slow" advClick="0" advTm="5000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5FBF5-68BE-47AF-B10E-92935346B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a port is configured as a </a:t>
            </a:r>
            <a:r>
              <a:rPr lang="en-US" dirty="0">
                <a:solidFill>
                  <a:schemeClr val="bg1"/>
                </a:solidFill>
              </a:rPr>
              <a:t>trunk</a:t>
            </a:r>
            <a:r>
              <a:rPr lang="en-US" dirty="0"/>
              <a:t> port, different vendors </a:t>
            </a:r>
            <a:br>
              <a:rPr lang="en-US" dirty="0"/>
            </a:br>
            <a:r>
              <a:rPr lang="en-US" dirty="0"/>
              <a:t>may have different default behavior: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u="sng" dirty="0">
                <a:solidFill>
                  <a:schemeClr val="bg1"/>
                </a:solidFill>
              </a:rPr>
              <a:t>All</a:t>
            </a:r>
            <a:r>
              <a:rPr lang="en-US" dirty="0"/>
              <a:t> VLANs are automatically allowed on the trunk - </a:t>
            </a:r>
            <a:r>
              <a:rPr lang="en-US" sz="3400" dirty="0"/>
              <a:t>Cisco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u="sng" dirty="0">
                <a:solidFill>
                  <a:schemeClr val="bg1"/>
                </a:solidFill>
              </a:rPr>
              <a:t>None</a:t>
            </a:r>
            <a:r>
              <a:rPr lang="en-US" dirty="0"/>
              <a:t> of the VLANs (except VLAN 1) are auto-allowed  on the </a:t>
            </a:r>
            <a:br>
              <a:rPr lang="en-US" dirty="0"/>
            </a:br>
            <a:r>
              <a:rPr lang="en-US" dirty="0"/>
              <a:t>trunk - </a:t>
            </a:r>
            <a:r>
              <a:rPr lang="en-US" sz="3400" dirty="0"/>
              <a:t>HPE Comware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r>
              <a:rPr lang="en-US" sz="3600" dirty="0"/>
              <a:t>The configuration can be changed to overwrite the default </a:t>
            </a:r>
            <a:br>
              <a:rPr lang="en-US" sz="3600" dirty="0"/>
            </a:br>
            <a:r>
              <a:rPr lang="en-US" sz="3600" dirty="0"/>
              <a:t>behavior depending on your needs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D930E-2D7F-47D7-833C-19E62F6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port details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F0F5E-9D13-4B95-B610-209E9F78C3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892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82D650-1274-43E9-B6FE-5707759E3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VLAN - all ports belong there by default</a:t>
            </a:r>
          </a:p>
          <a:p>
            <a:r>
              <a:rPr lang="en-US" dirty="0"/>
              <a:t>Data VLAN - for the end users</a:t>
            </a:r>
          </a:p>
          <a:p>
            <a:r>
              <a:rPr lang="en-US" dirty="0"/>
              <a:t>Native VLAN (PVID) - untagged</a:t>
            </a:r>
          </a:p>
          <a:p>
            <a:r>
              <a:rPr lang="en-US" dirty="0"/>
              <a:t>Management VLAN - type of out-of-band management</a:t>
            </a:r>
          </a:p>
          <a:p>
            <a:r>
              <a:rPr lang="en-US" dirty="0"/>
              <a:t>Voice VLAN - typically has higher priority</a:t>
            </a:r>
          </a:p>
          <a:p>
            <a:r>
              <a:rPr lang="en-US" dirty="0"/>
              <a:t>Private VLAN - a.k.a. port isolation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D23C5-519D-4D45-930C-B217F16F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VLAN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3E15-D5CB-4E4F-854D-CCD3F3E267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8918"/>
      </p:ext>
    </p:extLst>
  </p:cSld>
  <p:clrMapOvr>
    <a:masterClrMapping/>
  </p:clrMapOvr>
  <p:transition spd="slow" advClick="0" advTm="5000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F5A5E5-E775-430E-B032-6CAC8E920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364" y="1316453"/>
            <a:ext cx="5198526" cy="5235165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21FA-40AA-4387-B8C0-EC2D21808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0380" y="1353867"/>
            <a:ext cx="5994856" cy="502788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0A22E"/>
                </a:solidFill>
              </a:rPr>
              <a:t>Port based VLANs</a:t>
            </a:r>
            <a:endParaRPr lang="en-US" dirty="0"/>
          </a:p>
          <a:p>
            <a:r>
              <a:rPr lang="en-US" dirty="0"/>
              <a:t>MAC address based VLANs</a:t>
            </a:r>
          </a:p>
          <a:p>
            <a:r>
              <a:rPr lang="en-US" dirty="0"/>
              <a:t>IP subnet based VLANs</a:t>
            </a:r>
          </a:p>
          <a:p>
            <a:r>
              <a:rPr lang="en-US" dirty="0"/>
              <a:t>Protocol based VLANs</a:t>
            </a:r>
          </a:p>
          <a:p>
            <a:r>
              <a:rPr lang="en-US" dirty="0"/>
              <a:t>Others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7E91D2-B96D-49D4-BAD9-A274FA63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5D187-8A65-4A50-B094-CC3086735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2EE5F-0E06-4E96-AEE6-D7DBFF74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" y="2401998"/>
            <a:ext cx="5100485" cy="266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043BF084-07D4-4AC8-A7B8-F0851757B67F}"/>
              </a:ext>
            </a:extLst>
          </p:cNvPr>
          <p:cNvSpPr/>
          <p:nvPr/>
        </p:nvSpPr>
        <p:spPr bwMode="auto">
          <a:xfrm rot="16200000" flipH="1">
            <a:off x="3874881" y="145021"/>
            <a:ext cx="528885" cy="331897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2773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tx1">
                <a:alpha val="8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8044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0B9FDD-6793-450D-88C1-8E8A3A22F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The Switch will put the frames from the IP-phone in VLAN 100 </a:t>
            </a:r>
            <a:br>
              <a:rPr lang="en-US" dirty="0"/>
            </a:br>
            <a:r>
              <a:rPr lang="en-US" dirty="0"/>
              <a:t>and the frames from the PC in VLAN 200</a:t>
            </a:r>
          </a:p>
          <a:p>
            <a:r>
              <a:rPr lang="en-US" dirty="0"/>
              <a:t>How? By reading the frame’s source MAC Address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362FBE-79B6-4825-B18A-46E0C3CA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MAC address based VLANs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54BD1-124B-4B49-ABE1-86E98874FC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80C29-F90F-43EB-B796-87A6C064BC3E}"/>
              </a:ext>
            </a:extLst>
          </p:cNvPr>
          <p:cNvGrpSpPr/>
          <p:nvPr/>
        </p:nvGrpSpPr>
        <p:grpSpPr>
          <a:xfrm>
            <a:off x="954376" y="3610187"/>
            <a:ext cx="9610962" cy="2967081"/>
            <a:chOff x="954376" y="3610187"/>
            <a:chExt cx="9610962" cy="2967081"/>
          </a:xfrm>
        </p:grpSpPr>
        <p:pic>
          <p:nvPicPr>
            <p:cNvPr id="5" name="Content Placeholder 5">
              <a:extLst>
                <a:ext uri="{FF2B5EF4-FFF2-40B4-BE49-F238E27FC236}">
                  <a16:creationId xmlns:a16="http://schemas.microsoft.com/office/drawing/2014/main" id="{459FC772-88A7-4FC2-8BFE-C1A52769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76" y="3610187"/>
              <a:ext cx="9610962" cy="2514600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CEA476-AFF8-4EFB-866B-6AB1AF4569E6}"/>
                </a:ext>
              </a:extLst>
            </p:cNvPr>
            <p:cNvCxnSpPr/>
            <p:nvPr/>
          </p:nvCxnSpPr>
          <p:spPr>
            <a:xfrm flipH="1">
              <a:off x="2783176" y="4753187"/>
              <a:ext cx="304800" cy="3048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F1C9019-5B6E-46C5-8392-85E08D7C734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561977" y="5264727"/>
              <a:ext cx="0" cy="9432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2310E2-2220-4783-AE1D-631A4FD3C1A3}"/>
                </a:ext>
              </a:extLst>
            </p:cNvPr>
            <p:cNvSpPr/>
            <p:nvPr/>
          </p:nvSpPr>
          <p:spPr>
            <a:xfrm>
              <a:off x="3603527" y="6207936"/>
              <a:ext cx="1916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untagged link </a:t>
              </a:r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FD3C9-583D-4D0B-A785-C6CCC407A12E}"/>
                </a:ext>
              </a:extLst>
            </p:cNvPr>
            <p:cNvSpPr/>
            <p:nvPr/>
          </p:nvSpPr>
          <p:spPr>
            <a:xfrm>
              <a:off x="5983576" y="5515187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VLAN 100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B03537-0B4A-40A1-AA63-8DC2E8C1FD48}"/>
                </a:ext>
              </a:extLst>
            </p:cNvPr>
            <p:cNvSpPr/>
            <p:nvPr/>
          </p:nvSpPr>
          <p:spPr>
            <a:xfrm>
              <a:off x="8626876" y="5534781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VLAN 200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bg-B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51194"/>
      </p:ext>
    </p:extLst>
  </p:cSld>
  <p:clrMapOvr>
    <a:masterClrMapping/>
  </p:clrMapOvr>
  <p:transition spd="slow" advClick="0" advTm="5000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C9CBBA-DB48-4ABB-9BC9-4D925B0F7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Traffic is transferred from one VLAN to another via </a:t>
            </a:r>
            <a:r>
              <a:rPr lang="en-US" u="sng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Layer 3 device with IP address in each VLAN is required</a:t>
            </a:r>
            <a:endParaRPr lang="en-US" dirty="0">
              <a:solidFill>
                <a:srgbClr val="F0A22E"/>
              </a:solidFill>
            </a:endParaRPr>
          </a:p>
          <a:p>
            <a:r>
              <a:rPr lang="en-US" dirty="0"/>
              <a:t>Do I have Layer 3 support on my switch?</a:t>
            </a:r>
          </a:p>
          <a:p>
            <a:pPr lvl="2"/>
            <a:r>
              <a:rPr lang="en-US" dirty="0"/>
              <a:t>Cisco – L3 default state depends on the device</a:t>
            </a:r>
          </a:p>
          <a:p>
            <a:pPr lvl="2"/>
            <a:r>
              <a:rPr lang="en-US" dirty="0"/>
              <a:t>HPE Comware - L3 is always on</a:t>
            </a:r>
          </a:p>
          <a:p>
            <a:pPr lvl="2"/>
            <a:r>
              <a:rPr lang="en-US" dirty="0"/>
              <a:t>HPE Provision - need to manually turn on the ip routing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1BFE8-D2BA-40AD-905F-800385F4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8422-4C52-4EBC-A2F4-31A2662713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706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RAM (Random Access Memory 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stores the running configuration file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loses content when the power goes down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NVRAM (</a:t>
            </a:r>
            <a:r>
              <a:rPr lang="en-US" dirty="0" err="1"/>
              <a:t>NonVolatile</a:t>
            </a:r>
            <a:r>
              <a:rPr lang="en-US" dirty="0"/>
              <a:t> RAM) </a:t>
            </a:r>
          </a:p>
          <a:p>
            <a:pPr lvl="2">
              <a:lnSpc>
                <a:spcPct val="100000"/>
              </a:lnSpc>
            </a:pPr>
            <a:r>
              <a:rPr lang="en-US" sz="3400" dirty="0"/>
              <a:t>stores the startup configuration file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retains content when the power goes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memory components in a network device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48928"/>
      </p:ext>
    </p:extLst>
  </p:cSld>
  <p:clrMapOvr>
    <a:masterClrMapping/>
  </p:clrMapOvr>
  <p:transition spd="slow" advClick="0" advTm="5000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02745"/>
      </p:ext>
    </p:extLst>
  </p:cSld>
  <p:clrMapOvr>
    <a:masterClrMapping/>
  </p:clrMapOvr>
  <p:transition spd="slow" advClick="0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Device Memory Components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Accessing Network Devices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Securing Network Device Access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Intro to VLANs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VLAN Details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Flash memory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stores the device image (operating system)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retains content when the power goes down</a:t>
            </a:r>
          </a:p>
          <a:p>
            <a:pPr>
              <a:lnSpc>
                <a:spcPct val="100000"/>
              </a:lnSpc>
            </a:pPr>
            <a:r>
              <a:rPr lang="en-US" dirty="0"/>
              <a:t>ROM (Read-Only Memory)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maintains instructions for power-on self test (POST) </a:t>
            </a:r>
            <a:br>
              <a:rPr lang="en-US" sz="3600" dirty="0"/>
            </a:br>
            <a:r>
              <a:rPr lang="en-US" sz="3600" dirty="0"/>
              <a:t>diagnostics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Stores bootstrap program and basic operating system </a:t>
            </a:r>
            <a:br>
              <a:rPr lang="en-US" sz="3600" dirty="0"/>
            </a:br>
            <a:r>
              <a:rPr lang="en-US" sz="3600" dirty="0"/>
              <a:t>software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retains content when the power goes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Main memory components in a network device (2)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4007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configuration file must be saved to survive reboot</a:t>
            </a:r>
          </a:p>
          <a:p>
            <a:r>
              <a:rPr lang="en-US" dirty="0"/>
              <a:t>To save the running </a:t>
            </a:r>
            <a:br>
              <a:rPr lang="en-US" dirty="0"/>
            </a:br>
            <a:r>
              <a:rPr lang="en-US" dirty="0"/>
              <a:t>configuration file (stored in RAM) to the startup </a:t>
            </a:r>
            <a:br>
              <a:rPr lang="en-US" dirty="0"/>
            </a:br>
            <a:r>
              <a:rPr lang="en-US" dirty="0"/>
              <a:t>configuration file (stored in NVRAM), use either:</a:t>
            </a:r>
          </a:p>
          <a:p>
            <a:pPr lvl="2"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copy run start</a:t>
            </a:r>
          </a:p>
          <a:p>
            <a:pPr lvl="2"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write memory 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configuration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703" y="2471692"/>
            <a:ext cx="6131422" cy="2366639"/>
          </a:xfrm>
          <a:prstGeom prst="rect">
            <a:avLst/>
          </a:prstGeom>
          <a:solidFill>
            <a:schemeClr val="accent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2926181" y="3259095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271" y="3259096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startup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066" y="3429000"/>
            <a:ext cx="159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0D9"/>
                </a:solidFill>
              </a:rPr>
              <a:t>configuration</a:t>
            </a:r>
          </a:p>
          <a:p>
            <a:r>
              <a:rPr lang="en-US" sz="2000" b="1" dirty="0">
                <a:solidFill>
                  <a:srgbClr val="FFF0D9"/>
                </a:solidFill>
              </a:rPr>
              <a:t>changes</a:t>
            </a:r>
            <a:endParaRPr lang="bg-BG" sz="2000" b="1" dirty="0">
              <a:solidFill>
                <a:srgbClr val="FFF0D9"/>
              </a:solidFill>
            </a:endParaRPr>
          </a:p>
        </p:txBody>
      </p:sp>
      <p:sp>
        <p:nvSpPr>
          <p:cNvPr id="11" name="Arrow: Right 8"/>
          <p:cNvSpPr/>
          <p:nvPr/>
        </p:nvSpPr>
        <p:spPr>
          <a:xfrm>
            <a:off x="2057388" y="3655012"/>
            <a:ext cx="753984" cy="199358"/>
          </a:xfrm>
          <a:prstGeom prst="rightArrow">
            <a:avLst>
              <a:gd name="adj1" fmla="val 50000"/>
              <a:gd name="adj2" fmla="val 6264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Arrow: Curved Down 9"/>
          <p:cNvSpPr/>
          <p:nvPr/>
        </p:nvSpPr>
        <p:spPr>
          <a:xfrm>
            <a:off x="3823352" y="2613369"/>
            <a:ext cx="1185902" cy="55246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5554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saved configuration file (startup config file) will go </a:t>
            </a:r>
            <a:br>
              <a:rPr lang="en-US" dirty="0"/>
            </a:br>
            <a:r>
              <a:rPr lang="en-US" dirty="0"/>
              <a:t>in the RAM (the running </a:t>
            </a:r>
            <a:br>
              <a:rPr lang="en-US" dirty="0"/>
            </a:br>
            <a:r>
              <a:rPr lang="en-US" dirty="0"/>
              <a:t>config file) when: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the device is restarted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dirty="0">
                <a:solidFill>
                  <a:schemeClr val="bg1"/>
                </a:solidFill>
              </a:rPr>
              <a:t>copy start run </a:t>
            </a:r>
            <a:br>
              <a:rPr lang="en-US" sz="3600" dirty="0"/>
            </a:br>
            <a:r>
              <a:rPr lang="en-US" sz="3600" dirty="0"/>
              <a:t>command is executed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configuration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8169" y="2670984"/>
            <a:ext cx="4127834" cy="2366639"/>
          </a:xfrm>
          <a:prstGeom prst="rect">
            <a:avLst/>
          </a:prstGeom>
          <a:solidFill>
            <a:schemeClr val="accent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2106389" y="3458387"/>
            <a:ext cx="113455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8479" y="3458388"/>
            <a:ext cx="113455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startup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13" name="Arrow: Curved Down 10">
            <a:extLst>
              <a:ext uri="{FF2B5EF4-FFF2-40B4-BE49-F238E27FC236}">
                <a16:creationId xmlns:a16="http://schemas.microsoft.com/office/drawing/2014/main" id="{62F4C0CA-2C74-40F2-97DC-EACF64385699}"/>
              </a:ext>
            </a:extLst>
          </p:cNvPr>
          <p:cNvSpPr/>
          <p:nvPr/>
        </p:nvSpPr>
        <p:spPr>
          <a:xfrm flipH="1">
            <a:off x="2989820" y="2831561"/>
            <a:ext cx="1027486" cy="4662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1726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NetFund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5699"/>
      </p:ext>
    </p:extLst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8047</TotalTime>
  <Words>1307</Words>
  <Application>Microsoft Office PowerPoint</Application>
  <PresentationFormat>Widescreen</PresentationFormat>
  <Paragraphs>330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1_SoftUni3_1</vt:lpstr>
      <vt:lpstr>Network Access, Security and VLANs</vt:lpstr>
      <vt:lpstr>Questions</vt:lpstr>
      <vt:lpstr>Table of Contents</vt:lpstr>
      <vt:lpstr>PowerPoint Presentation</vt:lpstr>
      <vt:lpstr>Main memory components in a network device</vt:lpstr>
      <vt:lpstr>Main memory components in a network device (2)</vt:lpstr>
      <vt:lpstr>Saving the configuration</vt:lpstr>
      <vt:lpstr>Loading the configuration</vt:lpstr>
      <vt:lpstr>Questions</vt:lpstr>
      <vt:lpstr>PowerPoint Presentation</vt:lpstr>
      <vt:lpstr>Out-of-band vs in-band management</vt:lpstr>
      <vt:lpstr>Out-of-band management</vt:lpstr>
      <vt:lpstr>Out-of-band management (2)</vt:lpstr>
      <vt:lpstr>In-band management</vt:lpstr>
      <vt:lpstr>Telnet</vt:lpstr>
      <vt:lpstr>SSH (Secure Shell)</vt:lpstr>
      <vt:lpstr>SNMP overview</vt:lpstr>
      <vt:lpstr>SNMP Versions</vt:lpstr>
      <vt:lpstr>Questions</vt:lpstr>
      <vt:lpstr>PowerPoint Presentation</vt:lpstr>
      <vt:lpstr>Where to apply device access security?</vt:lpstr>
      <vt:lpstr>The enable password/secret</vt:lpstr>
      <vt:lpstr>Interfaces to protect</vt:lpstr>
      <vt:lpstr>Authentication methods</vt:lpstr>
      <vt:lpstr>Privilege levels</vt:lpstr>
      <vt:lpstr>Privilege levels (2)</vt:lpstr>
      <vt:lpstr>Encrypting all passwords</vt:lpstr>
      <vt:lpstr>Password reset</vt:lpstr>
      <vt:lpstr>Password reset procedure</vt:lpstr>
      <vt:lpstr>Secure Access - best practices </vt:lpstr>
      <vt:lpstr>Questions</vt:lpstr>
      <vt:lpstr>PowerPoint Presentation</vt:lpstr>
      <vt:lpstr>A network without (V)LANs</vt:lpstr>
      <vt:lpstr>Multiple LANs separated with a router </vt:lpstr>
      <vt:lpstr>VLANs: Virtual LANs</vt:lpstr>
      <vt:lpstr>The benefits of the VLANs</vt:lpstr>
      <vt:lpstr>Access (untagged) ports</vt:lpstr>
      <vt:lpstr>Trunk (tagged) ports</vt:lpstr>
      <vt:lpstr>Tagging between switches</vt:lpstr>
      <vt:lpstr>Tagging between switches</vt:lpstr>
      <vt:lpstr>Questions</vt:lpstr>
      <vt:lpstr>PowerPoint Presentation</vt:lpstr>
      <vt:lpstr>VLANs: defaults and rules</vt:lpstr>
      <vt:lpstr>Trunk port details</vt:lpstr>
      <vt:lpstr>Trunk port details (2)</vt:lpstr>
      <vt:lpstr>Common VLAN terms</vt:lpstr>
      <vt:lpstr>Types of VLANs</vt:lpstr>
      <vt:lpstr>Example: MAC address based VLANs</vt:lpstr>
      <vt:lpstr>Inter-VLAN routing</vt:lpstr>
      <vt:lpstr>Questions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Yordanov, Vasil</cp:lastModifiedBy>
  <cp:revision>296</cp:revision>
  <dcterms:created xsi:type="dcterms:W3CDTF">2018-05-23T13:08:44Z</dcterms:created>
  <dcterms:modified xsi:type="dcterms:W3CDTF">2019-04-17T10:07:10Z</dcterms:modified>
</cp:coreProperties>
</file>