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0A69-C6AD-412B-8B4B-E4FA94FF4EE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B6DC8-6538-40BC-90F9-EF63CBF9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B6DC8-6538-40BC-90F9-EF63CBF9E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B6DC8-6538-40BC-90F9-EF63CBF9E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334C-B724-BCC6-44BA-EEE77474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B3FA-E07B-53E2-1C16-BB937E987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37E2-841A-4E95-A797-83FCEBEF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4BD0-F8E3-52C8-E46A-494901B8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6D759-8BB9-7180-53AC-680E6492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4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F379-43AB-9565-5C87-60D05BA3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EBB85-A3FC-855C-9E90-77A36C82C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1113-DB9F-70AA-6237-88EE3A4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C069-FFE3-63EF-1BDE-4086DE19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8C3F-5783-1C6C-A0FA-A83E03E2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CA96E-9945-DDF3-0BBD-8326986E0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D6AB-E553-638B-B68B-484BD5AE4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0AFBC-293B-4DF4-9C34-1D98FF7C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B1C2-A7E9-EF70-5F76-0DC22488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8E9A-92EE-2635-6D71-A897D4B8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D140-3916-FF6A-9889-129454CD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C733-8648-ED50-B35B-6DA7AEBC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1398-D7F7-D57D-FD4E-11818C48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C2C37-4453-45FF-B6AE-F17678AC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EE5A-E64A-E285-4E99-536D8797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2E72-1D28-FF28-7129-2FB44D14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72F0-68DD-2F18-5168-1BA17B56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F8DC-8B35-CF9C-A641-EED4C4DD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312-8C9C-C2C8-15DE-6D40B38F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20B7C-CD7E-F436-B025-D7E42FE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2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44DF-470B-EAE1-49F1-15D5D675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94D5-466B-4E77-1FAF-E9DC81D6C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8A01F-7975-E5F6-EC78-B99D8C11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9FFAB-6CED-DF5C-C0B2-269BAE24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C941-D603-B33F-F1A1-51731954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2956-82FE-29FE-2B83-32F17624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70B4-59E6-5271-1B4E-CF420137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5A25-E4C3-D9B9-102C-DDB4BA76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4D462-B3E6-46AE-B8AA-41FB20AA4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FACFF-97CE-A2BF-60D3-A86981540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442CD-96DC-A8E2-1FA8-401E79E25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1E921-E5F0-EC0A-3F63-1C51EE64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CFEF-282E-B6CC-7633-C7D9172A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F0147-E743-F47C-9FBE-B8E61E76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9938-FAEF-CDA8-ADE4-7BC614BD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91CE2-AD28-6A49-8AD3-7133989E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14C16-A9A5-22C1-A2F3-697D5367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3BC99-25BC-2D76-D76D-1A68FED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91AF2-0100-32D8-F7DE-9B14C168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CB4C8-4769-1FD8-80E9-2B04B078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B9875-54C6-DEA8-33CA-FD2BA5C1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0FEC-5926-5794-165E-5B510B74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F7AE-F4BD-91C2-AC3E-473D7657B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B2CEB-4457-FC59-4EF3-0CEFA6D56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28D7-5565-E7FB-B281-E9975069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09C9-C1AA-3FBD-9083-90A7F9F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D61D-7B82-B454-EFC7-79D2A136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8BBE-37B8-1602-72AD-9D48C12C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FCD78-5A97-E515-3229-4F9849C1A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94D33-7535-3F64-D554-028500DD4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2E5EC-B8FA-F773-A541-2E23CB7A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A356-6B34-A409-FACA-5631A524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B26BA-B378-161A-0383-D7A1B484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FEE3F-6F3E-AD6A-EB35-D12F2754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11168-807A-61DE-BFC5-FA40BC7B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7E0A-86C0-21A6-E020-62B53047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4269-3308-4564-A43F-B61C45CF58A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8A28-F7A4-3D7C-C511-E098B606E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8B61-C28D-791F-6C21-96A696455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AC70-4088-469C-9CE1-7E422BE8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6781-85D8-60E0-7E8D-7FE539CD5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79394-0002-E43D-0A0C-7E00EAB69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Git?, File Status, Main Areas, Basic Workflow and Commands</a:t>
            </a:r>
          </a:p>
        </p:txBody>
      </p:sp>
    </p:spTree>
    <p:extLst>
      <p:ext uri="{BB962C8B-B14F-4D97-AF65-F5344CB8AC3E}">
        <p14:creationId xmlns:p14="http://schemas.microsoft.com/office/powerpoint/2010/main" val="157780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3820-19EB-A530-294F-AF4B8425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5307-58D9-0CBC-1CE3-77BB4876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VCS that Operates differently</a:t>
            </a:r>
          </a:p>
          <a:p>
            <a:r>
              <a:rPr lang="en-US" dirty="0"/>
              <a:t>Everything is check </a:t>
            </a:r>
            <a:r>
              <a:rPr lang="en-US"/>
              <a:t>summed with SHA-1 hash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(something like this 32c9sa3843212834ab493b52f8696cd6d3b00373)</a:t>
            </a:r>
          </a:p>
          <a:p>
            <a:r>
              <a:rPr lang="en-US" dirty="0"/>
              <a:t>Operations only add data (tracking changes, not diffing)</a:t>
            </a:r>
          </a:p>
        </p:txBody>
      </p:sp>
    </p:spTree>
    <p:extLst>
      <p:ext uri="{BB962C8B-B14F-4D97-AF65-F5344CB8AC3E}">
        <p14:creationId xmlns:p14="http://schemas.microsoft.com/office/powerpoint/2010/main" val="56645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CE0E-7790-33AA-F37C-D720A55E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9199-3133-0DA3-2E93-43483A0D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Git has 5 states your files can reside in: 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untracked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unmodified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modified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staged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committed</a:t>
            </a: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5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2D7E-A951-8DCF-B464-291CDB24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Main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BFA0-DFE1-E920-35D1-F4C52078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2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3 Main Areas of a Git Project: 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Working Directory, Staging Area </a:t>
            </a: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.git Directory (also called Repository)</a:t>
            </a:r>
            <a:endParaRPr lang="en-US" sz="24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AC939B-C9DC-4F91-B9CC-08B46376CECF}"/>
              </a:ext>
            </a:extLst>
          </p:cNvPr>
          <p:cNvGrpSpPr/>
          <p:nvPr/>
        </p:nvGrpSpPr>
        <p:grpSpPr>
          <a:xfrm>
            <a:off x="838200" y="2903275"/>
            <a:ext cx="10463652" cy="3064286"/>
            <a:chOff x="0" y="0"/>
            <a:chExt cx="6839014" cy="20030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E28786-8D9F-C6A2-48AA-8CC424AE0A8F}"/>
                </a:ext>
              </a:extLst>
            </p:cNvPr>
            <p:cNvSpPr/>
            <p:nvPr/>
          </p:nvSpPr>
          <p:spPr>
            <a:xfrm>
              <a:off x="0" y="0"/>
              <a:ext cx="2230015" cy="32189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Working Directory</a:t>
              </a:r>
              <a:endParaRPr lang="en-US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4EF0D0-585D-0D15-6C2B-E4DA87C6DBCC}"/>
                </a:ext>
              </a:extLst>
            </p:cNvPr>
            <p:cNvSpPr/>
            <p:nvPr/>
          </p:nvSpPr>
          <p:spPr>
            <a:xfrm>
              <a:off x="2304499" y="0"/>
              <a:ext cx="2230015" cy="321897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Staging Area (Index)</a:t>
              </a:r>
              <a:endParaRPr lang="en-US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1E65C7-82E1-63E9-39EA-D7A2D5B78307}"/>
                </a:ext>
              </a:extLst>
            </p:cNvPr>
            <p:cNvSpPr/>
            <p:nvPr/>
          </p:nvSpPr>
          <p:spPr>
            <a:xfrm>
              <a:off x="4608999" y="0"/>
              <a:ext cx="2230015" cy="32189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kern="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.git Directory</a:t>
              </a:r>
              <a:endParaRPr lang="en-US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8CAE1F-68C0-BE13-F30C-610B42877459}"/>
                </a:ext>
              </a:extLst>
            </p:cNvPr>
            <p:cNvCxnSpPr/>
            <p:nvPr/>
          </p:nvCxnSpPr>
          <p:spPr>
            <a:xfrm>
              <a:off x="1094108" y="317133"/>
              <a:ext cx="0" cy="1685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AD88E16-F300-FD56-6F90-2B63B937054C}"/>
                </a:ext>
              </a:extLst>
            </p:cNvPr>
            <p:cNvCxnSpPr/>
            <p:nvPr/>
          </p:nvCxnSpPr>
          <p:spPr>
            <a:xfrm>
              <a:off x="3409179" y="317133"/>
              <a:ext cx="0" cy="1685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1311BD-327C-67E3-AFD7-ACDE9C7547DD}"/>
                </a:ext>
              </a:extLst>
            </p:cNvPr>
            <p:cNvCxnSpPr/>
            <p:nvPr/>
          </p:nvCxnSpPr>
          <p:spPr>
            <a:xfrm>
              <a:off x="5761248" y="317133"/>
              <a:ext cx="0" cy="1685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70D884A-9558-533C-F348-1B18850ED20E}"/>
                </a:ext>
              </a:extLst>
            </p:cNvPr>
            <p:cNvCxnSpPr/>
            <p:nvPr/>
          </p:nvCxnSpPr>
          <p:spPr>
            <a:xfrm>
              <a:off x="1099394" y="721037"/>
              <a:ext cx="23006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F6B8FB-F750-DC54-26AD-9105C0B6EF4A}"/>
                </a:ext>
              </a:extLst>
            </p:cNvPr>
            <p:cNvCxnSpPr/>
            <p:nvPr/>
          </p:nvCxnSpPr>
          <p:spPr>
            <a:xfrm>
              <a:off x="3409179" y="1180879"/>
              <a:ext cx="2348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37C53E8-9051-EECF-6FE4-D08A6B465A0B}"/>
                </a:ext>
              </a:extLst>
            </p:cNvPr>
            <p:cNvCxnSpPr/>
            <p:nvPr/>
          </p:nvCxnSpPr>
          <p:spPr>
            <a:xfrm flipH="1">
              <a:off x="1100495" y="1683007"/>
              <a:ext cx="4653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110">
              <a:extLst>
                <a:ext uri="{FF2B5EF4-FFF2-40B4-BE49-F238E27FC236}">
                  <a16:creationId xmlns:a16="http://schemas.microsoft.com/office/drawing/2014/main" id="{CF206C81-1821-DD27-B913-0E0F7F974ACB}"/>
                </a:ext>
              </a:extLst>
            </p:cNvPr>
            <p:cNvSpPr txBox="1"/>
            <p:nvPr/>
          </p:nvSpPr>
          <p:spPr>
            <a:xfrm>
              <a:off x="2056078" y="438700"/>
              <a:ext cx="422031" cy="27000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15" name="Text Box 111">
              <a:extLst>
                <a:ext uri="{FF2B5EF4-FFF2-40B4-BE49-F238E27FC236}">
                  <a16:creationId xmlns:a16="http://schemas.microsoft.com/office/drawing/2014/main" id="{E0068D9B-F944-77AD-D92D-6056A21AE90A}"/>
                </a:ext>
              </a:extLst>
            </p:cNvPr>
            <p:cNvSpPr txBox="1"/>
            <p:nvPr/>
          </p:nvSpPr>
          <p:spPr>
            <a:xfrm>
              <a:off x="4265438" y="898543"/>
              <a:ext cx="639853" cy="27000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commit</a:t>
              </a:r>
            </a:p>
          </p:txBody>
        </p:sp>
        <p:sp>
          <p:nvSpPr>
            <p:cNvPr id="16" name="Text Box 112">
              <a:extLst>
                <a:ext uri="{FF2B5EF4-FFF2-40B4-BE49-F238E27FC236}">
                  <a16:creationId xmlns:a16="http://schemas.microsoft.com/office/drawing/2014/main" id="{CB51684A-F91F-300A-BB3E-DA035D68CF02}"/>
                </a:ext>
              </a:extLst>
            </p:cNvPr>
            <p:cNvSpPr txBox="1"/>
            <p:nvPr/>
          </p:nvSpPr>
          <p:spPr>
            <a:xfrm>
              <a:off x="3055047" y="1400670"/>
              <a:ext cx="714729" cy="27000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44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32E2C2-0E71-1A6B-B1C6-17A2178EC3CA}"/>
              </a:ext>
            </a:extLst>
          </p:cNvPr>
          <p:cNvGrpSpPr/>
          <p:nvPr/>
        </p:nvGrpSpPr>
        <p:grpSpPr>
          <a:xfrm>
            <a:off x="1978245" y="1721336"/>
            <a:ext cx="8452624" cy="3415328"/>
            <a:chOff x="0" y="0"/>
            <a:chExt cx="6827035" cy="27584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A2F537-0C39-4E97-FD26-47A74ECD3029}"/>
                </a:ext>
              </a:extLst>
            </p:cNvPr>
            <p:cNvGrpSpPr/>
            <p:nvPr/>
          </p:nvGrpSpPr>
          <p:grpSpPr>
            <a:xfrm>
              <a:off x="0" y="539126"/>
              <a:ext cx="2499995" cy="2061309"/>
              <a:chOff x="0" y="0"/>
              <a:chExt cx="2499995" cy="2061309"/>
            </a:xfrm>
          </p:grpSpPr>
          <p:pic>
            <p:nvPicPr>
              <p:cNvPr id="31" name="Graphic 51">
                <a:extLst>
                  <a:ext uri="{FF2B5EF4-FFF2-40B4-BE49-F238E27FC236}">
                    <a16:creationId xmlns:a16="http://schemas.microsoft.com/office/drawing/2014/main" id="{5A58B612-000E-B921-F888-3CB44DA44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5397" y="776975"/>
                <a:ext cx="385445" cy="385445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EB3DAE4-6697-AC66-6E60-2E0ACB93A789}"/>
                  </a:ext>
                </a:extLst>
              </p:cNvPr>
              <p:cNvGrpSpPr/>
              <p:nvPr/>
            </p:nvGrpSpPr>
            <p:grpSpPr>
              <a:xfrm>
                <a:off x="0" y="1194534"/>
                <a:ext cx="2499995" cy="866775"/>
                <a:chOff x="0" y="0"/>
                <a:chExt cx="2500065" cy="866830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ABB9F031-7B11-6098-F90E-E4A55B2BDAD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00065" cy="86683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F1FE563-0AE5-8276-6D32-FE19E3226CC1}"/>
                    </a:ext>
                  </a:extLst>
                </p:cNvPr>
                <p:cNvGrpSpPr/>
                <p:nvPr/>
              </p:nvGrpSpPr>
              <p:grpSpPr>
                <a:xfrm>
                  <a:off x="36998" y="58141"/>
                  <a:ext cx="813975" cy="755492"/>
                  <a:chOff x="0" y="0"/>
                  <a:chExt cx="813975" cy="755492"/>
                </a:xfrm>
              </p:grpSpPr>
              <p:sp>
                <p:nvSpPr>
                  <p:cNvPr id="44" name="Text Box 40">
                    <a:extLst>
                      <a:ext uri="{FF2B5EF4-FFF2-40B4-BE49-F238E27FC236}">
                        <a16:creationId xmlns:a16="http://schemas.microsoft.com/office/drawing/2014/main" id="{BAD26659-9192-7B21-F095-EF0B42D8CDE4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02127"/>
                    <a:ext cx="813975" cy="25336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index.html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45" name="Graphic 41">
                    <a:extLst>
                      <a:ext uri="{FF2B5EF4-FFF2-40B4-BE49-F238E27FC236}">
                        <a16:creationId xmlns:a16="http://schemas.microsoft.com/office/drawing/2014/main" id="{70F22DDB-AF08-7335-5DFA-2F6242D7BE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567" y="0"/>
                    <a:ext cx="475615" cy="47561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220C189-A906-35F5-9693-62416B82A4BD}"/>
                    </a:ext>
                  </a:extLst>
                </p:cNvPr>
                <p:cNvGrpSpPr/>
                <p:nvPr/>
              </p:nvGrpSpPr>
              <p:grpSpPr>
                <a:xfrm>
                  <a:off x="840402" y="58141"/>
                  <a:ext cx="824230" cy="744855"/>
                  <a:chOff x="0" y="0"/>
                  <a:chExt cx="824230" cy="744921"/>
                </a:xfrm>
              </p:grpSpPr>
              <p:pic>
                <p:nvPicPr>
                  <p:cNvPr id="42" name="Graphic 43">
                    <a:extLst>
                      <a:ext uri="{FF2B5EF4-FFF2-40B4-BE49-F238E27FC236}">
                        <a16:creationId xmlns:a16="http://schemas.microsoft.com/office/drawing/2014/main" id="{0746513B-F9C4-6171-6F8F-75CE36AF9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567" y="0"/>
                    <a:ext cx="475615" cy="475615"/>
                  </a:xfrm>
                  <a:prstGeom prst="rect">
                    <a:avLst/>
                  </a:prstGeom>
                </p:spPr>
              </p:pic>
              <p:sp>
                <p:nvSpPr>
                  <p:cNvPr id="43" name="Text Box 44">
                    <a:extLst>
                      <a:ext uri="{FF2B5EF4-FFF2-40B4-BE49-F238E27FC236}">
                        <a16:creationId xmlns:a16="http://schemas.microsoft.com/office/drawing/2014/main" id="{EF69CFE4-1A7D-F07A-8EB0-8A79877B4EC1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491556"/>
                    <a:ext cx="824230" cy="25336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styles.css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2AA6BD6A-714F-B218-A1BA-DF4D4F5C133B}"/>
                    </a:ext>
                  </a:extLst>
                </p:cNvPr>
                <p:cNvGrpSpPr/>
                <p:nvPr/>
              </p:nvGrpSpPr>
              <p:grpSpPr>
                <a:xfrm>
                  <a:off x="1754802" y="26428"/>
                  <a:ext cx="607695" cy="771349"/>
                  <a:chOff x="0" y="0"/>
                  <a:chExt cx="607695" cy="771349"/>
                </a:xfrm>
              </p:grpSpPr>
              <p:pic>
                <p:nvPicPr>
                  <p:cNvPr id="40" name="Graphic 46">
                    <a:extLst>
                      <a:ext uri="{FF2B5EF4-FFF2-40B4-BE49-F238E27FC236}">
                        <a16:creationId xmlns:a16="http://schemas.microsoft.com/office/drawing/2014/main" id="{4FEF1A04-59D8-F755-B7C7-1C8A7D2B04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8" y="0"/>
                    <a:ext cx="581025" cy="581025"/>
                  </a:xfrm>
                  <a:prstGeom prst="rect">
                    <a:avLst/>
                  </a:prstGeom>
                </p:spPr>
              </p:pic>
              <p:sp>
                <p:nvSpPr>
                  <p:cNvPr id="41" name="Text Box 47">
                    <a:extLst>
                      <a:ext uri="{FF2B5EF4-FFF2-40B4-BE49-F238E27FC236}">
                        <a16:creationId xmlns:a16="http://schemas.microsoft.com/office/drawing/2014/main" id="{C57E2A34-5926-9109-08C8-E8CD86A21E2C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17984"/>
                    <a:ext cx="607695" cy="25336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assets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F85E87A-8323-A449-3081-9FFCCF69A5FF}"/>
                  </a:ext>
                </a:extLst>
              </p:cNvPr>
              <p:cNvGrpSpPr/>
              <p:nvPr/>
            </p:nvGrpSpPr>
            <p:grpSpPr>
              <a:xfrm>
                <a:off x="803404" y="0"/>
                <a:ext cx="861060" cy="813436"/>
                <a:chOff x="0" y="0"/>
                <a:chExt cx="861060" cy="813465"/>
              </a:xfrm>
            </p:grpSpPr>
            <p:pic>
              <p:nvPicPr>
                <p:cNvPr id="34" name="Graphic 49">
                  <a:extLst>
                    <a:ext uri="{FF2B5EF4-FFF2-40B4-BE49-F238E27FC236}">
                      <a16:creationId xmlns:a16="http://schemas.microsoft.com/office/drawing/2014/main" id="{D3A86304-E3DF-FE57-DBEB-67032514B8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424" y="0"/>
                  <a:ext cx="581025" cy="581025"/>
                </a:xfrm>
                <a:prstGeom prst="rect">
                  <a:avLst/>
                </a:prstGeom>
              </p:spPr>
            </p:pic>
            <p:sp>
              <p:nvSpPr>
                <p:cNvPr id="35" name="Text Box 50">
                  <a:extLst>
                    <a:ext uri="{FF2B5EF4-FFF2-40B4-BE49-F238E27FC236}">
                      <a16:creationId xmlns:a16="http://schemas.microsoft.com/office/drawing/2014/main" id="{96EB78B1-2678-C429-ABB8-CC8BE28487EE}"/>
                    </a:ext>
                  </a:extLst>
                </p:cNvPr>
                <p:cNvSpPr txBox="1"/>
                <p:nvPr/>
              </p:nvSpPr>
              <p:spPr>
                <a:xfrm>
                  <a:off x="0" y="523270"/>
                  <a:ext cx="861060" cy="29019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project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7DBBDA-351A-33AB-D899-EEAC52B170F8}"/>
                </a:ext>
              </a:extLst>
            </p:cNvPr>
            <p:cNvGrpSpPr/>
            <p:nvPr/>
          </p:nvGrpSpPr>
          <p:grpSpPr>
            <a:xfrm>
              <a:off x="3689313" y="0"/>
              <a:ext cx="3137722" cy="2758440"/>
              <a:chOff x="0" y="0"/>
              <a:chExt cx="3137722" cy="275844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0E62F16-EA10-8780-754C-08A7D3E29EAF}"/>
                  </a:ext>
                </a:extLst>
              </p:cNvPr>
              <p:cNvSpPr/>
              <p:nvPr/>
            </p:nvSpPr>
            <p:spPr>
              <a:xfrm>
                <a:off x="465128" y="52855"/>
                <a:ext cx="2230120" cy="321945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kern="1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Working Directory</a:t>
                </a:r>
                <a:endParaRPr lang="en-US" sz="11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225E739-FA4C-B13E-82CC-3021420A117C}"/>
                  </a:ext>
                </a:extLst>
              </p:cNvPr>
              <p:cNvSpPr/>
              <p:nvPr/>
            </p:nvSpPr>
            <p:spPr>
              <a:xfrm>
                <a:off x="0" y="0"/>
                <a:ext cx="3137722" cy="275844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D01644-4A36-076F-7092-3159339D932E}"/>
                  </a:ext>
                </a:extLst>
              </p:cNvPr>
              <p:cNvGrpSpPr/>
              <p:nvPr/>
            </p:nvGrpSpPr>
            <p:grpSpPr>
              <a:xfrm>
                <a:off x="153281" y="539126"/>
                <a:ext cx="2880397" cy="2056023"/>
                <a:chOff x="0" y="0"/>
                <a:chExt cx="2880397" cy="2056023"/>
              </a:xfrm>
            </p:grpSpPr>
            <p:pic>
              <p:nvPicPr>
                <p:cNvPr id="13" name="Graphic 6">
                  <a:extLst>
                    <a:ext uri="{FF2B5EF4-FFF2-40B4-BE49-F238E27FC236}">
                      <a16:creationId xmlns:a16="http://schemas.microsoft.com/office/drawing/2014/main" id="{8F935554-1533-FCE4-A52D-3BE1B88995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9820" y="782261"/>
                  <a:ext cx="385445" cy="385445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C1F2D5A-FC38-9D07-2ACA-B12EAD25CE51}"/>
                    </a:ext>
                  </a:extLst>
                </p:cNvPr>
                <p:cNvGrpSpPr/>
                <p:nvPr/>
              </p:nvGrpSpPr>
              <p:grpSpPr>
                <a:xfrm>
                  <a:off x="972541" y="0"/>
                  <a:ext cx="861060" cy="813436"/>
                  <a:chOff x="0" y="0"/>
                  <a:chExt cx="861060" cy="813465"/>
                </a:xfrm>
              </p:grpSpPr>
              <p:pic>
                <p:nvPicPr>
                  <p:cNvPr id="29" name="Graphic 1">
                    <a:extLst>
                      <a:ext uri="{FF2B5EF4-FFF2-40B4-BE49-F238E27FC236}">
                        <a16:creationId xmlns:a16="http://schemas.microsoft.com/office/drawing/2014/main" id="{DF6CA544-982B-3B65-6711-EB88D3A3E0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24" y="0"/>
                    <a:ext cx="581025" cy="581025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 Box 19">
                    <a:extLst>
                      <a:ext uri="{FF2B5EF4-FFF2-40B4-BE49-F238E27FC236}">
                        <a16:creationId xmlns:a16="http://schemas.microsoft.com/office/drawing/2014/main" id="{416EA12D-564E-5CAA-1A67-03EF17F1420E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23270"/>
                    <a:ext cx="861060" cy="29019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project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2C8D4C8-5C6B-0426-6A27-C2D02D99ED6D}"/>
                    </a:ext>
                  </a:extLst>
                </p:cNvPr>
                <p:cNvGrpSpPr/>
                <p:nvPr/>
              </p:nvGrpSpPr>
              <p:grpSpPr>
                <a:xfrm>
                  <a:off x="0" y="1189248"/>
                  <a:ext cx="2880397" cy="866775"/>
                  <a:chOff x="0" y="0"/>
                  <a:chExt cx="2880397" cy="866775"/>
                </a:xfrm>
              </p:grpSpPr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4867D3B7-1CB1-B219-D567-B71C8DC196C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880397" cy="86677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B13CE166-4246-91D4-DDD5-1AF6D49FA13F}"/>
                      </a:ext>
                    </a:extLst>
                  </p:cNvPr>
                  <p:cNvGrpSpPr/>
                  <p:nvPr/>
                </p:nvGrpSpPr>
                <p:grpSpPr>
                  <a:xfrm>
                    <a:off x="1427099" y="26428"/>
                    <a:ext cx="607060" cy="770890"/>
                    <a:chOff x="0" y="0"/>
                    <a:chExt cx="607695" cy="771349"/>
                  </a:xfrm>
                </p:grpSpPr>
                <p:pic>
                  <p:nvPicPr>
                    <p:cNvPr id="27" name="Graphic 8">
                      <a:extLst>
                        <a:ext uri="{FF2B5EF4-FFF2-40B4-BE49-F238E27FC236}">
                          <a16:creationId xmlns:a16="http://schemas.microsoft.com/office/drawing/2014/main" id="{EF5A02A3-6927-474F-8792-B39E4E9DF0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428" y="0"/>
                      <a:ext cx="581025" cy="5810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Text Box 13">
                      <a:extLst>
                        <a:ext uri="{FF2B5EF4-FFF2-40B4-BE49-F238E27FC236}">
                          <a16:creationId xmlns:a16="http://schemas.microsoft.com/office/drawing/2014/main" id="{07327263-B830-D1B3-3118-DA39F1AC35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517984"/>
                      <a:ext cx="607695" cy="25336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9FD1E1BC-3953-FE83-D605-74CF630CF384}"/>
                      </a:ext>
                    </a:extLst>
                  </p:cNvPr>
                  <p:cNvGrpSpPr/>
                  <p:nvPr/>
                </p:nvGrpSpPr>
                <p:grpSpPr>
                  <a:xfrm>
                    <a:off x="724121" y="58141"/>
                    <a:ext cx="769021" cy="744219"/>
                    <a:chOff x="52888" y="0"/>
                    <a:chExt cx="770333" cy="744921"/>
                  </a:xfrm>
                </p:grpSpPr>
                <p:pic>
                  <p:nvPicPr>
                    <p:cNvPr id="25" name="Graphic 11">
                      <a:extLst>
                        <a:ext uri="{FF2B5EF4-FFF2-40B4-BE49-F238E27FC236}">
                          <a16:creationId xmlns:a16="http://schemas.microsoft.com/office/drawing/2014/main" id="{A0E15C70-AA1C-6894-29CB-1E8B0510BB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8567" y="0"/>
                      <a:ext cx="475615" cy="47561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Text Box 12">
                      <a:extLst>
                        <a:ext uri="{FF2B5EF4-FFF2-40B4-BE49-F238E27FC236}">
                          <a16:creationId xmlns:a16="http://schemas.microsoft.com/office/drawing/2014/main" id="{9DDE9AF0-F0E0-410F-C0C7-F8F966996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88" y="491556"/>
                      <a:ext cx="770333" cy="25336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styles.css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14CEB3F-4E40-7BFB-1458-F5016C0EC802}"/>
                      </a:ext>
                    </a:extLst>
                  </p:cNvPr>
                  <p:cNvGrpSpPr/>
                  <p:nvPr/>
                </p:nvGrpSpPr>
                <p:grpSpPr>
                  <a:xfrm>
                    <a:off x="36999" y="58141"/>
                    <a:ext cx="813454" cy="755015"/>
                    <a:chOff x="5304" y="0"/>
                    <a:chExt cx="814392" cy="755492"/>
                  </a:xfrm>
                </p:grpSpPr>
                <p:sp>
                  <p:nvSpPr>
                    <p:cNvPr id="23" name="Text Box 9">
                      <a:extLst>
                        <a:ext uri="{FF2B5EF4-FFF2-40B4-BE49-F238E27FC236}">
                          <a16:creationId xmlns:a16="http://schemas.microsoft.com/office/drawing/2014/main" id="{90109FA2-DB42-32F0-AE6F-7705B5C453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4" y="502127"/>
                      <a:ext cx="814392" cy="25336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index.html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24" name="Graphic 10">
                      <a:extLst>
                        <a:ext uri="{FF2B5EF4-FFF2-40B4-BE49-F238E27FC236}">
                          <a16:creationId xmlns:a16="http://schemas.microsoft.com/office/drawing/2014/main" id="{4F5AD28C-3A76-3060-BCA1-82522097D4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8567" y="0"/>
                      <a:ext cx="475615" cy="47561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FB1073E4-C14F-09B7-186B-6259B21A66EB}"/>
                      </a:ext>
                    </a:extLst>
                  </p:cNvPr>
                  <p:cNvGrpSpPr/>
                  <p:nvPr/>
                </p:nvGrpSpPr>
                <p:grpSpPr>
                  <a:xfrm>
                    <a:off x="2156504" y="31714"/>
                    <a:ext cx="607060" cy="770890"/>
                    <a:chOff x="0" y="0"/>
                    <a:chExt cx="607695" cy="771349"/>
                  </a:xfrm>
                </p:grpSpPr>
                <p:pic>
                  <p:nvPicPr>
                    <p:cNvPr id="21" name="Graphic 53">
                      <a:extLst>
                        <a:ext uri="{FF2B5EF4-FFF2-40B4-BE49-F238E27FC236}">
                          <a16:creationId xmlns:a16="http://schemas.microsoft.com/office/drawing/2014/main" id="{6A240677-49F9-5173-F8E0-2DCC464903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428" y="0"/>
                      <a:ext cx="581025" cy="5810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" name="Text Box 54">
                      <a:extLst>
                        <a:ext uri="{FF2B5EF4-FFF2-40B4-BE49-F238E27FC236}">
                          <a16:creationId xmlns:a16="http://schemas.microsoft.com/office/drawing/2014/main" id="{948F98BF-B384-D1F3-5EFE-50E35FA05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517984"/>
                      <a:ext cx="607695" cy="25336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.git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9A2671-C08B-D375-983A-3A68DC862934}"/>
                </a:ext>
              </a:extLst>
            </p:cNvPr>
            <p:cNvGrpSpPr/>
            <p:nvPr/>
          </p:nvGrpSpPr>
          <p:grpSpPr>
            <a:xfrm>
              <a:off x="2795995" y="745262"/>
              <a:ext cx="681896" cy="501841"/>
              <a:chOff x="-37059" y="0"/>
              <a:chExt cx="681896" cy="501841"/>
            </a:xfrm>
          </p:grpSpPr>
          <p:sp>
            <p:nvSpPr>
              <p:cNvPr id="8" name="Text Box 58">
                <a:extLst>
                  <a:ext uri="{FF2B5EF4-FFF2-40B4-BE49-F238E27FC236}">
                    <a16:creationId xmlns:a16="http://schemas.microsoft.com/office/drawing/2014/main" id="{9DFCD076-FBE1-3BB9-7C7B-0DEFC841A431}"/>
                  </a:ext>
                </a:extLst>
              </p:cNvPr>
              <p:cNvSpPr txBox="1"/>
              <p:nvPr/>
            </p:nvSpPr>
            <p:spPr>
              <a:xfrm>
                <a:off x="-37059" y="0"/>
                <a:ext cx="681896" cy="30607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kern="100">
                    <a:effectLst/>
                    <a:highlight>
                      <a:srgbClr val="D3D3D3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git init </a:t>
                </a:r>
                <a:endPara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9" name="Graphic 57">
                <a:extLst>
                  <a:ext uri="{FF2B5EF4-FFF2-40B4-BE49-F238E27FC236}">
                    <a16:creationId xmlns:a16="http://schemas.microsoft.com/office/drawing/2014/main" id="{D4A09298-C383-1F13-03CB-7E1D8E740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140" y="200851"/>
                <a:ext cx="372745" cy="300990"/>
              </a:xfrm>
              <a:prstGeom prst="rect">
                <a:avLst/>
              </a:prstGeom>
            </p:spPr>
          </p:pic>
        </p:grp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D2C79755-E8D8-AC49-E1C1-0BD91582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Main Areas</a:t>
            </a:r>
          </a:p>
        </p:txBody>
      </p:sp>
    </p:spTree>
    <p:extLst>
      <p:ext uri="{BB962C8B-B14F-4D97-AF65-F5344CB8AC3E}">
        <p14:creationId xmlns:p14="http://schemas.microsoft.com/office/powerpoint/2010/main" val="318835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D5DF45-2F62-4465-C521-9A8A8172743D}"/>
              </a:ext>
            </a:extLst>
          </p:cNvPr>
          <p:cNvGrpSpPr/>
          <p:nvPr/>
        </p:nvGrpSpPr>
        <p:grpSpPr>
          <a:xfrm>
            <a:off x="2680335" y="2755265"/>
            <a:ext cx="6831330" cy="1347470"/>
            <a:chOff x="0" y="0"/>
            <a:chExt cx="6831516" cy="13476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FE6DE2-5B9D-91E8-22D7-74C7A61C8715}"/>
                </a:ext>
              </a:extLst>
            </p:cNvPr>
            <p:cNvGrpSpPr/>
            <p:nvPr/>
          </p:nvGrpSpPr>
          <p:grpSpPr>
            <a:xfrm>
              <a:off x="3927163" y="0"/>
              <a:ext cx="2904353" cy="1347614"/>
              <a:chOff x="0" y="0"/>
              <a:chExt cx="2904490" cy="1347815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C57FE05-FABC-ABFB-0768-EE4340DEA722}"/>
                  </a:ext>
                </a:extLst>
              </p:cNvPr>
              <p:cNvSpPr/>
              <p:nvPr/>
            </p:nvSpPr>
            <p:spPr>
              <a:xfrm>
                <a:off x="449271" y="52856"/>
                <a:ext cx="2012334" cy="321945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kern="1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Staging Area</a:t>
                </a:r>
                <a:endPara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478A6D0-3B3C-FA79-9955-18A7996A33FA}"/>
                  </a:ext>
                </a:extLst>
              </p:cNvPr>
              <p:cNvSpPr/>
              <p:nvPr/>
            </p:nvSpPr>
            <p:spPr>
              <a:xfrm>
                <a:off x="0" y="0"/>
                <a:ext cx="2904490" cy="134781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9BF838-AAF3-40E5-617D-04575C60C024}"/>
                  </a:ext>
                </a:extLst>
              </p:cNvPr>
              <p:cNvGrpSpPr/>
              <p:nvPr/>
            </p:nvGrpSpPr>
            <p:grpSpPr>
              <a:xfrm>
                <a:off x="396416" y="475700"/>
                <a:ext cx="2054665" cy="792013"/>
                <a:chOff x="0" y="0"/>
                <a:chExt cx="2054665" cy="792013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12E25A0-1253-ADB9-DB07-44C1D8DD96F9}"/>
                    </a:ext>
                  </a:extLst>
                </p:cNvPr>
                <p:cNvGrpSpPr/>
                <p:nvPr/>
              </p:nvGrpSpPr>
              <p:grpSpPr>
                <a:xfrm>
                  <a:off x="687121" y="36998"/>
                  <a:ext cx="768985" cy="744219"/>
                  <a:chOff x="52888" y="0"/>
                  <a:chExt cx="770333" cy="744921"/>
                </a:xfrm>
              </p:grpSpPr>
              <p:pic>
                <p:nvPicPr>
                  <p:cNvPr id="35" name="Graphic 100">
                    <a:extLst>
                      <a:ext uri="{FF2B5EF4-FFF2-40B4-BE49-F238E27FC236}">
                        <a16:creationId xmlns:a16="http://schemas.microsoft.com/office/drawing/2014/main" id="{A3FC9A0E-1693-10CE-B4F7-BEEA513EF7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567" y="0"/>
                    <a:ext cx="475615" cy="475615"/>
                  </a:xfrm>
                  <a:prstGeom prst="rect">
                    <a:avLst/>
                  </a:prstGeom>
                </p:spPr>
              </p:pic>
              <p:sp>
                <p:nvSpPr>
                  <p:cNvPr id="36" name="Text Box 101">
                    <a:extLst>
                      <a:ext uri="{FF2B5EF4-FFF2-40B4-BE49-F238E27FC236}">
                        <a16:creationId xmlns:a16="http://schemas.microsoft.com/office/drawing/2014/main" id="{AB02CCCA-673B-068D-7C03-98DB12DAFBBC}"/>
                      </a:ext>
                    </a:extLst>
                  </p:cNvPr>
                  <p:cNvSpPr txBox="1"/>
                  <p:nvPr/>
                </p:nvSpPr>
                <p:spPr>
                  <a:xfrm>
                    <a:off x="52888" y="491556"/>
                    <a:ext cx="770333" cy="25336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styles.css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658C063-051E-0846-0010-87A41C1AC770}"/>
                    </a:ext>
                  </a:extLst>
                </p:cNvPr>
                <p:cNvGrpSpPr/>
                <p:nvPr/>
              </p:nvGrpSpPr>
              <p:grpSpPr>
                <a:xfrm>
                  <a:off x="0" y="36998"/>
                  <a:ext cx="813435" cy="755015"/>
                  <a:chOff x="5304" y="0"/>
                  <a:chExt cx="814392" cy="755492"/>
                </a:xfrm>
              </p:grpSpPr>
              <p:sp>
                <p:nvSpPr>
                  <p:cNvPr id="33" name="Text Box 103">
                    <a:extLst>
                      <a:ext uri="{FF2B5EF4-FFF2-40B4-BE49-F238E27FC236}">
                        <a16:creationId xmlns:a16="http://schemas.microsoft.com/office/drawing/2014/main" id="{A1BF85BB-384C-BD50-C3E9-06DF6C236CE7}"/>
                      </a:ext>
                    </a:extLst>
                  </p:cNvPr>
                  <p:cNvSpPr txBox="1"/>
                  <p:nvPr/>
                </p:nvSpPr>
                <p:spPr>
                  <a:xfrm>
                    <a:off x="5304" y="502127"/>
                    <a:ext cx="814392" cy="25336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index.html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4" name="Graphic 104">
                    <a:extLst>
                      <a:ext uri="{FF2B5EF4-FFF2-40B4-BE49-F238E27FC236}">
                        <a16:creationId xmlns:a16="http://schemas.microsoft.com/office/drawing/2014/main" id="{EF3F38DF-1172-0566-AE49-1E0DB35799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567" y="0"/>
                    <a:ext cx="475615" cy="47561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F0B281E-B2F2-8105-7A19-D1775C1E4492}"/>
                    </a:ext>
                  </a:extLst>
                </p:cNvPr>
                <p:cNvGrpSpPr/>
                <p:nvPr/>
              </p:nvGrpSpPr>
              <p:grpSpPr>
                <a:xfrm>
                  <a:off x="1448240" y="0"/>
                  <a:ext cx="606425" cy="770890"/>
                  <a:chOff x="0" y="0"/>
                  <a:chExt cx="607024" cy="771198"/>
                </a:xfrm>
              </p:grpSpPr>
              <p:pic>
                <p:nvPicPr>
                  <p:cNvPr id="31" name="Graphic 30">
                    <a:extLst>
                      <a:ext uri="{FF2B5EF4-FFF2-40B4-BE49-F238E27FC236}">
                        <a16:creationId xmlns:a16="http://schemas.microsoft.com/office/drawing/2014/main" id="{F4A01DAB-1728-15D6-0E9C-B9895B3D7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7" y="0"/>
                    <a:ext cx="579755" cy="580390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 Box 29">
                    <a:extLst>
                      <a:ext uri="{FF2B5EF4-FFF2-40B4-BE49-F238E27FC236}">
                        <a16:creationId xmlns:a16="http://schemas.microsoft.com/office/drawing/2014/main" id="{E7923F92-4BD6-9E33-F62A-1E5B3187B9FF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17984"/>
                    <a:ext cx="607024" cy="253214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assets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DCAC5F-EDA9-095C-2DE3-891BED54A5F6}"/>
                </a:ext>
              </a:extLst>
            </p:cNvPr>
            <p:cNvGrpSpPr/>
            <p:nvPr/>
          </p:nvGrpSpPr>
          <p:grpSpPr>
            <a:xfrm>
              <a:off x="3118474" y="412272"/>
              <a:ext cx="681323" cy="501575"/>
              <a:chOff x="-37059" y="0"/>
              <a:chExt cx="681896" cy="501841"/>
            </a:xfrm>
          </p:grpSpPr>
          <p:sp>
            <p:nvSpPr>
              <p:cNvPr id="23" name="Text Box 84">
                <a:extLst>
                  <a:ext uri="{FF2B5EF4-FFF2-40B4-BE49-F238E27FC236}">
                    <a16:creationId xmlns:a16="http://schemas.microsoft.com/office/drawing/2014/main" id="{1EE0BDAF-A1ED-F89F-D84D-6C1A55A7004D}"/>
                  </a:ext>
                </a:extLst>
              </p:cNvPr>
              <p:cNvSpPr txBox="1"/>
              <p:nvPr/>
            </p:nvSpPr>
            <p:spPr>
              <a:xfrm>
                <a:off x="-37059" y="0"/>
                <a:ext cx="681896" cy="30607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kern="100">
                    <a:effectLst/>
                    <a:highlight>
                      <a:srgbClr val="D3D3D3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git add </a:t>
                </a:r>
                <a:endPara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Graphic 85">
                <a:extLst>
                  <a:ext uri="{FF2B5EF4-FFF2-40B4-BE49-F238E27FC236}">
                    <a16:creationId xmlns:a16="http://schemas.microsoft.com/office/drawing/2014/main" id="{4E88D6F6-187F-D7F1-799F-09148EAA5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5140" y="200851"/>
                <a:ext cx="372745" cy="30099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B6CD10-2885-F2D9-4541-4B2B5D1EE683}"/>
                </a:ext>
              </a:extLst>
            </p:cNvPr>
            <p:cNvGrpSpPr/>
            <p:nvPr/>
          </p:nvGrpSpPr>
          <p:grpSpPr>
            <a:xfrm>
              <a:off x="0" y="0"/>
              <a:ext cx="2904353" cy="1347615"/>
              <a:chOff x="0" y="0"/>
              <a:chExt cx="2904353" cy="134761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4C5CFC5-3890-AA1E-F46A-DF301E6B5758}"/>
                  </a:ext>
                </a:extLst>
              </p:cNvPr>
              <p:cNvSpPr/>
              <p:nvPr/>
            </p:nvSpPr>
            <p:spPr>
              <a:xfrm>
                <a:off x="0" y="0"/>
                <a:ext cx="2904353" cy="134761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8B0ED87-0466-E55D-13EC-E7807D5A84C8}"/>
                  </a:ext>
                </a:extLst>
              </p:cNvPr>
              <p:cNvSpPr/>
              <p:nvPr/>
            </p:nvSpPr>
            <p:spPr>
              <a:xfrm>
                <a:off x="449271" y="52855"/>
                <a:ext cx="2011680" cy="32131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kern="1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Working Directory</a:t>
                </a:r>
                <a:endParaRPr lang="en-US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96F3BA6-12F2-5D92-7C7C-D490973A3618}"/>
                  </a:ext>
                </a:extLst>
              </p:cNvPr>
              <p:cNvGrpSpPr/>
              <p:nvPr/>
            </p:nvGrpSpPr>
            <p:grpSpPr>
              <a:xfrm>
                <a:off x="68712" y="470414"/>
                <a:ext cx="2751723" cy="796664"/>
                <a:chOff x="0" y="0"/>
                <a:chExt cx="2751723" cy="796664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D2489CB-F9FC-8E05-5315-631CC0A6B06A}"/>
                    </a:ext>
                  </a:extLst>
                </p:cNvPr>
                <p:cNvGrpSpPr/>
                <p:nvPr/>
              </p:nvGrpSpPr>
              <p:grpSpPr>
                <a:xfrm>
                  <a:off x="687121" y="42284"/>
                  <a:ext cx="768351" cy="743585"/>
                  <a:chOff x="52888" y="0"/>
                  <a:chExt cx="770333" cy="744921"/>
                </a:xfrm>
              </p:grpSpPr>
              <p:pic>
                <p:nvPicPr>
                  <p:cNvPr id="21" name="Graphic 164">
                    <a:extLst>
                      <a:ext uri="{FF2B5EF4-FFF2-40B4-BE49-F238E27FC236}">
                        <a16:creationId xmlns:a16="http://schemas.microsoft.com/office/drawing/2014/main" id="{CDA33D05-0341-E0ED-F7CD-4431CC63A4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567" y="0"/>
                    <a:ext cx="475615" cy="475615"/>
                  </a:xfrm>
                  <a:prstGeom prst="rect">
                    <a:avLst/>
                  </a:prstGeom>
                </p:spPr>
              </p:pic>
              <p:sp>
                <p:nvSpPr>
                  <p:cNvPr id="22" name="Text Box 165">
                    <a:extLst>
                      <a:ext uri="{FF2B5EF4-FFF2-40B4-BE49-F238E27FC236}">
                        <a16:creationId xmlns:a16="http://schemas.microsoft.com/office/drawing/2014/main" id="{EAF89B18-241F-FBC8-4115-DFCC4A18EF34}"/>
                      </a:ext>
                    </a:extLst>
                  </p:cNvPr>
                  <p:cNvSpPr txBox="1"/>
                  <p:nvPr/>
                </p:nvSpPr>
                <p:spPr>
                  <a:xfrm>
                    <a:off x="52888" y="491556"/>
                    <a:ext cx="770333" cy="25336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styles.css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E9A79A8-CC60-23A3-48EB-FA6A4A381170}"/>
                    </a:ext>
                  </a:extLst>
                </p:cNvPr>
                <p:cNvGrpSpPr/>
                <p:nvPr/>
              </p:nvGrpSpPr>
              <p:grpSpPr>
                <a:xfrm>
                  <a:off x="0" y="42284"/>
                  <a:ext cx="812800" cy="754380"/>
                  <a:chOff x="5304" y="0"/>
                  <a:chExt cx="814391" cy="755492"/>
                </a:xfrm>
              </p:grpSpPr>
              <p:sp>
                <p:nvSpPr>
                  <p:cNvPr id="19" name="Text Box 167">
                    <a:extLst>
                      <a:ext uri="{FF2B5EF4-FFF2-40B4-BE49-F238E27FC236}">
                        <a16:creationId xmlns:a16="http://schemas.microsoft.com/office/drawing/2014/main" id="{24F569F0-90FD-A4EC-232E-F9E5A8EBD33F}"/>
                      </a:ext>
                    </a:extLst>
                  </p:cNvPr>
                  <p:cNvSpPr txBox="1"/>
                  <p:nvPr/>
                </p:nvSpPr>
                <p:spPr>
                  <a:xfrm>
                    <a:off x="5304" y="502127"/>
                    <a:ext cx="814391" cy="25336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index.html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0" name="Graphic 168">
                    <a:extLst>
                      <a:ext uri="{FF2B5EF4-FFF2-40B4-BE49-F238E27FC236}">
                        <a16:creationId xmlns:a16="http://schemas.microsoft.com/office/drawing/2014/main" id="{54BEB6E0-9E4D-AF1C-D2CF-80F5654ED9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567" y="0"/>
                    <a:ext cx="475615" cy="47561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62854FF-5794-CC84-54F4-8949F1E66BE3}"/>
                    </a:ext>
                  </a:extLst>
                </p:cNvPr>
                <p:cNvGrpSpPr/>
                <p:nvPr/>
              </p:nvGrpSpPr>
              <p:grpSpPr>
                <a:xfrm>
                  <a:off x="1448240" y="5285"/>
                  <a:ext cx="605790" cy="770255"/>
                  <a:chOff x="0" y="0"/>
                  <a:chExt cx="607024" cy="771198"/>
                </a:xfrm>
              </p:grpSpPr>
              <p:pic>
                <p:nvPicPr>
                  <p:cNvPr id="17" name="Graphic 170">
                    <a:extLst>
                      <a:ext uri="{FF2B5EF4-FFF2-40B4-BE49-F238E27FC236}">
                        <a16:creationId xmlns:a16="http://schemas.microsoft.com/office/drawing/2014/main" id="{ED6E806D-E97F-67F6-0ADF-FD4DA1512D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7" y="0"/>
                    <a:ext cx="579755" cy="580390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 Box 171">
                    <a:extLst>
                      <a:ext uri="{FF2B5EF4-FFF2-40B4-BE49-F238E27FC236}">
                        <a16:creationId xmlns:a16="http://schemas.microsoft.com/office/drawing/2014/main" id="{3B8C7AEF-4FDC-4465-8954-09661CC07472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17984"/>
                    <a:ext cx="607024" cy="253214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assets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C30F3B5-6972-387B-5CBF-4747EE5AB356}"/>
                    </a:ext>
                  </a:extLst>
                </p:cNvPr>
                <p:cNvGrpSpPr/>
                <p:nvPr/>
              </p:nvGrpSpPr>
              <p:grpSpPr>
                <a:xfrm>
                  <a:off x="2145933" y="0"/>
                  <a:ext cx="605790" cy="770255"/>
                  <a:chOff x="0" y="0"/>
                  <a:chExt cx="607024" cy="771197"/>
                </a:xfrm>
              </p:grpSpPr>
              <p:pic>
                <p:nvPicPr>
                  <p:cNvPr id="15" name="Graphic 173">
                    <a:extLst>
                      <a:ext uri="{FF2B5EF4-FFF2-40B4-BE49-F238E27FC236}">
                        <a16:creationId xmlns:a16="http://schemas.microsoft.com/office/drawing/2014/main" id="{0171D0EF-C59D-0C75-F75F-2CAADA9906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27" y="0"/>
                    <a:ext cx="579755" cy="580390"/>
                  </a:xfrm>
                  <a:prstGeom prst="rect">
                    <a:avLst/>
                  </a:prstGeom>
                </p:spPr>
              </p:pic>
              <p:sp>
                <p:nvSpPr>
                  <p:cNvPr id="16" name="Text Box 174">
                    <a:extLst>
                      <a:ext uri="{FF2B5EF4-FFF2-40B4-BE49-F238E27FC236}">
                        <a16:creationId xmlns:a16="http://schemas.microsoft.com/office/drawing/2014/main" id="{B516B318-B787-B812-8BB7-7F1B421484FF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517984"/>
                    <a:ext cx="607024" cy="25321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kern="100">
                        <a:ln>
                          <a:noFill/>
                        </a:ln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.git</a:t>
                    </a:r>
                    <a:endPara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1B16B9B-4D1E-A929-B1EC-CF965305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Main Areas</a:t>
            </a:r>
          </a:p>
        </p:txBody>
      </p:sp>
    </p:spTree>
    <p:extLst>
      <p:ext uri="{BB962C8B-B14F-4D97-AF65-F5344CB8AC3E}">
        <p14:creationId xmlns:p14="http://schemas.microsoft.com/office/powerpoint/2010/main" val="381918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FE1C-1E2D-E269-20D0-C288E264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and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79A5-CBFB-E841-AB40-6DC22D2F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175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basic Git workflow goes like this: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You add or modify files in your </a:t>
            </a: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Working Directory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You selectively stage just those changes you want to be part of your next commit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You save your work by doing a commit, stores that snapshot permanently to your database</a:t>
            </a:r>
            <a:endParaRPr lang="en-US" sz="1800" dirty="0"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latin typeface="+mj-lt"/>
              </a:rPr>
              <a:t>Lab with Trainer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 status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 add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 commit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 log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 checkout</a:t>
            </a:r>
          </a:p>
          <a:p>
            <a:pPr marL="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gitk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235</Words>
  <Application>Microsoft Office PowerPoint</Application>
  <PresentationFormat>Widescreen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 Basics</vt:lpstr>
      <vt:lpstr>What is Git?</vt:lpstr>
      <vt:lpstr>File Status</vt:lpstr>
      <vt:lpstr>Main Areas</vt:lpstr>
      <vt:lpstr>Main Areas</vt:lpstr>
      <vt:lpstr>Main Areas</vt:lpstr>
      <vt:lpstr>Basic Workflow and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Kristian Sandakchiev</dc:creator>
  <cp:lastModifiedBy>Kristian Sandakchiev</cp:lastModifiedBy>
  <cp:revision>10</cp:revision>
  <dcterms:created xsi:type="dcterms:W3CDTF">2023-02-07T07:01:12Z</dcterms:created>
  <dcterms:modified xsi:type="dcterms:W3CDTF">2023-02-21T07:50:19Z</dcterms:modified>
</cp:coreProperties>
</file>