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E45B68-9730-4BC5-A0BA-69D80CC4D00B}">
          <p14:sldIdLst>
            <p14:sldId id="258"/>
            <p14:sldId id="260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51B76F-BF34-46A6-82CA-D7AFEE546E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НБУ, МАГИСТЪРСКИ ФАКУЛТЕТ, ДЕПАРТАМЕНТ ИНФОРМАТИКА, ПРОГРАМА КОМПЮТЪРНА СИГУРНОСТ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6F559-D046-4D26-8C96-5C05A52FE9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D176-DAE7-450E-9B86-5625A78D1C34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67653-4F0B-4DA6-B7F9-4D7571783B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CA497-B6DD-4AFC-AFE7-9313C3494F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8A75C-6C80-45A0-8D75-18260862C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090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НБУ, МАГИСТЪРСКИ ФАКУЛТЕТ, ДЕПАРТАМЕНТ ИНФОРМАТИКА, ПРОГРАМА КОМПЮТЪРНА СИГУРНОСТ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39537-F709-4012-8B34-9C9304DE06BB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A10BD-2637-40F2-8B42-CE8B8DEB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778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ru-RU"/>
              <a:t>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10BD-2637-40F2-8B42-CE8B8DEBFC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ru-RU"/>
              <a:t>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A10BD-2637-40F2-8B42-CE8B8DEBFC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B94D4-1B05-4644-A2E7-63668E6CD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9C48B-546E-4AE9-AF07-2C64ADFC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8705-C9A8-4BFF-A227-266A4EFA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C995-6BFA-40F4-9643-5B25F960B487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B592-ADD7-4135-96BB-22AF8671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130A-CF1A-4116-89D1-8829BCD0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0E0C-EBDC-4F35-9240-087EF475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6B578-A8FB-46B0-9D60-D9D88B46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E61AC-24A6-4B4C-8F86-29D06FA5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07FA-DCA6-4D04-8A14-DD7D6C48B11C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DA688-C132-4AE7-8C0B-05BF88F1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6307-3DAC-46C0-962C-0525C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0B23D-1984-4F40-AA46-8A101C45B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E7E9C-1F03-46EC-9B02-69451A69C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27314-58F5-4EF3-A804-07258FF3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80CB-6E43-4F34-83C3-B152044F47EE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85F5-2862-41C0-AED1-D773F41C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60A1-1220-416C-8A02-46A35117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086-E704-4A94-8F24-EE4DF374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8913-A630-492A-AC22-87BD9999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C6AF-0635-4098-BFDF-AA2C70AB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5ABA-22BF-4E85-978A-D9B719BCC68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BDA4-9C26-4364-A57F-AD5D6DDD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C192-DF68-48C0-B1F2-C70D3063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1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AA5B-3B6B-43FF-9189-1A1FDE8A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FB0F-25BB-4DA1-B408-5947CD0E5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FD76-908A-4B35-87FD-CBEAEF5F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9E6C-4113-45C0-BECF-5883A510185A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81F1-7909-45DB-91D6-36FA8CDA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72A3-8A6C-4689-B410-A585762B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1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E2EA-1C46-495B-90F4-30A9828D5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DE25-98F4-49BA-8758-26C9F152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966B0-CDF0-4230-A28F-001A44D14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23DF-E497-44A4-8CBF-127109D4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913B9-4CFE-4F2E-9225-EEF4944AC0F2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0E762-FDA1-483D-82B3-607656BC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C39D-0969-41BD-8CE3-B0F61EDB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685B-552B-42BE-B59E-BA134B5F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5E5B5-A9D3-4D67-B5DC-56EC2767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E8130-07A4-4A3B-ACB5-71827BF6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8F70C-17BE-4B00-B033-42E464666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99A70-1760-4722-8EA5-A5BF2960E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9CB10-7C7A-4D97-9243-41C3BC19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4F93-FA8A-484B-9BDF-7AF82963EDF1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73E18-A979-429D-B89B-101D11AC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52933-C85A-48A0-ADBB-A89F90A7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6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AFE9-C330-4CD7-AA35-5E9460E3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8D173-BC99-4AAE-877B-45F86C5C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DAE4-0AD7-437A-9346-7C0718DB0F4D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7D3E9-DFF8-4550-8F5D-916FDDA2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870D1-A37D-4BD2-A12B-E488BA90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AC9E9-260A-4B1C-B13E-90759735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36E8C-FF1D-4337-BE4E-85F4EC80418E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66DA7-4222-4F2F-B115-0EC34640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165D7-3DA0-4A11-AF61-CE045E06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33C5-F7D5-40F5-A4A9-0F7BFEC2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4C1EC-FDDD-45CF-8F8F-A36AE2615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E53CF-4ACB-44C4-9E0F-66CA8743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8668-2AA4-4FB2-ABC4-806B749A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D033-C7B7-48CC-9055-DA0CCFD2BB7A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7305D-9127-42CA-A594-186B5B6F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D994-FCAE-472F-A9D4-07B192D5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B60C-191E-415F-B19F-FF9DC1E3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A6031-128F-4003-ACEF-F2D921050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48518-FE4D-4D73-A744-ED69C88E8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9689-1AFF-4BBE-956B-ED1CAFFB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43802-3D38-4850-B11F-6D27113D6575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3350-464D-4F84-87C1-417805C8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205C5-797B-4786-B41F-51FB8799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8A282-E5C3-4B88-9C41-B165CF24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821B8-8719-4A7E-AE26-5150DCB9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6D3B-3807-46CA-969E-64047AACF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F5039-6F1D-4596-9F47-852F207B46EC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D676-8AE2-4763-9357-44CB205A9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НБУ, МАГИСТЪРСКИ ФАКУЛТЕТ, ДЕПАРТАМЕНТ ИНФОРМАТИКА, ПРОГРАМА КОМПЮТЪРНА СИГУРНОСТ, КРИСТИАН КРАСИМИРОВ САНДЪКЧИЕВ, ФАК. №: F106649, ЗИМЕН СЕМЕСТЪР, 2022г.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1182-582F-46FA-9B67-0CC493FA4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86DB3-C783-4D71-AC7D-2BB01BA86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AEA163-1C25-4B1C-A1B3-E4696F539951}"/>
              </a:ext>
            </a:extLst>
          </p:cNvPr>
          <p:cNvSpPr txBox="1"/>
          <p:nvPr/>
        </p:nvSpPr>
        <p:spPr>
          <a:xfrm>
            <a:off x="183082" y="525886"/>
            <a:ext cx="5470842" cy="3278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I. </a:t>
            </a:r>
            <a:r>
              <a:rPr lang="bg-BG" b="1" dirty="0">
                <a:latin typeface="Arial" panose="020B0604020202020204" pitchFamily="34" charset="0"/>
                <a:ea typeface="Calibri" panose="020F0502020204030204" pitchFamily="34" charset="0"/>
              </a:rPr>
              <a:t>Въведение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Множество нови инструменти и методологии се появиха в екосистемата на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JavaScript </a:t>
            </a:r>
            <a:r>
              <a:rPr lang="bg-BG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през </a:t>
            </a:r>
            <a:r>
              <a:rPr lang="bg-BG" sz="16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последните години.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Само някои от тях се задържаха на полето за по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</a:t>
            </a:r>
            <a:r>
              <a:rPr lang="bg-BG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дълго време.</a:t>
            </a:r>
            <a:endParaRPr lang="bg-BG" sz="1600" dirty="0"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1600" dirty="0">
                <a:latin typeface="Arial" panose="020B0604020202020204" pitchFamily="34" charset="0"/>
              </a:rPr>
              <a:t>Всяка технология има своите плюсове и минуси, затова е важна добрата обща култура и разбирането на технологиите на по-високо ниво.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66C06-0C0C-40A0-843C-8C3C60A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B7588-4DD0-3C55-ACCA-160FBC3E8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62" y="525886"/>
            <a:ext cx="5655837" cy="329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32ABB-BE53-C639-9657-F48E7B7E9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9" y="4188989"/>
            <a:ext cx="2143125" cy="2143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742CD-AC4A-88F4-A78A-B5F4537A1117}"/>
              </a:ext>
            </a:extLst>
          </p:cNvPr>
          <p:cNvSpPr txBox="1"/>
          <p:nvPr/>
        </p:nvSpPr>
        <p:spPr>
          <a:xfrm>
            <a:off x="3504037" y="4688386"/>
            <a:ext cx="6893481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bg-BG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Затова е важно да разбираме, че тези библиотеки и работни рамки не са имплементирани по един и същ начин и ползите, който предоставят зависят от целта на проекта. Неговите нужди и големина.</a:t>
            </a:r>
            <a:endParaRPr lang="bg-BG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2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AEA163-1C25-4B1C-A1B3-E4696F539951}"/>
              </a:ext>
            </a:extLst>
          </p:cNvPr>
          <p:cNvSpPr txBox="1"/>
          <p:nvPr/>
        </p:nvSpPr>
        <p:spPr>
          <a:xfrm>
            <a:off x="203892" y="230564"/>
            <a:ext cx="63783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II. </a:t>
            </a:r>
            <a:r>
              <a:rPr lang="bg-BG" b="1" dirty="0">
                <a:latin typeface="Arial" panose="020B0604020202020204" pitchFamily="34" charset="0"/>
                <a:ea typeface="Calibri" panose="020F0502020204030204" pitchFamily="34" charset="0"/>
              </a:rPr>
              <a:t>История</a:t>
            </a:r>
          </a:p>
          <a:p>
            <a:endParaRPr lang="en-US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Angular, React </a:t>
            </a:r>
            <a:r>
              <a:rPr lang="bg-BG" sz="1800" dirty="0">
                <a:latin typeface="Arial" panose="020B0604020202020204" pitchFamily="34" charset="0"/>
                <a:ea typeface="Calibri" panose="020F0502020204030204" pitchFamily="34" charset="0"/>
              </a:rPr>
              <a:t>и 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Vue </a:t>
            </a:r>
            <a:r>
              <a:rPr lang="bg-BG" sz="1800" dirty="0">
                <a:latin typeface="Arial" panose="020B0604020202020204" pitchFamily="34" charset="0"/>
                <a:ea typeface="Calibri" panose="020F0502020204030204" pitchFamily="34" charset="0"/>
              </a:rPr>
              <a:t>са утвърдиха като доминиращите технологии на пазара</a:t>
            </a:r>
            <a:r>
              <a:rPr lang="bg-BG" sz="1800" dirty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latin typeface="Arial" panose="020B0604020202020204" pitchFamily="34" charset="0"/>
                <a:ea typeface="Calibri" panose="020F0502020204030204" pitchFamily="34" charset="0"/>
              </a:rPr>
              <a:t>В</a:t>
            </a:r>
            <a:r>
              <a:rPr lang="bg-BG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сяка една от тях може да бъде използвана за всякакви задания, но само една от тях е изключително добра в едно конкретно нещо.</a:t>
            </a:r>
            <a:endParaRPr lang="bg-BG" b="1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8B346-22AF-4277-8128-C9B2595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8BD27-0064-67BA-78CC-817306EAF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75" y="279425"/>
            <a:ext cx="4464121" cy="2540557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ABEAF16-0A68-31D5-ADF0-19FACD855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40497"/>
              </p:ext>
            </p:extLst>
          </p:nvPr>
        </p:nvGraphicFramePr>
        <p:xfrm>
          <a:off x="355025" y="2907907"/>
          <a:ext cx="11200472" cy="386954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800118">
                  <a:extLst>
                    <a:ext uri="{9D8B030D-6E8A-4147-A177-3AD203B41FA5}">
                      <a16:colId xmlns:a16="http://schemas.microsoft.com/office/drawing/2014/main" val="698360033"/>
                    </a:ext>
                  </a:extLst>
                </a:gridCol>
                <a:gridCol w="2800118">
                  <a:extLst>
                    <a:ext uri="{9D8B030D-6E8A-4147-A177-3AD203B41FA5}">
                      <a16:colId xmlns:a16="http://schemas.microsoft.com/office/drawing/2014/main" val="2491247733"/>
                    </a:ext>
                  </a:extLst>
                </a:gridCol>
                <a:gridCol w="2800118">
                  <a:extLst>
                    <a:ext uri="{9D8B030D-6E8A-4147-A177-3AD203B41FA5}">
                      <a16:colId xmlns:a16="http://schemas.microsoft.com/office/drawing/2014/main" val="4044559909"/>
                    </a:ext>
                  </a:extLst>
                </a:gridCol>
                <a:gridCol w="2800118">
                  <a:extLst>
                    <a:ext uri="{9D8B030D-6E8A-4147-A177-3AD203B41FA5}">
                      <a16:colId xmlns:a16="http://schemas.microsoft.com/office/drawing/2014/main" val="3368332621"/>
                    </a:ext>
                  </a:extLst>
                </a:gridCol>
              </a:tblGrid>
              <a:tr h="223911"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React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Vue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Angular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53563"/>
                  </a:ext>
                </a:extLst>
              </a:tr>
              <a:tr h="600492">
                <a:tc>
                  <a:txBody>
                    <a:bodyPr/>
                    <a:lstStyle/>
                    <a:p>
                      <a:r>
                        <a:rPr lang="bg-BG" sz="1400" b="1" dirty="0"/>
                        <a:t>Официално описание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Ефективна и гъвкава библиотека за създаване на потребителски интерфейси.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Работна рамка за правене на потребителски интерфейси.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One Framework</a:t>
                      </a:r>
                      <a:r>
                        <a:rPr lang="bg-BG" sz="1400" b="0" dirty="0"/>
                        <a:t>.</a:t>
                      </a:r>
                      <a:r>
                        <a:rPr lang="en-US" sz="1400" b="0" dirty="0"/>
                        <a:t> Mobile &amp; Desktop.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85377"/>
                  </a:ext>
                </a:extLst>
              </a:tr>
              <a:tr h="386477">
                <a:tc>
                  <a:txBody>
                    <a:bodyPr/>
                    <a:lstStyle/>
                    <a:p>
                      <a:r>
                        <a:rPr lang="bg-BG" sz="1400" b="1" dirty="0"/>
                        <a:t>Компания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Meta (ex Facebook)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 (but backed by Laravel)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Google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06566"/>
                  </a:ext>
                </a:extLst>
              </a:tr>
              <a:tr h="223911">
                <a:tc>
                  <a:txBody>
                    <a:bodyPr/>
                    <a:lstStyle/>
                    <a:p>
                      <a:r>
                        <a:rPr lang="bg-BG" sz="1400" b="1" dirty="0"/>
                        <a:t>Създател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Jordan </a:t>
                      </a:r>
                      <a:r>
                        <a:rPr lang="en-US" sz="1400" b="0" dirty="0" err="1"/>
                        <a:t>Walke</a:t>
                      </a:r>
                      <a:r>
                        <a:rPr lang="en-US" sz="1400" b="0" dirty="0"/>
                        <a:t> 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Evan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Misko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Hevery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51409"/>
                  </a:ext>
                </a:extLst>
              </a:tr>
              <a:tr h="386477">
                <a:tc>
                  <a:txBody>
                    <a:bodyPr/>
                    <a:lstStyle/>
                    <a:p>
                      <a:r>
                        <a:rPr lang="bg-BG" sz="1400" b="1" dirty="0"/>
                        <a:t>Година на публикуване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29 </a:t>
                      </a:r>
                      <a:r>
                        <a:rPr lang="bg-BG" sz="1400" b="0" dirty="0"/>
                        <a:t>Май</a:t>
                      </a:r>
                      <a:r>
                        <a:rPr lang="en-US" sz="1400" b="0" dirty="0"/>
                        <a:t>, 2013</a:t>
                      </a:r>
                      <a:r>
                        <a:rPr lang="bg-BG" sz="1400" b="0" dirty="0"/>
                        <a:t>г.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Февруари 2014г.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20 </a:t>
                      </a:r>
                      <a:r>
                        <a:rPr lang="bg-BG" sz="1400" b="0" dirty="0"/>
                        <a:t>Октомври</a:t>
                      </a:r>
                      <a:r>
                        <a:rPr lang="en-US" sz="1400" b="0" dirty="0"/>
                        <a:t>, 2010</a:t>
                      </a:r>
                      <a:r>
                        <a:rPr lang="bg-BG" sz="1400" b="0" dirty="0"/>
                        <a:t>г.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1398"/>
                  </a:ext>
                </a:extLst>
              </a:tr>
              <a:tr h="223911">
                <a:tc>
                  <a:txBody>
                    <a:bodyPr/>
                    <a:lstStyle/>
                    <a:p>
                      <a:r>
                        <a:rPr lang="bg-BG" sz="1400" b="1" dirty="0"/>
                        <a:t>Архитектура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V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MVVM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MVC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04856"/>
                  </a:ext>
                </a:extLst>
              </a:tr>
              <a:tr h="732930">
                <a:tc>
                  <a:txBody>
                    <a:bodyPr/>
                    <a:lstStyle/>
                    <a:p>
                      <a:r>
                        <a:rPr lang="bg-BG" sz="1400" b="1" dirty="0"/>
                        <a:t>Подходяща за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0" dirty="0"/>
                        <a:t>Високо персонализирани приложения. Ентърпрайз приложения.</a:t>
                      </a:r>
                      <a:endParaRPr lang="bg-BG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Средно големи приложения и бързо </a:t>
                      </a:r>
                      <a:r>
                        <a:rPr lang="bg-BG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прототипиране</a:t>
                      </a:r>
                      <a:r>
                        <a:rPr lang="bg-BG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на малки приложения.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0" dirty="0"/>
                        <a:t>Професионални солидни приложения. Ентърпрайз приложения.</a:t>
                      </a:r>
                      <a:endParaRPr lang="bg-BG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62625"/>
                  </a:ext>
                </a:extLst>
              </a:tr>
              <a:tr h="717743">
                <a:tc>
                  <a:txBody>
                    <a:bodyPr/>
                    <a:lstStyle/>
                    <a:p>
                      <a:r>
                        <a:rPr lang="bg-BG" sz="1400" b="1" dirty="0"/>
                        <a:t>Ползван от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Facebook, Instagram, Netflix 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Alibaba, Baidu, GitLab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Gmail (</a:t>
                      </a:r>
                      <a:r>
                        <a:rPr lang="bg-BG" sz="1400" b="0" dirty="0"/>
                        <a:t>пренаписан</a:t>
                      </a:r>
                      <a:r>
                        <a:rPr lang="en-US" sz="1400" b="0" dirty="0"/>
                        <a:t>)</a:t>
                      </a:r>
                      <a:r>
                        <a:rPr lang="bg-BG" sz="1400" b="0" dirty="0"/>
                        <a:t>, </a:t>
                      </a:r>
                      <a:r>
                        <a:rPr lang="en-US" sz="1400" b="0" dirty="0"/>
                        <a:t>Microsoft Xbox, PayPal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0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68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66C06-0C0C-40A0-843C-8C3C60A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06B09-CA2F-3C58-02F2-BAF204395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44" y="525886"/>
            <a:ext cx="6311111" cy="4241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B4B8D-EA7A-531F-1DEB-4035341EFB01}"/>
              </a:ext>
            </a:extLst>
          </p:cNvPr>
          <p:cNvSpPr txBox="1"/>
          <p:nvPr/>
        </p:nvSpPr>
        <p:spPr>
          <a:xfrm>
            <a:off x="204023" y="519999"/>
            <a:ext cx="5198616" cy="31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III.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Сравнителен анализ между Angular, React и Vue</a:t>
            </a:r>
            <a:endParaRPr lang="bg-BG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bg-BG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Преди да </a:t>
            </a:r>
            <a:r>
              <a:rPr lang="bg-BG" sz="1600" dirty="0">
                <a:latin typeface="Arial" panose="020B0604020202020204" pitchFamily="34" charset="0"/>
                <a:ea typeface="Calibri" panose="020F0502020204030204" pitchFamily="34" charset="0"/>
              </a:rPr>
              <a:t>хлътнем по новата работна рамка, и да заменим старата, трябва да проучим какви проблеми решава тя за нас?</a:t>
            </a:r>
          </a:p>
          <a:p>
            <a:pPr algn="just">
              <a:lnSpc>
                <a:spcPct val="150000"/>
              </a:lnSpc>
            </a:pPr>
            <a:r>
              <a:rPr lang="bg-BG" sz="1600" dirty="0">
                <a:latin typeface="Arial" panose="020B0604020202020204" pitchFamily="34" charset="0"/>
              </a:rPr>
              <a:t>Важно е да имаме общ поглед върху нещата, преди да ангажираме времето си в изучаването на нова технология. Понякога това може да е решаваща стъпка в кариерния ни път.</a:t>
            </a: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49626-6814-E60F-54BF-CDCE5EC6561F}"/>
              </a:ext>
            </a:extLst>
          </p:cNvPr>
          <p:cNvSpPr txBox="1"/>
          <p:nvPr/>
        </p:nvSpPr>
        <p:spPr>
          <a:xfrm>
            <a:off x="256429" y="3967031"/>
            <a:ext cx="387582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Параметри на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latin typeface="Arial" panose="020B0604020202020204" pitchFamily="34" charset="0"/>
              </a:rPr>
              <a:t>Социални</a:t>
            </a:r>
            <a:r>
              <a:rPr lang="en-US" sz="1600" dirty="0">
                <a:latin typeface="Arial" panose="020B0604020202020204" pitchFamily="34" charset="0"/>
              </a:rPr>
              <a:t> - </a:t>
            </a:r>
            <a:r>
              <a:rPr lang="bg-BG" sz="1600" dirty="0">
                <a:latin typeface="Arial" panose="020B0604020202020204" pitchFamily="34" charset="0"/>
              </a:rPr>
              <a:t>Популярност, харесване, компании и работа</a:t>
            </a:r>
            <a:r>
              <a:rPr lang="en-US" sz="1600" dirty="0">
                <a:latin typeface="Arial" panose="020B0604020202020204" pitchFamily="34" charset="0"/>
              </a:rPr>
              <a:t>.</a:t>
            </a:r>
            <a:endParaRPr lang="bg-BG" sz="160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latin typeface="Arial" panose="020B0604020202020204" pitchFamily="34" charset="0"/>
              </a:rPr>
              <a:t>Промотирани </a:t>
            </a:r>
            <a:r>
              <a:rPr lang="en-US" sz="1600" dirty="0">
                <a:latin typeface="Arial" panose="020B0604020202020204" pitchFamily="34" charset="0"/>
              </a:rPr>
              <a:t>- </a:t>
            </a:r>
            <a:r>
              <a:rPr lang="bg-BG" sz="1600" dirty="0">
                <a:latin typeface="Arial" panose="020B0604020202020204" pitchFamily="34" charset="0"/>
              </a:rPr>
              <a:t>Бързодействие, скалируемост, размер и трудност на обучение.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latin typeface="Arial" panose="020B0604020202020204" pitchFamily="34" charset="0"/>
              </a:rPr>
              <a:t>Реална предлагана функционалност от технологията.</a:t>
            </a:r>
            <a:endParaRPr lang="bg-BG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bg-BG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4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66C06-0C0C-40A0-843C-8C3C60A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17274F-F8F0-A827-F901-FAFF00CE4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930" y="3572701"/>
            <a:ext cx="7623418" cy="319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F437CC-6887-CD12-3C05-5F0FBF915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04" y="317578"/>
            <a:ext cx="4841318" cy="319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AF0B71-97CD-26AD-B467-DFD71F7FC28F}"/>
              </a:ext>
            </a:extLst>
          </p:cNvPr>
          <p:cNvSpPr txBox="1"/>
          <p:nvPr/>
        </p:nvSpPr>
        <p:spPr>
          <a:xfrm>
            <a:off x="204023" y="317578"/>
            <a:ext cx="519861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III.</a:t>
            </a:r>
            <a:r>
              <a:rPr lang="bg-BG" b="1" dirty="0">
                <a:latin typeface="Arial" panose="020B0604020202020204" pitchFamily="34" charset="0"/>
                <a:ea typeface="Calibri" panose="020F0502020204030204" pitchFamily="34" charset="0"/>
              </a:rPr>
              <a:t>1. Популярност, харесване, компании и търсене на работа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добро </a:t>
            </a:r>
            <a:r>
              <a:rPr lang="bg-BG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прокси</a:t>
            </a:r>
            <a:r>
              <a:rPr lang="bg-BG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за популярността на технологиите е репутацията по </a:t>
            </a:r>
            <a:r>
              <a:rPr lang="bg-BG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репозиторита</a:t>
            </a:r>
            <a:r>
              <a:rPr lang="bg-BG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в хранилищата.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1600" dirty="0">
                <a:latin typeface="Arial" panose="020B0604020202020204" pitchFamily="34" charset="0"/>
                <a:ea typeface="Calibri" panose="020F0502020204030204" pitchFamily="34" charset="0"/>
              </a:rPr>
              <a:t>харесване и ползване –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google trends,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</a:rPr>
              <a:t>stackoverflow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 dev survey </a:t>
            </a:r>
            <a:endParaRPr lang="bg-BG" sz="16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bg-BG" sz="1600" dirty="0">
                <a:latin typeface="Arial" panose="020B0604020202020204" pitchFamily="34" charset="0"/>
                <a:ea typeface="Calibri" panose="020F0502020204030204" pitchFamily="34" charset="0"/>
              </a:rPr>
              <a:t>търсене на работа –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</a:rPr>
              <a:t>job boards, dev.bg</a:t>
            </a:r>
            <a:endParaRPr lang="bg-BG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7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66C06-0C0C-40A0-843C-8C3C60A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F0B71-97CD-26AD-B467-DFD71F7FC28F}"/>
              </a:ext>
            </a:extLst>
          </p:cNvPr>
          <p:cNvSpPr txBox="1"/>
          <p:nvPr/>
        </p:nvSpPr>
        <p:spPr>
          <a:xfrm>
            <a:off x="204023" y="317578"/>
            <a:ext cx="8688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III.</a:t>
            </a:r>
            <a:r>
              <a:rPr lang="bg-BG" b="1" dirty="0">
                <a:latin typeface="Arial" panose="020B0604020202020204" pitchFamily="34" charset="0"/>
                <a:ea typeface="Calibri" panose="020F0502020204030204" pitchFamily="34" charset="0"/>
              </a:rPr>
              <a:t>1. Популярност, харесване, компании и търсене на работа </a:t>
            </a:r>
          </a:p>
          <a:p>
            <a:pPr>
              <a:lnSpc>
                <a:spcPct val="150000"/>
              </a:lnSpc>
            </a:pPr>
            <a:endParaRPr lang="bg-BG" sz="1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BDF0F-4B7D-A205-3BEC-F379620E3A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9" y="766711"/>
            <a:ext cx="8417820" cy="59680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FBD5F530-C64D-4B35-CE2E-970E344F35C3}"/>
              </a:ext>
            </a:extLst>
          </p:cNvPr>
          <p:cNvSpPr/>
          <p:nvPr/>
        </p:nvSpPr>
        <p:spPr>
          <a:xfrm>
            <a:off x="8288496" y="711975"/>
            <a:ext cx="3699481" cy="2596616"/>
          </a:xfrm>
          <a:prstGeom prst="wedgeEllipseCallout">
            <a:avLst>
              <a:gd name="adj1" fmla="val -45739"/>
              <a:gd name="adj2" fmla="val 659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React </a:t>
            </a:r>
            <a:r>
              <a:rPr lang="bg-BG" sz="1800" dirty="0">
                <a:latin typeface="Arial" panose="020B0604020202020204" pitchFamily="34" charset="0"/>
                <a:ea typeface="Calibri" panose="020F0502020204030204" pitchFamily="34" charset="0"/>
              </a:rPr>
              <a:t>надминава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JQ</a:t>
            </a:r>
            <a:r>
              <a:rPr lang="en-US" sz="1800" dirty="0" err="1">
                <a:latin typeface="Arial" panose="020B0604020202020204" pitchFamily="34" charset="0"/>
                <a:ea typeface="Calibri" panose="020F0502020204030204" pitchFamily="34" charset="0"/>
              </a:rPr>
              <a:t>uery</a:t>
            </a:r>
            <a:r>
              <a:rPr lang="bg-BG" sz="1800" dirty="0">
                <a:latin typeface="Arial" panose="020B0604020202020204" pitchFamily="34" charset="0"/>
                <a:ea typeface="Calibri" panose="020F0502020204030204" pitchFamily="34" charset="0"/>
              </a:rPr>
              <a:t> през 2022г.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bg-BG" sz="1800" dirty="0">
                <a:latin typeface="Arial" panose="020B0604020202020204" pitchFamily="34" charset="0"/>
                <a:ea typeface="Calibri" panose="020F0502020204030204" pitchFamily="34" charset="0"/>
              </a:rPr>
              <a:t>и се утвърждава като най-ползваната уеб технология.</a:t>
            </a:r>
          </a:p>
        </p:txBody>
      </p:sp>
    </p:spTree>
    <p:extLst>
      <p:ext uri="{BB962C8B-B14F-4D97-AF65-F5344CB8AC3E}">
        <p14:creationId xmlns:p14="http://schemas.microsoft.com/office/powerpoint/2010/main" val="292961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66C06-0C0C-40A0-843C-8C3C60A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1A6A7-D343-13E3-BA5B-B181E670A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76" y="853559"/>
            <a:ext cx="6550187" cy="56713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0EE640-1BD2-BB65-BC69-463EEDA2C922}"/>
              </a:ext>
            </a:extLst>
          </p:cNvPr>
          <p:cNvSpPr txBox="1"/>
          <p:nvPr/>
        </p:nvSpPr>
        <p:spPr>
          <a:xfrm>
            <a:off x="181735" y="307587"/>
            <a:ext cx="11252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III.2. </a:t>
            </a:r>
            <a:r>
              <a:rPr lang="bg-BG" b="1" dirty="0">
                <a:latin typeface="Arial" panose="020B0604020202020204" pitchFamily="34" charset="0"/>
                <a:ea typeface="Calibri" panose="020F0502020204030204" pitchFamily="34" charset="0"/>
              </a:rPr>
              <a:t>Бързодействие, размер на работната рамка, обучение върху технологията и скалируемост.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</a:endParaRPr>
          </a:p>
        </p:txBody>
      </p:sp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62C82983-2FC4-D9E2-1E75-382AAF669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55150"/>
              </p:ext>
            </p:extLst>
          </p:nvPr>
        </p:nvGraphicFramePr>
        <p:xfrm>
          <a:off x="4020351" y="856922"/>
          <a:ext cx="7590772" cy="261883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97693">
                  <a:extLst>
                    <a:ext uri="{9D8B030D-6E8A-4147-A177-3AD203B41FA5}">
                      <a16:colId xmlns:a16="http://schemas.microsoft.com/office/drawing/2014/main" val="698360033"/>
                    </a:ext>
                  </a:extLst>
                </a:gridCol>
                <a:gridCol w="1897693">
                  <a:extLst>
                    <a:ext uri="{9D8B030D-6E8A-4147-A177-3AD203B41FA5}">
                      <a16:colId xmlns:a16="http://schemas.microsoft.com/office/drawing/2014/main" val="2491247733"/>
                    </a:ext>
                  </a:extLst>
                </a:gridCol>
                <a:gridCol w="1897693">
                  <a:extLst>
                    <a:ext uri="{9D8B030D-6E8A-4147-A177-3AD203B41FA5}">
                      <a16:colId xmlns:a16="http://schemas.microsoft.com/office/drawing/2014/main" val="4044559909"/>
                    </a:ext>
                  </a:extLst>
                </a:gridCol>
                <a:gridCol w="1897693">
                  <a:extLst>
                    <a:ext uri="{9D8B030D-6E8A-4147-A177-3AD203B41FA5}">
                      <a16:colId xmlns:a16="http://schemas.microsoft.com/office/drawing/2014/main" val="3368332621"/>
                    </a:ext>
                  </a:extLst>
                </a:gridCol>
              </a:tblGrid>
              <a:tr h="269858"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React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Vue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Angular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53563"/>
                  </a:ext>
                </a:extLst>
              </a:tr>
              <a:tr h="1025460">
                <a:tc>
                  <a:txBody>
                    <a:bodyPr/>
                    <a:lstStyle/>
                    <a:p>
                      <a:r>
                        <a:rPr lang="bg-BG" sz="1400" b="1" dirty="0"/>
                        <a:t>Бързина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Средна </a:t>
                      </a:r>
                      <a:r>
                        <a:rPr lang="en-US" sz="1400" b="0" dirty="0"/>
                        <a:t>(VDOM)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Най-бърза</a:t>
                      </a:r>
                      <a:r>
                        <a:rPr lang="en-US" sz="1400" b="0" dirty="0"/>
                        <a:t> (VDOM)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Най-бавна</a:t>
                      </a:r>
                      <a:r>
                        <a:rPr lang="en-US" sz="1400" b="0" dirty="0"/>
                        <a:t> (DOM MANIP)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85377"/>
                  </a:ext>
                </a:extLst>
              </a:tr>
              <a:tr h="311651">
                <a:tc>
                  <a:txBody>
                    <a:bodyPr/>
                    <a:lstStyle/>
                    <a:p>
                      <a:r>
                        <a:rPr lang="bg-BG" sz="1400" b="1" dirty="0"/>
                        <a:t>Размер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0" dirty="0"/>
                        <a:t>Средна</a:t>
                      </a:r>
                      <a:r>
                        <a:rPr lang="en-US" sz="1400" b="0" dirty="0"/>
                        <a:t> (100kb~)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Най-малка </a:t>
                      </a:r>
                      <a:r>
                        <a:rPr lang="en-US" sz="1400" b="0" dirty="0"/>
                        <a:t>(65kb~)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0" dirty="0"/>
                        <a:t>Най-тежка</a:t>
                      </a:r>
                      <a:r>
                        <a:rPr lang="en-US" sz="1400" b="0" dirty="0"/>
                        <a:t> (500kb~)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06566"/>
                  </a:ext>
                </a:extLst>
              </a:tr>
              <a:tr h="269858">
                <a:tc>
                  <a:txBody>
                    <a:bodyPr/>
                    <a:lstStyle/>
                    <a:p>
                      <a:r>
                        <a:rPr lang="bg-BG" sz="1400" b="1" dirty="0"/>
                        <a:t>Сложност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Средна</a:t>
                      </a:r>
                      <a:r>
                        <a:rPr lang="en-US" sz="1400" b="0" dirty="0"/>
                        <a:t> (JSX)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Най-лесна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Най-сложна</a:t>
                      </a:r>
                      <a:r>
                        <a:rPr lang="en-US" sz="1400" b="0" dirty="0"/>
                        <a:t> (</a:t>
                      </a:r>
                      <a:r>
                        <a:rPr lang="en-US" sz="1400" b="0" dirty="0" err="1"/>
                        <a:t>NgRx</a:t>
                      </a:r>
                      <a:r>
                        <a:rPr lang="en-US" sz="1400" b="0" dirty="0"/>
                        <a:t>, </a:t>
                      </a:r>
                      <a:r>
                        <a:rPr lang="en-US" sz="1400" b="0" dirty="0" err="1"/>
                        <a:t>RxJS</a:t>
                      </a:r>
                      <a:r>
                        <a:rPr lang="en-US" sz="1400" b="0" dirty="0"/>
                        <a:t>, TypeScript, OOP)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51409"/>
                  </a:ext>
                </a:extLst>
              </a:tr>
              <a:tr h="458759">
                <a:tc>
                  <a:txBody>
                    <a:bodyPr/>
                    <a:lstStyle/>
                    <a:p>
                      <a:r>
                        <a:rPr lang="bg-BG" sz="1400" b="1" dirty="0"/>
                        <a:t>Скалируемост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0" dirty="0"/>
                        <a:t>Средна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sz="1400" b="0" dirty="0"/>
                        <a:t>Най-лоша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400" b="0" dirty="0"/>
                        <a:t>Най-добра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61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A66C06-0C0C-40A0-843C-8C3C60AC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86DB3-C783-4D71-AC7D-2BB01BA86085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EE640-1BD2-BB65-BC69-463EEDA2C922}"/>
              </a:ext>
            </a:extLst>
          </p:cNvPr>
          <p:cNvSpPr txBox="1"/>
          <p:nvPr/>
        </p:nvSpPr>
        <p:spPr>
          <a:xfrm>
            <a:off x="181735" y="307587"/>
            <a:ext cx="1125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III.</a:t>
            </a:r>
            <a:r>
              <a:rPr lang="bg-BG" b="1" dirty="0">
                <a:latin typeface="Arial" panose="020B0604020202020204" pitchFamily="34" charset="0"/>
                <a:ea typeface="Calibri" panose="020F0502020204030204" pitchFamily="34" charset="0"/>
              </a:rPr>
              <a:t>3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r>
              <a:rPr lang="bg-BG" b="1" dirty="0">
                <a:latin typeface="Arial" panose="020B0604020202020204" pitchFamily="34" charset="0"/>
                <a:ea typeface="Calibri" panose="020F0502020204030204" pitchFamily="34" charset="0"/>
              </a:rPr>
              <a:t>Каква функционалност предлагат самите технологии, за какви е добре да се ползват.</a:t>
            </a:r>
            <a:endParaRPr lang="en-US" sz="1400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EF33F-73F5-23F0-3C47-79193388C3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8" r="17552"/>
          <a:stretch/>
        </p:blipFill>
        <p:spPr bwMode="auto">
          <a:xfrm>
            <a:off x="7643063" y="840370"/>
            <a:ext cx="4548937" cy="3408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146BF69-8A9E-B276-937E-1B6E9D171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63483"/>
              </p:ext>
            </p:extLst>
          </p:nvPr>
        </p:nvGraphicFramePr>
        <p:xfrm>
          <a:off x="279202" y="840372"/>
          <a:ext cx="8404108" cy="59148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2221">
                  <a:extLst>
                    <a:ext uri="{9D8B030D-6E8A-4147-A177-3AD203B41FA5}">
                      <a16:colId xmlns:a16="http://schemas.microsoft.com/office/drawing/2014/main" val="698360033"/>
                    </a:ext>
                  </a:extLst>
                </a:gridCol>
                <a:gridCol w="2519833">
                  <a:extLst>
                    <a:ext uri="{9D8B030D-6E8A-4147-A177-3AD203B41FA5}">
                      <a16:colId xmlns:a16="http://schemas.microsoft.com/office/drawing/2014/main" val="2491247733"/>
                    </a:ext>
                  </a:extLst>
                </a:gridCol>
                <a:gridCol w="2101027">
                  <a:extLst>
                    <a:ext uri="{9D8B030D-6E8A-4147-A177-3AD203B41FA5}">
                      <a16:colId xmlns:a16="http://schemas.microsoft.com/office/drawing/2014/main" val="4044559909"/>
                    </a:ext>
                  </a:extLst>
                </a:gridCol>
                <a:gridCol w="2101027">
                  <a:extLst>
                    <a:ext uri="{9D8B030D-6E8A-4147-A177-3AD203B41FA5}">
                      <a16:colId xmlns:a16="http://schemas.microsoft.com/office/drawing/2014/main" val="3368332621"/>
                    </a:ext>
                  </a:extLst>
                </a:gridCol>
              </a:tblGrid>
              <a:tr h="499493">
                <a:tc>
                  <a:txBody>
                    <a:bodyPr/>
                    <a:lstStyle/>
                    <a:p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React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Vue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Angular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53563"/>
                  </a:ext>
                </a:extLst>
              </a:tr>
              <a:tr h="615166">
                <a:tc>
                  <a:txBody>
                    <a:bodyPr/>
                    <a:lstStyle/>
                    <a:p>
                      <a:r>
                        <a:rPr lang="en-US" sz="1400" b="1" dirty="0"/>
                        <a:t>CLI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-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Vue CLI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Angular CLI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85377"/>
                  </a:ext>
                </a:extLst>
              </a:tr>
              <a:tr h="509150">
                <a:tc>
                  <a:txBody>
                    <a:bodyPr/>
                    <a:lstStyle/>
                    <a:p>
                      <a:r>
                        <a:rPr lang="en-US" sz="1400" b="1" dirty="0"/>
                        <a:t>Data </a:t>
                      </a:r>
                      <a:r>
                        <a:rPr lang="en-US" sz="1400" b="1" dirty="0" err="1"/>
                        <a:t>Bidning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One-Way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Two-Way Data Binding (not done well)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Two-Way Data Binding (done properly)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2099"/>
                  </a:ext>
                </a:extLst>
              </a:tr>
              <a:tr h="496790">
                <a:tc>
                  <a:txBody>
                    <a:bodyPr/>
                    <a:lstStyle/>
                    <a:p>
                      <a:r>
                        <a:rPr lang="en-US" sz="1400" b="1" dirty="0"/>
                        <a:t>Architecture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V (unopinionated and very flexible)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MVVM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MVC (opinionated, not flexible)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253486"/>
                  </a:ext>
                </a:extLst>
              </a:tr>
              <a:tr h="701351">
                <a:tc>
                  <a:txBody>
                    <a:bodyPr/>
                    <a:lstStyle/>
                    <a:p>
                      <a:r>
                        <a:rPr lang="en-US" sz="1400" b="1" dirty="0"/>
                        <a:t>Reactivity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Not </a:t>
                      </a:r>
                      <a:r>
                        <a:rPr lang="en-US" sz="1400" b="0" dirty="0" err="1"/>
                        <a:t>Realy</a:t>
                      </a:r>
                      <a:r>
                        <a:rPr lang="en-US" sz="1400" b="0" dirty="0"/>
                        <a:t> ! (Netflix’s solution is to use custom solution with </a:t>
                      </a:r>
                      <a:r>
                        <a:rPr lang="en-US" sz="1400" b="0" dirty="0" err="1"/>
                        <a:t>RxJs</a:t>
                      </a:r>
                      <a:r>
                        <a:rPr lang="en-US" sz="1400" b="0" dirty="0"/>
                        <a:t> and React Hooks)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Not </a:t>
                      </a:r>
                      <a:r>
                        <a:rPr lang="en-US" sz="1400" b="0" dirty="0" err="1"/>
                        <a:t>Realy</a:t>
                      </a:r>
                      <a:r>
                        <a:rPr lang="en-US" sz="1400" b="0" dirty="0"/>
                        <a:t> !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True Reactivity (</a:t>
                      </a:r>
                      <a:r>
                        <a:rPr lang="en-US" sz="1400" b="0" dirty="0" err="1"/>
                        <a:t>RxJs</a:t>
                      </a:r>
                      <a:r>
                        <a:rPr lang="en-US" sz="1400" b="0" dirty="0"/>
                        <a:t>, Observables)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5204"/>
                  </a:ext>
                </a:extLst>
              </a:tr>
              <a:tr h="499493">
                <a:tc>
                  <a:txBody>
                    <a:bodyPr/>
                    <a:lstStyle/>
                    <a:p>
                      <a:r>
                        <a:rPr lang="en-US" sz="1400" b="1" dirty="0"/>
                        <a:t>Documentation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The worst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The best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In the middle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06566"/>
                  </a:ext>
                </a:extLst>
              </a:tr>
              <a:tr h="1161278">
                <a:tc>
                  <a:txBody>
                    <a:bodyPr/>
                    <a:lstStyle/>
                    <a:p>
                      <a:r>
                        <a:rPr lang="en-US" sz="1400" b="1" dirty="0"/>
                        <a:t>Complete framework with many libraries from the same team.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No, but it gives freedom (it counts on the community)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Yes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Yes (enterprise and production ready)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51409"/>
                  </a:ext>
                </a:extLst>
              </a:tr>
              <a:tr h="1315033">
                <a:tc>
                  <a:txBody>
                    <a:bodyPr/>
                    <a:lstStyle/>
                    <a:p>
                      <a:r>
                        <a:rPr lang="en-US" sz="1400" b="1" dirty="0"/>
                        <a:t>Projects (best for what type, goals)</a:t>
                      </a:r>
                      <a:endPara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Highly customized app. React is a library, not a full framework. You must handpick all components and can make custom config with JS Build tools like webpack.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Small to medium sized apps. quick MVP’s. Impossible for huge projects. (Well not impossible, but not a good idea)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Big projects. Battle tested for enterprise grade apps. Overkill for small projects.</a:t>
                      </a:r>
                      <a:endParaRPr lang="en-US" sz="1400" b="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1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756</Words>
  <Application>Microsoft Office PowerPoint</Application>
  <PresentationFormat>Widescreen</PresentationFormat>
  <Paragraphs>118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Sandakchiev</dc:creator>
  <cp:lastModifiedBy>Kristian Sandakchiev</cp:lastModifiedBy>
  <cp:revision>190</cp:revision>
  <dcterms:created xsi:type="dcterms:W3CDTF">2022-01-21T20:08:41Z</dcterms:created>
  <dcterms:modified xsi:type="dcterms:W3CDTF">2023-02-22T15:24:25Z</dcterms:modified>
</cp:coreProperties>
</file>