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1" d="100"/>
          <a:sy n="71" d="100"/>
        </p:scale>
        <p:origin x="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3CD6E6-F5A2-4D79-9A10-88B8F8BB31B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19-4B95-4153-BE9F-2BD54423DC3B}" type="slidenum">
              <a:rPr lang="en-US" smtClean="0"/>
              <a:t>‹#›</a:t>
            </a:fld>
            <a:endParaRPr lang="en-US"/>
          </a:p>
        </p:txBody>
      </p:sp>
    </p:spTree>
    <p:extLst>
      <p:ext uri="{BB962C8B-B14F-4D97-AF65-F5344CB8AC3E}">
        <p14:creationId xmlns:p14="http://schemas.microsoft.com/office/powerpoint/2010/main" val="381221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CD6E6-F5A2-4D79-9A10-88B8F8BB31B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19-4B95-4153-BE9F-2BD54423DC3B}" type="slidenum">
              <a:rPr lang="en-US" smtClean="0"/>
              <a:t>‹#›</a:t>
            </a:fld>
            <a:endParaRPr lang="en-US"/>
          </a:p>
        </p:txBody>
      </p:sp>
    </p:spTree>
    <p:extLst>
      <p:ext uri="{BB962C8B-B14F-4D97-AF65-F5344CB8AC3E}">
        <p14:creationId xmlns:p14="http://schemas.microsoft.com/office/powerpoint/2010/main" val="353859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CD6E6-F5A2-4D79-9A10-88B8F8BB31B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19-4B95-4153-BE9F-2BD54423DC3B}" type="slidenum">
              <a:rPr lang="en-US" smtClean="0"/>
              <a:t>‹#›</a:t>
            </a:fld>
            <a:endParaRPr lang="en-US"/>
          </a:p>
        </p:txBody>
      </p:sp>
    </p:spTree>
    <p:extLst>
      <p:ext uri="{BB962C8B-B14F-4D97-AF65-F5344CB8AC3E}">
        <p14:creationId xmlns:p14="http://schemas.microsoft.com/office/powerpoint/2010/main" val="90236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CD6E6-F5A2-4D79-9A10-88B8F8BB31B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19-4B95-4153-BE9F-2BD54423DC3B}" type="slidenum">
              <a:rPr lang="en-US" smtClean="0"/>
              <a:t>‹#›</a:t>
            </a:fld>
            <a:endParaRPr lang="en-US"/>
          </a:p>
        </p:txBody>
      </p:sp>
    </p:spTree>
    <p:extLst>
      <p:ext uri="{BB962C8B-B14F-4D97-AF65-F5344CB8AC3E}">
        <p14:creationId xmlns:p14="http://schemas.microsoft.com/office/powerpoint/2010/main" val="148822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3CD6E6-F5A2-4D79-9A10-88B8F8BB31B1}"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19-4B95-4153-BE9F-2BD54423DC3B}" type="slidenum">
              <a:rPr lang="en-US" smtClean="0"/>
              <a:t>‹#›</a:t>
            </a:fld>
            <a:endParaRPr lang="en-US"/>
          </a:p>
        </p:txBody>
      </p:sp>
    </p:spTree>
    <p:extLst>
      <p:ext uri="{BB962C8B-B14F-4D97-AF65-F5344CB8AC3E}">
        <p14:creationId xmlns:p14="http://schemas.microsoft.com/office/powerpoint/2010/main" val="405325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3CD6E6-F5A2-4D79-9A10-88B8F8BB31B1}"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19-4B95-4153-BE9F-2BD54423DC3B}" type="slidenum">
              <a:rPr lang="en-US" smtClean="0"/>
              <a:t>‹#›</a:t>
            </a:fld>
            <a:endParaRPr lang="en-US"/>
          </a:p>
        </p:txBody>
      </p:sp>
    </p:spTree>
    <p:extLst>
      <p:ext uri="{BB962C8B-B14F-4D97-AF65-F5344CB8AC3E}">
        <p14:creationId xmlns:p14="http://schemas.microsoft.com/office/powerpoint/2010/main" val="202956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3CD6E6-F5A2-4D79-9A10-88B8F8BB31B1}" type="datetimeFigureOut">
              <a:rPr lang="en-US" smtClean="0"/>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73C19-4B95-4153-BE9F-2BD54423DC3B}" type="slidenum">
              <a:rPr lang="en-US" smtClean="0"/>
              <a:t>‹#›</a:t>
            </a:fld>
            <a:endParaRPr lang="en-US"/>
          </a:p>
        </p:txBody>
      </p:sp>
    </p:spTree>
    <p:extLst>
      <p:ext uri="{BB962C8B-B14F-4D97-AF65-F5344CB8AC3E}">
        <p14:creationId xmlns:p14="http://schemas.microsoft.com/office/powerpoint/2010/main" val="266547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3CD6E6-F5A2-4D79-9A10-88B8F8BB31B1}" type="datetimeFigureOut">
              <a:rPr lang="en-US" smtClean="0"/>
              <a:t>6/18/2021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73C19-4B95-4153-BE9F-2BD54423DC3B}" type="slidenum">
              <a:rPr lang="en-US" smtClean="0"/>
              <a:t>‹#›</a:t>
            </a:fld>
            <a:endParaRPr lang="en-US"/>
          </a:p>
        </p:txBody>
      </p:sp>
    </p:spTree>
    <p:extLst>
      <p:ext uri="{BB962C8B-B14F-4D97-AF65-F5344CB8AC3E}">
        <p14:creationId xmlns:p14="http://schemas.microsoft.com/office/powerpoint/2010/main" val="261016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CD6E6-F5A2-4D79-9A10-88B8F8BB31B1}" type="datetimeFigureOut">
              <a:rPr lang="en-US" smtClean="0"/>
              <a:t>6/18/2021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73C19-4B95-4153-BE9F-2BD54423DC3B}" type="slidenum">
              <a:rPr lang="en-US" smtClean="0"/>
              <a:t>‹#›</a:t>
            </a:fld>
            <a:endParaRPr lang="en-US"/>
          </a:p>
        </p:txBody>
      </p:sp>
    </p:spTree>
    <p:extLst>
      <p:ext uri="{BB962C8B-B14F-4D97-AF65-F5344CB8AC3E}">
        <p14:creationId xmlns:p14="http://schemas.microsoft.com/office/powerpoint/2010/main" val="2349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3CD6E6-F5A2-4D79-9A10-88B8F8BB31B1}"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19-4B95-4153-BE9F-2BD54423DC3B}" type="slidenum">
              <a:rPr lang="en-US" smtClean="0"/>
              <a:t>‹#›</a:t>
            </a:fld>
            <a:endParaRPr lang="en-US"/>
          </a:p>
        </p:txBody>
      </p:sp>
    </p:spTree>
    <p:extLst>
      <p:ext uri="{BB962C8B-B14F-4D97-AF65-F5344CB8AC3E}">
        <p14:creationId xmlns:p14="http://schemas.microsoft.com/office/powerpoint/2010/main" val="331113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3CD6E6-F5A2-4D79-9A10-88B8F8BB31B1}"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19-4B95-4153-BE9F-2BD54423DC3B}" type="slidenum">
              <a:rPr lang="en-US" smtClean="0"/>
              <a:t>‹#›</a:t>
            </a:fld>
            <a:endParaRPr lang="en-US"/>
          </a:p>
        </p:txBody>
      </p:sp>
    </p:spTree>
    <p:extLst>
      <p:ext uri="{BB962C8B-B14F-4D97-AF65-F5344CB8AC3E}">
        <p14:creationId xmlns:p14="http://schemas.microsoft.com/office/powerpoint/2010/main" val="76356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CD6E6-F5A2-4D79-9A10-88B8F8BB31B1}" type="datetimeFigureOut">
              <a:rPr lang="en-US" smtClean="0"/>
              <a:t>6/18/2021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73C19-4B95-4153-BE9F-2BD54423DC3B}" type="slidenum">
              <a:rPr lang="en-US" smtClean="0"/>
              <a:t>‹#›</a:t>
            </a:fld>
            <a:endParaRPr lang="en-US"/>
          </a:p>
        </p:txBody>
      </p:sp>
    </p:spTree>
    <p:extLst>
      <p:ext uri="{BB962C8B-B14F-4D97-AF65-F5344CB8AC3E}">
        <p14:creationId xmlns:p14="http://schemas.microsoft.com/office/powerpoint/2010/main" val="198997040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1645921" y="0"/>
            <a:ext cx="8151223" cy="923330"/>
          </a:xfrm>
          <a:prstGeom prst="rect">
            <a:avLst/>
          </a:prstGeom>
          <a:solidFill>
            <a:schemeClr val="accent2">
              <a:lumMod val="75000"/>
            </a:schemeClr>
          </a:solidFill>
          <a:effectLst>
            <a:outerShdw blurRad="152400" dist="317500" dir="5400000" sx="90000" sy="-19000" rotWithShape="0">
              <a:prstClr val="black">
                <a:alpha val="15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si-LK" dirty="0" smtClean="0"/>
              <a:t>අ:පො:ස  (සා.පෙල</a:t>
            </a:r>
            <a:r>
              <a:rPr lang="en-US" dirty="0" smtClean="0"/>
              <a:t>)</a:t>
            </a:r>
            <a:r>
              <a:rPr lang="si-LK" dirty="0" smtClean="0"/>
              <a:t>විභාගය -2016 දෙසැම්බර් </a:t>
            </a:r>
          </a:p>
          <a:p>
            <a:pPr algn="ctr"/>
            <a:r>
              <a:rPr lang="si-LK" dirty="0" smtClean="0"/>
              <a:t>තොරතුරු හා සන්නිවේදනය තාක්ශනය  ii</a:t>
            </a:r>
          </a:p>
          <a:p>
            <a:endParaRPr lang="en-US" dirty="0"/>
          </a:p>
        </p:txBody>
      </p:sp>
      <p:sp>
        <p:nvSpPr>
          <p:cNvPr id="3" name="TextBox 2"/>
          <p:cNvSpPr txBox="1"/>
          <p:nvPr/>
        </p:nvSpPr>
        <p:spPr>
          <a:xfrm>
            <a:off x="0" y="1356094"/>
            <a:ext cx="11917680" cy="1477328"/>
          </a:xfrm>
          <a:prstGeom prst="rect">
            <a:avLst/>
          </a:prstGeom>
          <a:noFill/>
        </p:spPr>
        <p:txBody>
          <a:bodyPr wrap="square" rtlCol="0">
            <a:spAutoFit/>
          </a:bodyPr>
          <a:lstStyle/>
          <a:p>
            <a:r>
              <a:rPr lang="en-US" b="1" dirty="0" smtClean="0">
                <a:ln/>
                <a:pattFill prst="dkUpDiag">
                  <a:fgClr>
                    <a:schemeClr val="bg1">
                      <a:lumMod val="50000"/>
                    </a:schemeClr>
                  </a:fgClr>
                  <a:bgClr>
                    <a:schemeClr val="tx1">
                      <a:lumMod val="75000"/>
                      <a:lumOff val="25000"/>
                    </a:schemeClr>
                  </a:bgClr>
                </a:pattFill>
                <a:effectLst>
                  <a:outerShdw blurRad="50800" dist="38100" dir="5400000" algn="t" rotWithShape="0">
                    <a:prstClr val="black">
                      <a:alpha val="40000"/>
                    </a:prstClr>
                  </a:outerShdw>
                </a:effectLst>
              </a:rPr>
              <a:t>5)</a:t>
            </a:r>
            <a:r>
              <a:rPr lang="si-LK" b="1" dirty="0" smtClean="0">
                <a:ln/>
                <a:pattFill prst="dkUpDiag">
                  <a:fgClr>
                    <a:schemeClr val="bg1">
                      <a:lumMod val="50000"/>
                    </a:schemeClr>
                  </a:fgClr>
                  <a:bgClr>
                    <a:schemeClr val="tx1">
                      <a:lumMod val="75000"/>
                      <a:lumOff val="25000"/>
                    </a:schemeClr>
                  </a:bgClr>
                </a:pattFill>
                <a:effectLst>
                  <a:outerShdw blurRad="50800" dist="38100" dir="5400000" algn="t" rotWithShape="0">
                    <a:prstClr val="black">
                      <a:alpha val="40000"/>
                    </a:prstClr>
                  </a:outerShdw>
                </a:effectLst>
              </a:rPr>
              <a:t>එක්තරා පාසලක තුර්ය වාදක කන්ඩායම සතුව තුර්ය භන්ඩවල එකතුවක් තිබෙන අතර,තමන්ට තුර්ය භාන්ඩ නොමැති එහේත් තුර්ය වාදක  කණ්ඩායමට සහබාගී වීමට කැමැති සිසුසන්ට එම තුර්ය භාන්ඩ ලබා දෙනු ඇත.තුර්ය භාන්ඩ ලබා දීම කළමනාකරණය සදහා තුර්ය වාදක කණ්ඩායම් දතත සමුදායක් නඩත් තු කරයි.එම දත්ත සමුදය පහත දැක්වෙන වගු වලින් සමන්විතය.</a:t>
            </a:r>
            <a:endParaRPr lang="en-US" b="1" dirty="0">
              <a:ln/>
              <a:pattFill prst="dkUpDiag">
                <a:fgClr>
                  <a:schemeClr val="bg1">
                    <a:lumMod val="50000"/>
                  </a:schemeClr>
                </a:fgClr>
                <a:bgClr>
                  <a:schemeClr val="tx1">
                    <a:lumMod val="75000"/>
                    <a:lumOff val="25000"/>
                  </a:schemeClr>
                </a:bgClr>
              </a:pattFill>
              <a:effectLst>
                <a:outerShdw blurRad="50800" dist="38100" dir="5400000" algn="t" rotWithShape="0">
                  <a:prstClr val="black">
                    <a:alpha val="40000"/>
                  </a:prst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904365730"/>
              </p:ext>
            </p:extLst>
          </p:nvPr>
        </p:nvGraphicFramePr>
        <p:xfrm>
          <a:off x="-1" y="3266187"/>
          <a:ext cx="4859384" cy="1737360"/>
        </p:xfrm>
        <a:graphic>
          <a:graphicData uri="http://schemas.openxmlformats.org/drawingml/2006/table">
            <a:tbl>
              <a:tblPr firstRow="1" bandRow="1">
                <a:tableStyleId>{5C22544A-7EE6-4342-B048-85BDC9FD1C3A}</a:tableStyleId>
              </a:tblPr>
              <a:tblGrid>
                <a:gridCol w="648207">
                  <a:extLst>
                    <a:ext uri="{9D8B030D-6E8A-4147-A177-3AD203B41FA5}">
                      <a16:colId xmlns:a16="http://schemas.microsoft.com/office/drawing/2014/main" val="842236977"/>
                    </a:ext>
                  </a:extLst>
                </a:gridCol>
                <a:gridCol w="1280795">
                  <a:extLst>
                    <a:ext uri="{9D8B030D-6E8A-4147-A177-3AD203B41FA5}">
                      <a16:colId xmlns:a16="http://schemas.microsoft.com/office/drawing/2014/main" val="2953347594"/>
                    </a:ext>
                  </a:extLst>
                </a:gridCol>
                <a:gridCol w="2930382">
                  <a:extLst>
                    <a:ext uri="{9D8B030D-6E8A-4147-A177-3AD203B41FA5}">
                      <a16:colId xmlns:a16="http://schemas.microsoft.com/office/drawing/2014/main" val="1962434800"/>
                    </a:ext>
                  </a:extLst>
                </a:gridCol>
              </a:tblGrid>
              <a:tr h="593337">
                <a:tc>
                  <a:txBody>
                    <a:bodyPr/>
                    <a:lstStyle/>
                    <a:p>
                      <a:r>
                        <a:rPr lang="en-US" dirty="0" smtClean="0"/>
                        <a:t>I_ID</a:t>
                      </a:r>
                      <a:endParaRPr lang="en-US" dirty="0"/>
                    </a:p>
                  </a:txBody>
                  <a:tcPr/>
                </a:tc>
                <a:tc>
                  <a:txBody>
                    <a:bodyPr/>
                    <a:lstStyle/>
                    <a:p>
                      <a:r>
                        <a:rPr lang="si-LK" dirty="0" smtClean="0"/>
                        <a:t>තුර්ය භාන්ඩය </a:t>
                      </a:r>
                      <a:endParaRPr lang="en-US" dirty="0"/>
                    </a:p>
                  </a:txBody>
                  <a:tcPr/>
                </a:tc>
                <a:tc>
                  <a:txBody>
                    <a:bodyPr/>
                    <a:lstStyle/>
                    <a:p>
                      <a:r>
                        <a:rPr lang="si-LK" dirty="0" smtClean="0"/>
                        <a:t>ලැබුණු දිනය </a:t>
                      </a:r>
                      <a:endParaRPr lang="en-US" dirty="0"/>
                    </a:p>
                  </a:txBody>
                  <a:tcPr/>
                </a:tc>
                <a:extLst>
                  <a:ext uri="{0D108BD9-81ED-4DB2-BD59-A6C34878D82A}">
                    <a16:rowId xmlns:a16="http://schemas.microsoft.com/office/drawing/2014/main" val="260271276"/>
                  </a:ext>
                </a:extLst>
              </a:tr>
              <a:tr h="339050">
                <a:tc>
                  <a:txBody>
                    <a:bodyPr/>
                    <a:lstStyle/>
                    <a:p>
                      <a:r>
                        <a:rPr lang="en-US" dirty="0" smtClean="0"/>
                        <a:t>1001</a:t>
                      </a:r>
                      <a:endParaRPr lang="en-US" dirty="0"/>
                    </a:p>
                  </a:txBody>
                  <a:tcPr/>
                </a:tc>
                <a:tc>
                  <a:txBody>
                    <a:bodyPr/>
                    <a:lstStyle/>
                    <a:p>
                      <a:r>
                        <a:rPr lang="en-US" dirty="0" smtClean="0"/>
                        <a:t>trumpet</a:t>
                      </a:r>
                      <a:endParaRPr lang="en-US" dirty="0"/>
                    </a:p>
                  </a:txBody>
                  <a:tcPr/>
                </a:tc>
                <a:tc>
                  <a:txBody>
                    <a:bodyPr/>
                    <a:lstStyle/>
                    <a:p>
                      <a:r>
                        <a:rPr lang="en-US" dirty="0" smtClean="0"/>
                        <a:t>01/01/2015</a:t>
                      </a:r>
                      <a:endParaRPr lang="en-US" dirty="0"/>
                    </a:p>
                  </a:txBody>
                  <a:tcPr/>
                </a:tc>
                <a:extLst>
                  <a:ext uri="{0D108BD9-81ED-4DB2-BD59-A6C34878D82A}">
                    <a16:rowId xmlns:a16="http://schemas.microsoft.com/office/drawing/2014/main" val="3221138261"/>
                  </a:ext>
                </a:extLst>
              </a:tr>
              <a:tr h="339050">
                <a:tc>
                  <a:txBody>
                    <a:bodyPr/>
                    <a:lstStyle/>
                    <a:p>
                      <a:r>
                        <a:rPr lang="en-US" dirty="0" smtClean="0"/>
                        <a:t>1002</a:t>
                      </a:r>
                      <a:endParaRPr lang="en-US" dirty="0"/>
                    </a:p>
                  </a:txBody>
                  <a:tcPr/>
                </a:tc>
                <a:tc>
                  <a:txBody>
                    <a:bodyPr/>
                    <a:lstStyle/>
                    <a:p>
                      <a:r>
                        <a:rPr lang="en-US" dirty="0" smtClean="0"/>
                        <a:t>clarinet</a:t>
                      </a:r>
                      <a:endParaRPr lang="en-US" dirty="0"/>
                    </a:p>
                  </a:txBody>
                  <a:tcPr/>
                </a:tc>
                <a:tc>
                  <a:txBody>
                    <a:bodyPr/>
                    <a:lstStyle/>
                    <a:p>
                      <a:r>
                        <a:rPr lang="en-US" dirty="0" smtClean="0"/>
                        <a:t>01/01/2015</a:t>
                      </a:r>
                      <a:endParaRPr lang="en-US" dirty="0"/>
                    </a:p>
                  </a:txBody>
                  <a:tcPr/>
                </a:tc>
                <a:extLst>
                  <a:ext uri="{0D108BD9-81ED-4DB2-BD59-A6C34878D82A}">
                    <a16:rowId xmlns:a16="http://schemas.microsoft.com/office/drawing/2014/main" val="559177938"/>
                  </a:ext>
                </a:extLst>
              </a:tr>
              <a:tr h="339050">
                <a:tc>
                  <a:txBody>
                    <a:bodyPr/>
                    <a:lstStyle/>
                    <a:p>
                      <a:r>
                        <a:rPr lang="en-US" dirty="0" smtClean="0"/>
                        <a:t>1003</a:t>
                      </a:r>
                      <a:endParaRPr lang="en-US" dirty="0"/>
                    </a:p>
                  </a:txBody>
                  <a:tcPr/>
                </a:tc>
                <a:tc>
                  <a:txBody>
                    <a:bodyPr/>
                    <a:lstStyle/>
                    <a:p>
                      <a:r>
                        <a:rPr lang="en-US" dirty="0" smtClean="0"/>
                        <a:t>trumpet</a:t>
                      </a:r>
                      <a:endParaRPr lang="en-US" dirty="0"/>
                    </a:p>
                  </a:txBody>
                  <a:tcPr/>
                </a:tc>
                <a:tc>
                  <a:txBody>
                    <a:bodyPr/>
                    <a:lstStyle/>
                    <a:p>
                      <a:r>
                        <a:rPr lang="en-US" dirty="0" smtClean="0"/>
                        <a:t>01/06/2015</a:t>
                      </a:r>
                      <a:endParaRPr lang="en-US" dirty="0"/>
                    </a:p>
                  </a:txBody>
                  <a:tcPr/>
                </a:tc>
                <a:extLst>
                  <a:ext uri="{0D108BD9-81ED-4DB2-BD59-A6C34878D82A}">
                    <a16:rowId xmlns:a16="http://schemas.microsoft.com/office/drawing/2014/main" val="3777791639"/>
                  </a:ext>
                </a:extLst>
              </a:tr>
            </a:tbl>
          </a:graphicData>
        </a:graphic>
      </p:graphicFrame>
      <p:sp>
        <p:nvSpPr>
          <p:cNvPr id="7" name="TextBox 6"/>
          <p:cNvSpPr txBox="1"/>
          <p:nvPr/>
        </p:nvSpPr>
        <p:spPr>
          <a:xfrm>
            <a:off x="535578" y="2896854"/>
            <a:ext cx="2782388" cy="369332"/>
          </a:xfrm>
          <a:prstGeom prst="rect">
            <a:avLst/>
          </a:prstGeom>
          <a:noFill/>
        </p:spPr>
        <p:txBody>
          <a:bodyPr wrap="square" rtlCol="0">
            <a:spAutoFit/>
          </a:bodyPr>
          <a:lstStyle/>
          <a:p>
            <a:r>
              <a:rPr lang="en-US" dirty="0" smtClean="0"/>
              <a:t>(</a:t>
            </a:r>
            <a:r>
              <a:rPr lang="si-LK" dirty="0" smtClean="0"/>
              <a:t>තුර්ය භන්ඩ වගුව  </a:t>
            </a:r>
            <a:r>
              <a:rPr lang="en-US" dirty="0" smtClean="0"/>
              <a: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99630792"/>
              </p:ext>
            </p:extLst>
          </p:nvPr>
        </p:nvGraphicFramePr>
        <p:xfrm>
          <a:off x="6061167" y="3266186"/>
          <a:ext cx="6130834" cy="1097280"/>
        </p:xfrm>
        <a:graphic>
          <a:graphicData uri="http://schemas.openxmlformats.org/drawingml/2006/table">
            <a:tbl>
              <a:tblPr firstRow="1" bandRow="1">
                <a:tableStyleId>{7DF18680-E054-41AD-8BC1-D1AEF772440D}</a:tableStyleId>
              </a:tblPr>
              <a:tblGrid>
                <a:gridCol w="733511">
                  <a:extLst>
                    <a:ext uri="{9D8B030D-6E8A-4147-A177-3AD203B41FA5}">
                      <a16:colId xmlns:a16="http://schemas.microsoft.com/office/drawing/2014/main" val="44413940"/>
                    </a:ext>
                  </a:extLst>
                </a:gridCol>
                <a:gridCol w="1069162">
                  <a:extLst>
                    <a:ext uri="{9D8B030D-6E8A-4147-A177-3AD203B41FA5}">
                      <a16:colId xmlns:a16="http://schemas.microsoft.com/office/drawing/2014/main" val="2390498067"/>
                    </a:ext>
                  </a:extLst>
                </a:gridCol>
                <a:gridCol w="4328161">
                  <a:extLst>
                    <a:ext uri="{9D8B030D-6E8A-4147-A177-3AD203B41FA5}">
                      <a16:colId xmlns:a16="http://schemas.microsoft.com/office/drawing/2014/main" val="810751291"/>
                    </a:ext>
                  </a:extLst>
                </a:gridCol>
              </a:tblGrid>
              <a:tr h="359024">
                <a:tc>
                  <a:txBody>
                    <a:bodyPr/>
                    <a:lstStyle/>
                    <a:p>
                      <a:r>
                        <a:rPr lang="en-US" dirty="0" smtClean="0"/>
                        <a:t>S_ID</a:t>
                      </a:r>
                      <a:endParaRPr lang="en-US" dirty="0"/>
                    </a:p>
                  </a:txBody>
                  <a:tcPr/>
                </a:tc>
                <a:tc>
                  <a:txBody>
                    <a:bodyPr/>
                    <a:lstStyle/>
                    <a:p>
                      <a:r>
                        <a:rPr lang="en-US" dirty="0" smtClean="0"/>
                        <a:t>Name </a:t>
                      </a:r>
                      <a:endParaRPr lang="en-US" dirty="0"/>
                    </a:p>
                  </a:txBody>
                  <a:tcPr/>
                </a:tc>
                <a:tc>
                  <a:txBody>
                    <a:bodyPr/>
                    <a:lstStyle/>
                    <a:p>
                      <a:r>
                        <a:rPr lang="en-US" dirty="0" smtClean="0"/>
                        <a:t>grade</a:t>
                      </a:r>
                      <a:endParaRPr lang="en-US" dirty="0"/>
                    </a:p>
                  </a:txBody>
                  <a:tcPr/>
                </a:tc>
                <a:extLst>
                  <a:ext uri="{0D108BD9-81ED-4DB2-BD59-A6C34878D82A}">
                    <a16:rowId xmlns:a16="http://schemas.microsoft.com/office/drawing/2014/main" val="2629950884"/>
                  </a:ext>
                </a:extLst>
              </a:tr>
              <a:tr h="359024">
                <a:tc>
                  <a:txBody>
                    <a:bodyPr/>
                    <a:lstStyle/>
                    <a:p>
                      <a:r>
                        <a:rPr lang="en-US" dirty="0" smtClean="0"/>
                        <a:t>s004</a:t>
                      </a:r>
                      <a:endParaRPr lang="en-US" dirty="0"/>
                    </a:p>
                  </a:txBody>
                  <a:tcPr/>
                </a:tc>
                <a:tc>
                  <a:txBody>
                    <a:bodyPr/>
                    <a:lstStyle/>
                    <a:p>
                      <a:r>
                        <a:rPr lang="en-US" dirty="0" err="1" smtClean="0"/>
                        <a:t>nuwan</a:t>
                      </a:r>
                      <a:endParaRPr lang="en-US" dirty="0"/>
                    </a:p>
                  </a:txBody>
                  <a:tcPr/>
                </a:tc>
                <a:tc>
                  <a:txBody>
                    <a:bodyPr/>
                    <a:lstStyle/>
                    <a:p>
                      <a:r>
                        <a:rPr lang="en-US" dirty="0" smtClean="0"/>
                        <a:t>8</a:t>
                      </a:r>
                      <a:endParaRPr lang="en-US" dirty="0"/>
                    </a:p>
                  </a:txBody>
                  <a:tcPr/>
                </a:tc>
                <a:extLst>
                  <a:ext uri="{0D108BD9-81ED-4DB2-BD59-A6C34878D82A}">
                    <a16:rowId xmlns:a16="http://schemas.microsoft.com/office/drawing/2014/main" val="2019830247"/>
                  </a:ext>
                </a:extLst>
              </a:tr>
              <a:tr h="359024">
                <a:tc>
                  <a:txBody>
                    <a:bodyPr/>
                    <a:lstStyle/>
                    <a:p>
                      <a:r>
                        <a:rPr lang="en-US" dirty="0" smtClean="0"/>
                        <a:t>s005</a:t>
                      </a:r>
                      <a:endParaRPr lang="en-US" dirty="0"/>
                    </a:p>
                  </a:txBody>
                  <a:tcPr/>
                </a:tc>
                <a:tc>
                  <a:txBody>
                    <a:bodyPr/>
                    <a:lstStyle/>
                    <a:p>
                      <a:r>
                        <a:rPr lang="en-US" dirty="0" smtClean="0"/>
                        <a:t>kumara</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val="2789055988"/>
                  </a:ext>
                </a:extLst>
              </a:tr>
            </a:tbl>
          </a:graphicData>
        </a:graphic>
      </p:graphicFrame>
      <p:sp>
        <p:nvSpPr>
          <p:cNvPr id="9" name="TextBox 8"/>
          <p:cNvSpPr txBox="1"/>
          <p:nvPr/>
        </p:nvSpPr>
        <p:spPr>
          <a:xfrm>
            <a:off x="7903028" y="2896854"/>
            <a:ext cx="2116183" cy="369332"/>
          </a:xfrm>
          <a:prstGeom prst="rect">
            <a:avLst/>
          </a:prstGeom>
          <a:noFill/>
        </p:spPr>
        <p:txBody>
          <a:bodyPr wrap="square" rtlCol="0">
            <a:spAutoFit/>
          </a:bodyPr>
          <a:lstStyle/>
          <a:p>
            <a:r>
              <a:rPr lang="en-US" dirty="0" smtClean="0"/>
              <a:t>(</a:t>
            </a:r>
            <a:r>
              <a:rPr lang="si-LK" dirty="0" smtClean="0"/>
              <a:t>ශිශය  වගුව </a:t>
            </a:r>
            <a:r>
              <a:rPr lang="en-US" dirty="0" smtClean="0"/>
              <a: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49241543"/>
              </p:ext>
            </p:extLst>
          </p:nvPr>
        </p:nvGraphicFramePr>
        <p:xfrm>
          <a:off x="3435531" y="5394960"/>
          <a:ext cx="8127999" cy="1463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71304239"/>
                    </a:ext>
                  </a:extLst>
                </a:gridCol>
                <a:gridCol w="2709333">
                  <a:extLst>
                    <a:ext uri="{9D8B030D-6E8A-4147-A177-3AD203B41FA5}">
                      <a16:colId xmlns:a16="http://schemas.microsoft.com/office/drawing/2014/main" val="1644002780"/>
                    </a:ext>
                  </a:extLst>
                </a:gridCol>
                <a:gridCol w="2709333">
                  <a:extLst>
                    <a:ext uri="{9D8B030D-6E8A-4147-A177-3AD203B41FA5}">
                      <a16:colId xmlns:a16="http://schemas.microsoft.com/office/drawing/2014/main" val="3321545444"/>
                    </a:ext>
                  </a:extLst>
                </a:gridCol>
              </a:tblGrid>
              <a:tr h="355422">
                <a:tc>
                  <a:txBody>
                    <a:bodyPr/>
                    <a:lstStyle/>
                    <a:p>
                      <a:r>
                        <a:rPr lang="en-US" dirty="0" smtClean="0"/>
                        <a:t>Date </a:t>
                      </a:r>
                      <a:endParaRPr lang="en-US" dirty="0"/>
                    </a:p>
                  </a:txBody>
                  <a:tcPr/>
                </a:tc>
                <a:tc>
                  <a:txBody>
                    <a:bodyPr/>
                    <a:lstStyle/>
                    <a:p>
                      <a:r>
                        <a:rPr lang="en-US" dirty="0" smtClean="0"/>
                        <a:t>I_ID</a:t>
                      </a:r>
                      <a:endParaRPr lang="en-US" dirty="0"/>
                    </a:p>
                  </a:txBody>
                  <a:tcPr/>
                </a:tc>
                <a:tc>
                  <a:txBody>
                    <a:bodyPr/>
                    <a:lstStyle/>
                    <a:p>
                      <a:r>
                        <a:rPr lang="en-US" dirty="0" smtClean="0"/>
                        <a:t>S_ID</a:t>
                      </a:r>
                      <a:endParaRPr lang="en-US" dirty="0"/>
                    </a:p>
                  </a:txBody>
                  <a:tcPr/>
                </a:tc>
                <a:extLst>
                  <a:ext uri="{0D108BD9-81ED-4DB2-BD59-A6C34878D82A}">
                    <a16:rowId xmlns:a16="http://schemas.microsoft.com/office/drawing/2014/main" val="1335367177"/>
                  </a:ext>
                </a:extLst>
              </a:tr>
              <a:tr h="355422">
                <a:tc>
                  <a:txBody>
                    <a:bodyPr/>
                    <a:lstStyle/>
                    <a:p>
                      <a:r>
                        <a:rPr lang="en-US" dirty="0" smtClean="0"/>
                        <a:t>01/01/2016</a:t>
                      </a:r>
                      <a:endParaRPr lang="en-US" dirty="0"/>
                    </a:p>
                  </a:txBody>
                  <a:tcPr/>
                </a:tc>
                <a:tc>
                  <a:txBody>
                    <a:bodyPr/>
                    <a:lstStyle/>
                    <a:p>
                      <a:r>
                        <a:rPr lang="en-US" dirty="0" smtClean="0"/>
                        <a:t>I003</a:t>
                      </a:r>
                      <a:endParaRPr lang="en-US" dirty="0"/>
                    </a:p>
                  </a:txBody>
                  <a:tcPr/>
                </a:tc>
                <a:tc>
                  <a:txBody>
                    <a:bodyPr/>
                    <a:lstStyle/>
                    <a:p>
                      <a:r>
                        <a:rPr lang="en-US" dirty="0" smtClean="0"/>
                        <a:t>S004</a:t>
                      </a:r>
                      <a:endParaRPr lang="en-US" dirty="0"/>
                    </a:p>
                  </a:txBody>
                  <a:tcPr/>
                </a:tc>
                <a:extLst>
                  <a:ext uri="{0D108BD9-81ED-4DB2-BD59-A6C34878D82A}">
                    <a16:rowId xmlns:a16="http://schemas.microsoft.com/office/drawing/2014/main" val="58585318"/>
                  </a:ext>
                </a:extLst>
              </a:tr>
              <a:tr h="355422">
                <a:tc>
                  <a:txBody>
                    <a:bodyPr/>
                    <a:lstStyle/>
                    <a:p>
                      <a:r>
                        <a:rPr lang="en-US" dirty="0" smtClean="0"/>
                        <a:t>01/03/2016</a:t>
                      </a:r>
                      <a:endParaRPr lang="en-US" dirty="0"/>
                    </a:p>
                  </a:txBody>
                  <a:tcPr/>
                </a:tc>
                <a:tc>
                  <a:txBody>
                    <a:bodyPr/>
                    <a:lstStyle/>
                    <a:p>
                      <a:r>
                        <a:rPr lang="en-US" dirty="0" smtClean="0"/>
                        <a:t>I002</a:t>
                      </a:r>
                      <a:endParaRPr lang="en-US" dirty="0"/>
                    </a:p>
                  </a:txBody>
                  <a:tcPr/>
                </a:tc>
                <a:tc>
                  <a:txBody>
                    <a:bodyPr/>
                    <a:lstStyle/>
                    <a:p>
                      <a:r>
                        <a:rPr lang="en-US" dirty="0" smtClean="0"/>
                        <a:t>S005</a:t>
                      </a:r>
                      <a:endParaRPr lang="en-US" dirty="0"/>
                    </a:p>
                  </a:txBody>
                  <a:tcPr/>
                </a:tc>
                <a:extLst>
                  <a:ext uri="{0D108BD9-81ED-4DB2-BD59-A6C34878D82A}">
                    <a16:rowId xmlns:a16="http://schemas.microsoft.com/office/drawing/2014/main" val="3067727383"/>
                  </a:ext>
                </a:extLst>
              </a:tr>
              <a:tr h="355422">
                <a:tc>
                  <a:txBody>
                    <a:bodyPr/>
                    <a:lstStyle/>
                    <a:p>
                      <a:r>
                        <a:rPr lang="en-US" dirty="0" smtClean="0"/>
                        <a:t>01/03/2016</a:t>
                      </a:r>
                      <a:endParaRPr lang="en-US" dirty="0"/>
                    </a:p>
                  </a:txBody>
                  <a:tcPr/>
                </a:tc>
                <a:tc>
                  <a:txBody>
                    <a:bodyPr/>
                    <a:lstStyle/>
                    <a:p>
                      <a:r>
                        <a:rPr lang="en-US" dirty="0" smtClean="0"/>
                        <a:t>I003</a:t>
                      </a:r>
                      <a:endParaRPr lang="en-US" dirty="0"/>
                    </a:p>
                  </a:txBody>
                  <a:tcPr/>
                </a:tc>
                <a:tc>
                  <a:txBody>
                    <a:bodyPr/>
                    <a:lstStyle/>
                    <a:p>
                      <a:r>
                        <a:rPr lang="en-US" dirty="0" smtClean="0"/>
                        <a:t>S004</a:t>
                      </a:r>
                      <a:endParaRPr lang="en-US" dirty="0"/>
                    </a:p>
                  </a:txBody>
                  <a:tcPr/>
                </a:tc>
                <a:extLst>
                  <a:ext uri="{0D108BD9-81ED-4DB2-BD59-A6C34878D82A}">
                    <a16:rowId xmlns:a16="http://schemas.microsoft.com/office/drawing/2014/main" val="219622942"/>
                  </a:ext>
                </a:extLst>
              </a:tr>
            </a:tbl>
          </a:graphicData>
        </a:graphic>
      </p:graphicFrame>
      <p:sp>
        <p:nvSpPr>
          <p:cNvPr id="11" name="TextBox 10"/>
          <p:cNvSpPr txBox="1"/>
          <p:nvPr/>
        </p:nvSpPr>
        <p:spPr>
          <a:xfrm>
            <a:off x="5592353" y="5005308"/>
            <a:ext cx="3814353" cy="369332"/>
          </a:xfrm>
          <a:prstGeom prst="rect">
            <a:avLst/>
          </a:prstGeom>
          <a:noFill/>
        </p:spPr>
        <p:txBody>
          <a:bodyPr wrap="square" rtlCol="0">
            <a:spAutoFit/>
          </a:bodyPr>
          <a:lstStyle/>
          <a:p>
            <a:r>
              <a:rPr lang="en-US" dirty="0" smtClean="0"/>
              <a:t>(</a:t>
            </a:r>
            <a:r>
              <a:rPr lang="si-LK" dirty="0" smtClean="0"/>
              <a:t>ලබාගන්නා වු වගුව </a:t>
            </a:r>
            <a:r>
              <a:rPr lang="en-US" dirty="0" smtClean="0"/>
              <a:t>)</a:t>
            </a:r>
            <a:endParaRPr lang="en-US" dirty="0"/>
          </a:p>
        </p:txBody>
      </p:sp>
    </p:spTree>
    <p:extLst>
      <p:ext uri="{BB962C8B-B14F-4D97-AF65-F5344CB8AC3E}">
        <p14:creationId xmlns:p14="http://schemas.microsoft.com/office/powerpoint/2010/main" val="3169558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1194869"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solidFill>
                  <a:schemeClr val="bg1"/>
                </a:solidFill>
              </a:rPr>
              <a:t>(</a:t>
            </a:r>
            <a:r>
              <a:rPr lang="si-LK" dirty="0" smtClean="0">
                <a:solidFill>
                  <a:schemeClr val="bg1"/>
                </a:solidFill>
              </a:rPr>
              <a:t>I</a:t>
            </a:r>
            <a:r>
              <a:rPr lang="en-US" dirty="0" smtClean="0">
                <a:solidFill>
                  <a:schemeClr val="bg1"/>
                </a:solidFill>
              </a:rPr>
              <a:t>)</a:t>
            </a:r>
            <a:r>
              <a:rPr lang="si-LK" dirty="0" smtClean="0">
                <a:solidFill>
                  <a:schemeClr val="bg1"/>
                </a:solidFill>
              </a:rPr>
              <a:t>ඉහත  දත්ත  සමුදයේ ප්‍රථමික යතුරු  දෙකක්  ඒවයේ වගුවල නම් ද සමග  ලැයිස්තුව ගත කරන්න .   </a:t>
            </a:r>
            <a:endParaRPr lang="en-US" dirty="0">
              <a:solidFill>
                <a:schemeClr val="bg1"/>
              </a:solidFill>
            </a:endParaRPr>
          </a:p>
        </p:txBody>
      </p:sp>
      <p:sp>
        <p:nvSpPr>
          <p:cNvPr id="3" name="TextBox 2"/>
          <p:cNvSpPr txBox="1"/>
          <p:nvPr/>
        </p:nvSpPr>
        <p:spPr>
          <a:xfrm>
            <a:off x="1828800" y="757645"/>
            <a:ext cx="6714309" cy="646331"/>
          </a:xfrm>
          <a:prstGeom prst="rect">
            <a:avLst/>
          </a:prstGeom>
          <a:noFill/>
        </p:spPr>
        <p:txBody>
          <a:bodyPr wrap="square" rtlCol="0">
            <a:spAutoFit/>
          </a:bodyPr>
          <a:lstStyle/>
          <a:p>
            <a:r>
              <a:rPr lang="si-LK" dirty="0" smtClean="0"/>
              <a:t>I_ID -තුර්ය භාන්ඩ වගුව</a:t>
            </a:r>
          </a:p>
          <a:p>
            <a:r>
              <a:rPr lang="si-LK" dirty="0" smtClean="0"/>
              <a:t>S _ID -ශිශ්ය  වගුව </a:t>
            </a:r>
            <a:endParaRPr lang="en-US" dirty="0"/>
          </a:p>
        </p:txBody>
      </p:sp>
      <p:sp>
        <p:nvSpPr>
          <p:cNvPr id="4" name="TextBox 3"/>
          <p:cNvSpPr txBox="1"/>
          <p:nvPr/>
        </p:nvSpPr>
        <p:spPr>
          <a:xfrm>
            <a:off x="-2" y="1763486"/>
            <a:ext cx="11364687" cy="2031325"/>
          </a:xfrm>
          <a:prstGeom prst="rect">
            <a:avLst/>
          </a:prstGeom>
          <a:solidFill>
            <a:schemeClr val="bg1">
              <a:lumMod val="50000"/>
            </a:schemeClr>
          </a:solidFill>
        </p:spPr>
        <p:txBody>
          <a:bodyPr wrap="square" rtlCol="0">
            <a:spAutoFit/>
          </a:bodyPr>
          <a:lstStyle/>
          <a:p>
            <a:r>
              <a:rPr lang="en-US" dirty="0">
                <a:solidFill>
                  <a:schemeClr val="bg1"/>
                </a:solidFill>
              </a:rPr>
              <a:t>(</a:t>
            </a:r>
            <a:r>
              <a:rPr lang="en-US" dirty="0" smtClean="0">
                <a:solidFill>
                  <a:schemeClr val="bg1"/>
                </a:solidFill>
              </a:rPr>
              <a:t>II)</a:t>
            </a:r>
            <a:r>
              <a:rPr lang="si-LK" dirty="0" smtClean="0">
                <a:solidFill>
                  <a:schemeClr val="bg1"/>
                </a:solidFill>
              </a:rPr>
              <a:t>2016 දෙසැම්බර් මස 2 වැනි දින පාසල් තුර්ය වදක  කණ්ඩායමට පරිට්‍තග්‍යක්   ලෙස  බෙර -drums දෙකක් ලැබුණි.</a:t>
            </a:r>
          </a:p>
          <a:p>
            <a:r>
              <a:rPr lang="si-LK" dirty="0">
                <a:solidFill>
                  <a:schemeClr val="bg1"/>
                </a:solidFill>
              </a:rPr>
              <a:t> </a:t>
            </a:r>
            <a:r>
              <a:rPr lang="si-LK" dirty="0" smtClean="0">
                <a:solidFill>
                  <a:schemeClr val="bg1"/>
                </a:solidFill>
              </a:rPr>
              <a:t>    a</a:t>
            </a:r>
            <a:r>
              <a:rPr lang="en-US" dirty="0" smtClean="0">
                <a:solidFill>
                  <a:schemeClr val="bg1"/>
                </a:solidFill>
              </a:rPr>
              <a:t>)</a:t>
            </a:r>
            <a:r>
              <a:rPr lang="si-LK" dirty="0" smtClean="0">
                <a:solidFill>
                  <a:schemeClr val="bg1"/>
                </a:solidFill>
              </a:rPr>
              <a:t>දත්ත සමුදායේ කුමන වගුව /වගු යාවත්කාලින කල යුතු වන්නේද ?</a:t>
            </a:r>
          </a:p>
          <a:p>
            <a:pPr algn="ctr"/>
            <a:r>
              <a:rPr lang="si-LK"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තුර්ය භාන්ඩ වගුව </a:t>
            </a:r>
          </a:p>
          <a:p>
            <a:pPr algn="ctr"/>
            <a:endParaRPr 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r>
              <a:rPr lang="si-LK" dirty="0" smtClean="0">
                <a:solidFill>
                  <a:schemeClr val="bg1"/>
                </a:solidFill>
              </a:rPr>
              <a:t>    </a:t>
            </a:r>
            <a:r>
              <a:rPr lang="en-US" dirty="0" smtClean="0">
                <a:solidFill>
                  <a:schemeClr val="bg1"/>
                </a:solidFill>
              </a:rPr>
              <a:t>b)</a:t>
            </a:r>
            <a:r>
              <a:rPr lang="si-LK" dirty="0" smtClean="0">
                <a:solidFill>
                  <a:schemeClr val="bg1"/>
                </a:solidFill>
              </a:rPr>
              <a:t>දත්ත සමුදාහි /වගුවල යාවත්කාලින කරන ලද පාලි ROWS ලිය දක්වන්න </a:t>
            </a:r>
          </a:p>
          <a:p>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99457219"/>
              </p:ext>
            </p:extLst>
          </p:nvPr>
        </p:nvGraphicFramePr>
        <p:xfrm>
          <a:off x="1533433" y="3567368"/>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16373392"/>
                    </a:ext>
                  </a:extLst>
                </a:gridCol>
                <a:gridCol w="2709333">
                  <a:extLst>
                    <a:ext uri="{9D8B030D-6E8A-4147-A177-3AD203B41FA5}">
                      <a16:colId xmlns:a16="http://schemas.microsoft.com/office/drawing/2014/main" val="858562917"/>
                    </a:ext>
                  </a:extLst>
                </a:gridCol>
                <a:gridCol w="2709333">
                  <a:extLst>
                    <a:ext uri="{9D8B030D-6E8A-4147-A177-3AD203B41FA5}">
                      <a16:colId xmlns:a16="http://schemas.microsoft.com/office/drawing/2014/main" val="3704925178"/>
                    </a:ext>
                  </a:extLst>
                </a:gridCol>
              </a:tblGrid>
              <a:tr h="370840">
                <a:tc>
                  <a:txBody>
                    <a:bodyPr/>
                    <a:lstStyle/>
                    <a:p>
                      <a:r>
                        <a:rPr lang="si-LK" dirty="0" smtClean="0"/>
                        <a:t>1004</a:t>
                      </a:r>
                      <a:endParaRPr lang="en-US" dirty="0"/>
                    </a:p>
                  </a:txBody>
                  <a:tcPr/>
                </a:tc>
                <a:tc>
                  <a:txBody>
                    <a:bodyPr/>
                    <a:lstStyle/>
                    <a:p>
                      <a:r>
                        <a:rPr lang="si-LK" dirty="0" smtClean="0"/>
                        <a:t>Drum</a:t>
                      </a:r>
                      <a:endParaRPr lang="en-US" dirty="0"/>
                    </a:p>
                  </a:txBody>
                  <a:tcPr/>
                </a:tc>
                <a:tc>
                  <a:txBody>
                    <a:bodyPr/>
                    <a:lstStyle/>
                    <a:p>
                      <a:r>
                        <a:rPr lang="si-LK" dirty="0" smtClean="0"/>
                        <a:t>02/12/2016</a:t>
                      </a:r>
                      <a:endParaRPr lang="en-US" dirty="0"/>
                    </a:p>
                  </a:txBody>
                  <a:tcPr/>
                </a:tc>
                <a:extLst>
                  <a:ext uri="{0D108BD9-81ED-4DB2-BD59-A6C34878D82A}">
                    <a16:rowId xmlns:a16="http://schemas.microsoft.com/office/drawing/2014/main" val="1234695243"/>
                  </a:ext>
                </a:extLst>
              </a:tr>
              <a:tr h="370840">
                <a:tc>
                  <a:txBody>
                    <a:bodyPr/>
                    <a:lstStyle/>
                    <a:p>
                      <a:r>
                        <a:rPr lang="si-LK" dirty="0" smtClean="0"/>
                        <a:t>1005</a:t>
                      </a:r>
                      <a:endParaRPr lang="en-US" dirty="0"/>
                    </a:p>
                  </a:txBody>
                  <a:tcPr/>
                </a:tc>
                <a:tc>
                  <a:txBody>
                    <a:bodyPr/>
                    <a:lstStyle/>
                    <a:p>
                      <a:r>
                        <a:rPr lang="en-US" dirty="0" smtClean="0"/>
                        <a:t>D</a:t>
                      </a:r>
                      <a:r>
                        <a:rPr lang="si-LK" dirty="0" smtClean="0"/>
                        <a:t>rum </a:t>
                      </a:r>
                      <a:endParaRPr lang="en-US" dirty="0"/>
                    </a:p>
                  </a:txBody>
                  <a:tcPr/>
                </a:tc>
                <a:tc>
                  <a:txBody>
                    <a:bodyPr/>
                    <a:lstStyle/>
                    <a:p>
                      <a:r>
                        <a:rPr lang="si-LK" dirty="0" smtClean="0"/>
                        <a:t>0/12/2016</a:t>
                      </a:r>
                      <a:endParaRPr lang="en-US" dirty="0"/>
                    </a:p>
                  </a:txBody>
                  <a:tcPr/>
                </a:tc>
                <a:extLst>
                  <a:ext uri="{0D108BD9-81ED-4DB2-BD59-A6C34878D82A}">
                    <a16:rowId xmlns:a16="http://schemas.microsoft.com/office/drawing/2014/main" val="3218462994"/>
                  </a:ext>
                </a:extLst>
              </a:tr>
            </a:tbl>
          </a:graphicData>
        </a:graphic>
      </p:graphicFrame>
      <p:sp>
        <p:nvSpPr>
          <p:cNvPr id="5" name="TextBox 4"/>
          <p:cNvSpPr txBox="1"/>
          <p:nvPr/>
        </p:nvSpPr>
        <p:spPr>
          <a:xfrm>
            <a:off x="-2" y="4637635"/>
            <a:ext cx="12192000" cy="923330"/>
          </a:xfrm>
          <a:prstGeom prst="rect">
            <a:avLst/>
          </a:prstGeom>
          <a:solidFill>
            <a:schemeClr val="bg1">
              <a:lumMod val="50000"/>
            </a:schemeClr>
          </a:solidFill>
        </p:spPr>
        <p:txBody>
          <a:bodyPr wrap="square" rtlCol="0">
            <a:spAutoFit/>
          </a:bodyPr>
          <a:lstStyle/>
          <a:p>
            <a:r>
              <a:rPr lang="en-US" dirty="0" smtClean="0">
                <a:solidFill>
                  <a:schemeClr val="bg1"/>
                </a:solidFill>
              </a:rPr>
              <a:t>(iii)2016 </a:t>
            </a:r>
            <a:r>
              <a:rPr lang="si-LK" dirty="0" smtClean="0">
                <a:solidFill>
                  <a:schemeClr val="bg1"/>
                </a:solidFill>
              </a:rPr>
              <a:t> දෙසැම්බර් 08 වැනි දින සමන් තුර්ය වාදක කන්ඩයාමට බැදෙන අතර,එදිනම drums එකක් ලබා ගනී </a:t>
            </a:r>
          </a:p>
          <a:p>
            <a:r>
              <a:rPr lang="en-US" dirty="0" smtClean="0">
                <a:solidFill>
                  <a:schemeClr val="bg1"/>
                </a:solidFill>
              </a:rPr>
              <a:t>A</a:t>
            </a:r>
            <a:r>
              <a:rPr lang="si-LK" dirty="0" smtClean="0">
                <a:solidFill>
                  <a:schemeClr val="bg1"/>
                </a:solidFill>
              </a:rPr>
              <a:t> දත්ත  සමුදයෙහි වගුව/වගු යාවත්කාලීන  කල යතු වන්නේ ද ? </a:t>
            </a:r>
          </a:p>
          <a:p>
            <a:r>
              <a:rPr lang="si-LK" dirty="0">
                <a:solidFill>
                  <a:schemeClr val="bg1"/>
                </a:solidFill>
              </a:rPr>
              <a:t> </a:t>
            </a:r>
            <a:r>
              <a:rPr lang="si-LK" dirty="0" smtClean="0">
                <a:solidFill>
                  <a:schemeClr val="bg1"/>
                </a:solidFill>
              </a:rPr>
              <a:t>                                 </a:t>
            </a:r>
            <a:r>
              <a:rPr lang="si-LK"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ශිශ්ය වගුව සහ ලබගන්වූ වගුව .</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7" name="TextBox 6"/>
          <p:cNvSpPr txBox="1"/>
          <p:nvPr/>
        </p:nvSpPr>
        <p:spPr>
          <a:xfrm>
            <a:off x="1" y="5930153"/>
            <a:ext cx="12062012" cy="1754326"/>
          </a:xfrm>
          <a:prstGeom prst="rect">
            <a:avLst/>
          </a:prstGeom>
          <a:solidFill>
            <a:schemeClr val="bg1">
              <a:lumMod val="50000"/>
            </a:schemeClr>
          </a:solidFill>
        </p:spPr>
        <p:txBody>
          <a:bodyPr wrap="square" rtlCol="0">
            <a:spAutoFit/>
          </a:bodyPr>
          <a:lstStyle/>
          <a:p>
            <a:r>
              <a:rPr lang="en-US" dirty="0" smtClean="0">
                <a:solidFill>
                  <a:schemeClr val="bg1"/>
                </a:solidFill>
              </a:rPr>
              <a:t>B</a:t>
            </a:r>
            <a:r>
              <a:rPr lang="si-LK" dirty="0" smtClean="0">
                <a:solidFill>
                  <a:schemeClr val="bg1"/>
                </a:solidFill>
              </a:rPr>
              <a:t> දත්ත  සමුදායෙහි /වගුවල යාවත්කාලීන </a:t>
            </a:r>
            <a:r>
              <a:rPr lang="en-US" dirty="0" smtClean="0">
                <a:solidFill>
                  <a:schemeClr val="bg1"/>
                </a:solidFill>
              </a:rPr>
              <a:t> </a:t>
            </a:r>
            <a:r>
              <a:rPr lang="si-LK" dirty="0" smtClean="0">
                <a:solidFill>
                  <a:schemeClr val="bg1"/>
                </a:solidFill>
              </a:rPr>
              <a:t>කරන ලද පෙලි  ලියා දක්වන්න. </a:t>
            </a:r>
          </a:p>
          <a:p>
            <a:endParaRPr lang="si-LK" dirty="0">
              <a:solidFill>
                <a:schemeClr val="bg1"/>
              </a:solidFill>
            </a:endParaRPr>
          </a:p>
          <a:p>
            <a:endParaRPr lang="si-LK" dirty="0" smtClean="0">
              <a:solidFill>
                <a:schemeClr val="bg1"/>
              </a:solidFill>
            </a:endParaRPr>
          </a:p>
          <a:p>
            <a:endParaRPr lang="si-LK" dirty="0">
              <a:solidFill>
                <a:schemeClr val="bg1"/>
              </a:solidFill>
            </a:endParaRPr>
          </a:p>
          <a:p>
            <a:endParaRPr lang="si-LK" dirty="0" smtClean="0">
              <a:solidFill>
                <a:schemeClr val="bg1"/>
              </a:solidFill>
            </a:endParaRPr>
          </a:p>
          <a:p>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395126500"/>
              </p:ext>
            </p:extLst>
          </p:nvPr>
        </p:nvGraphicFramePr>
        <p:xfrm>
          <a:off x="415110" y="6218369"/>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71162501"/>
                    </a:ext>
                  </a:extLst>
                </a:gridCol>
                <a:gridCol w="2709333">
                  <a:extLst>
                    <a:ext uri="{9D8B030D-6E8A-4147-A177-3AD203B41FA5}">
                      <a16:colId xmlns:a16="http://schemas.microsoft.com/office/drawing/2014/main" val="2141003999"/>
                    </a:ext>
                  </a:extLst>
                </a:gridCol>
                <a:gridCol w="2709333">
                  <a:extLst>
                    <a:ext uri="{9D8B030D-6E8A-4147-A177-3AD203B41FA5}">
                      <a16:colId xmlns:a16="http://schemas.microsoft.com/office/drawing/2014/main" val="3038545143"/>
                    </a:ext>
                  </a:extLst>
                </a:gridCol>
              </a:tblGrid>
              <a:tr h="370840">
                <a:tc>
                  <a:txBody>
                    <a:bodyPr/>
                    <a:lstStyle/>
                    <a:p>
                      <a:r>
                        <a:rPr lang="si-LK" dirty="0" smtClean="0"/>
                        <a:t>s006</a:t>
                      </a:r>
                      <a:endParaRPr lang="en-US" dirty="0"/>
                    </a:p>
                  </a:txBody>
                  <a:tcPr/>
                </a:tc>
                <a:tc>
                  <a:txBody>
                    <a:bodyPr/>
                    <a:lstStyle/>
                    <a:p>
                      <a:r>
                        <a:rPr lang="si-LK" dirty="0" smtClean="0"/>
                        <a:t>සමන්</a:t>
                      </a:r>
                      <a:endParaRPr lang="en-US" dirty="0"/>
                    </a:p>
                  </a:txBody>
                  <a:tcPr/>
                </a:tc>
                <a:tc>
                  <a:txBody>
                    <a:bodyPr/>
                    <a:lstStyle/>
                    <a:p>
                      <a:endParaRPr lang="en-US" dirty="0"/>
                    </a:p>
                  </a:txBody>
                  <a:tcPr/>
                </a:tc>
                <a:extLst>
                  <a:ext uri="{0D108BD9-81ED-4DB2-BD59-A6C34878D82A}">
                    <a16:rowId xmlns:a16="http://schemas.microsoft.com/office/drawing/2014/main" val="2833365003"/>
                  </a:ext>
                </a:extLst>
              </a:tr>
            </a:tbl>
          </a:graphicData>
        </a:graphic>
      </p:graphicFrame>
    </p:spTree>
    <p:extLst>
      <p:ext uri="{BB962C8B-B14F-4D97-AF65-F5344CB8AC3E}">
        <p14:creationId xmlns:p14="http://schemas.microsoft.com/office/powerpoint/2010/main" val="164625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anim calcmode="lin" valueType="num">
                                      <p:cBhvr>
                                        <p:cTn id="27" dur="2000" fill="hold"/>
                                        <p:tgtEl>
                                          <p:spTgt spid="6"/>
                                        </p:tgtEl>
                                        <p:attrNameLst>
                                          <p:attrName>ppt_w</p:attrName>
                                        </p:attrNameLst>
                                      </p:cBhvr>
                                      <p:tavLst>
                                        <p:tav tm="0" fmla="#ppt_w*sin(2.5*pi*$)">
                                          <p:val>
                                            <p:fltVal val="0"/>
                                          </p:val>
                                        </p:tav>
                                        <p:tav tm="100000">
                                          <p:val>
                                            <p:fltVal val="1"/>
                                          </p:val>
                                        </p:tav>
                                      </p:tavLst>
                                    </p:anim>
                                    <p:anim calcmode="lin" valueType="num">
                                      <p:cBhvr>
                                        <p:cTn id="28"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 calcmode="lin" valueType="num">
                                      <p:cBhvr>
                                        <p:cTn id="33"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5"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2000"/>
                                        <p:tgtEl>
                                          <p:spTgt spid="8"/>
                                        </p:tgtEl>
                                      </p:cBhvr>
                                    </p:animEffect>
                                    <p:anim calcmode="lin" valueType="num">
                                      <p:cBhvr>
                                        <p:cTn id="41" dur="2000" fill="hold"/>
                                        <p:tgtEl>
                                          <p:spTgt spid="8"/>
                                        </p:tgtEl>
                                        <p:attrNameLst>
                                          <p:attrName>ppt_w</p:attrName>
                                        </p:attrNameLst>
                                      </p:cBhvr>
                                      <p:tavLst>
                                        <p:tav tm="0" fmla="#ppt_w*sin(2.5*pi*$)">
                                          <p:val>
                                            <p:fltVal val="0"/>
                                          </p:val>
                                        </p:tav>
                                        <p:tav tm="100000">
                                          <p:val>
                                            <p:fltVal val="1"/>
                                          </p:val>
                                        </p:tav>
                                      </p:tavLst>
                                    </p:anim>
                                    <p:anim calcmode="lin" valueType="num">
                                      <p:cBhvr>
                                        <p:cTn id="42"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49811392"/>
              </p:ext>
            </p:extLst>
          </p:nvPr>
        </p:nvGraphicFramePr>
        <p:xfrm>
          <a:off x="0" y="0"/>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57266931"/>
                    </a:ext>
                  </a:extLst>
                </a:gridCol>
                <a:gridCol w="2709333">
                  <a:extLst>
                    <a:ext uri="{9D8B030D-6E8A-4147-A177-3AD203B41FA5}">
                      <a16:colId xmlns:a16="http://schemas.microsoft.com/office/drawing/2014/main" val="1297541489"/>
                    </a:ext>
                  </a:extLst>
                </a:gridCol>
                <a:gridCol w="2709333">
                  <a:extLst>
                    <a:ext uri="{9D8B030D-6E8A-4147-A177-3AD203B41FA5}">
                      <a16:colId xmlns:a16="http://schemas.microsoft.com/office/drawing/2014/main" val="2617189243"/>
                    </a:ext>
                  </a:extLst>
                </a:gridCol>
              </a:tblGrid>
              <a:tr h="370840">
                <a:tc>
                  <a:txBody>
                    <a:bodyPr/>
                    <a:lstStyle/>
                    <a:p>
                      <a:r>
                        <a:rPr lang="si-LK" dirty="0" smtClean="0"/>
                        <a:t>08/12/2016 </a:t>
                      </a:r>
                      <a:endParaRPr lang="en-US" dirty="0"/>
                    </a:p>
                  </a:txBody>
                  <a:tcPr/>
                </a:tc>
                <a:tc>
                  <a:txBody>
                    <a:bodyPr/>
                    <a:lstStyle/>
                    <a:p>
                      <a:r>
                        <a:rPr lang="si-LK" dirty="0" smtClean="0"/>
                        <a:t>I 001 </a:t>
                      </a:r>
                      <a:endParaRPr lang="en-US" dirty="0"/>
                    </a:p>
                  </a:txBody>
                  <a:tcPr/>
                </a:tc>
                <a:tc>
                  <a:txBody>
                    <a:bodyPr/>
                    <a:lstStyle/>
                    <a:p>
                      <a:r>
                        <a:rPr lang="si-LK" dirty="0" smtClean="0"/>
                        <a:t>s006</a:t>
                      </a:r>
                      <a:endParaRPr lang="en-US" dirty="0"/>
                    </a:p>
                  </a:txBody>
                  <a:tcPr/>
                </a:tc>
                <a:extLst>
                  <a:ext uri="{0D108BD9-81ED-4DB2-BD59-A6C34878D82A}">
                    <a16:rowId xmlns:a16="http://schemas.microsoft.com/office/drawing/2014/main" val="1363051373"/>
                  </a:ext>
                </a:extLst>
              </a:tr>
            </a:tbl>
          </a:graphicData>
        </a:graphic>
      </p:graphicFrame>
    </p:spTree>
    <p:extLst>
      <p:ext uri="{BB962C8B-B14F-4D97-AF65-F5344CB8AC3E}">
        <p14:creationId xmlns:p14="http://schemas.microsoft.com/office/powerpoint/2010/main" val="258470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TotalTime>
  <Words>703</Words>
  <Application>Microsoft Office PowerPoint</Application>
  <PresentationFormat>Widescreen</PresentationFormat>
  <Paragraphs>65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Iskoola Pota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PLUS</dc:creator>
  <cp:lastModifiedBy>A PLUS</cp:lastModifiedBy>
  <cp:revision>22</cp:revision>
  <dcterms:created xsi:type="dcterms:W3CDTF">2021-06-17T09:14:37Z</dcterms:created>
  <dcterms:modified xsi:type="dcterms:W3CDTF">2021-06-19T04:41:14Z</dcterms:modified>
</cp:coreProperties>
</file>