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77cc876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77cc876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77cc876fd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77cc876fd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77cc876fd_0_1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77cc876fd_0_1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77cc876fd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77cc876fd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77cc876fd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77cc876fd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77cc87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77cc87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9798693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9798693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77cc876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77cc876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21275/sr2410510323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Agile Presentation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 Connor Camire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Scrum Roles, Scrum Master </a:t>
            </a:r>
            <a:endParaRPr/>
          </a:p>
        </p:txBody>
      </p:sp>
      <p:sp>
        <p:nvSpPr>
          <p:cNvPr id="74" name="Google Shape;74;p14"/>
          <p:cNvSpPr txBox="1"/>
          <p:nvPr>
            <p:ph idx="1" type="body"/>
          </p:nvPr>
        </p:nvSpPr>
        <p:spPr>
          <a:xfrm>
            <a:off x="460950" y="1800300"/>
            <a:ext cx="8222100" cy="10488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3508"/>
              <a:t>The scrum Master functions as the teams facilitator/coach. Needing to be </a:t>
            </a:r>
            <a:r>
              <a:rPr lang="en" sz="3508"/>
              <a:t>knowledgeable</a:t>
            </a:r>
            <a:r>
              <a:rPr lang="en" sz="3508"/>
              <a:t> enough in the ways of a scrum team to </a:t>
            </a:r>
            <a:r>
              <a:rPr lang="en" sz="3508"/>
              <a:t>assist</a:t>
            </a:r>
            <a:r>
              <a:rPr lang="en" sz="3508"/>
              <a:t> the other </a:t>
            </a:r>
            <a:r>
              <a:rPr lang="en" sz="3508"/>
              <a:t>members.</a:t>
            </a:r>
            <a:endParaRPr sz="3508"/>
          </a:p>
          <a:p>
            <a:pPr indent="0" lvl="0" marL="0" rtl="0" algn="l">
              <a:spcBef>
                <a:spcPts val="1200"/>
              </a:spcBef>
              <a:spcAft>
                <a:spcPts val="1200"/>
              </a:spcAft>
              <a:buNone/>
            </a:pPr>
            <a:r>
              <a:rPr lang="en"/>
              <a:t>   </a:t>
            </a:r>
            <a:endParaRPr/>
          </a:p>
        </p:txBody>
      </p:sp>
      <p:sp>
        <p:nvSpPr>
          <p:cNvPr id="75" name="Google Shape;75;p14"/>
          <p:cNvSpPr txBox="1"/>
          <p:nvPr/>
        </p:nvSpPr>
        <p:spPr>
          <a:xfrm>
            <a:off x="471900" y="2571750"/>
            <a:ext cx="7107600" cy="21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2"/>
                </a:solidFill>
                <a:latin typeface="Roboto"/>
                <a:ea typeface="Roboto"/>
                <a:cs typeface="Roboto"/>
                <a:sym typeface="Roboto"/>
              </a:rPr>
              <a:t>Scrum </a:t>
            </a:r>
            <a:r>
              <a:rPr lang="en" sz="1800" u="sng">
                <a:solidFill>
                  <a:schemeClr val="lt2"/>
                </a:solidFill>
                <a:latin typeface="Roboto"/>
                <a:ea typeface="Roboto"/>
                <a:cs typeface="Roboto"/>
                <a:sym typeface="Roboto"/>
              </a:rPr>
              <a:t>master</a:t>
            </a:r>
            <a:r>
              <a:rPr lang="en" sz="1800" u="sng">
                <a:solidFill>
                  <a:schemeClr val="lt2"/>
                </a:solidFill>
                <a:latin typeface="Roboto"/>
                <a:ea typeface="Roboto"/>
                <a:cs typeface="Roboto"/>
                <a:sym typeface="Roboto"/>
              </a:rPr>
              <a:t> Tasks</a:t>
            </a:r>
            <a:endParaRPr sz="1800" u="sng">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Coaching the team</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Ensure the members know that teams goals</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F</a:t>
            </a:r>
            <a:r>
              <a:rPr lang="en" sz="1800">
                <a:solidFill>
                  <a:schemeClr val="lt2"/>
                </a:solidFill>
                <a:latin typeface="Roboto"/>
                <a:ea typeface="Roboto"/>
                <a:cs typeface="Roboto"/>
                <a:sym typeface="Roboto"/>
              </a:rPr>
              <a:t>acilitate</a:t>
            </a:r>
            <a:r>
              <a:rPr lang="en" sz="1800">
                <a:solidFill>
                  <a:schemeClr val="lt2"/>
                </a:solidFill>
                <a:latin typeface="Roboto"/>
                <a:ea typeface="Roboto"/>
                <a:cs typeface="Roboto"/>
                <a:sym typeface="Roboto"/>
              </a:rPr>
              <a:t> the scrum </a:t>
            </a:r>
            <a:r>
              <a:rPr lang="en" sz="1800">
                <a:solidFill>
                  <a:schemeClr val="lt2"/>
                </a:solidFill>
                <a:latin typeface="Roboto"/>
                <a:ea typeface="Roboto"/>
                <a:cs typeface="Roboto"/>
                <a:sym typeface="Roboto"/>
              </a:rPr>
              <a:t>meetings</a:t>
            </a: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Help the team overcome impediments </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Working with your </a:t>
            </a:r>
            <a:r>
              <a:rPr lang="en" sz="1800">
                <a:solidFill>
                  <a:schemeClr val="lt2"/>
                </a:solidFill>
                <a:latin typeface="Roboto"/>
                <a:ea typeface="Roboto"/>
                <a:cs typeface="Roboto"/>
                <a:sym typeface="Roboto"/>
              </a:rPr>
              <a:t>organization</a:t>
            </a:r>
            <a:r>
              <a:rPr lang="en" sz="1800">
                <a:solidFill>
                  <a:schemeClr val="lt2"/>
                </a:solidFill>
                <a:latin typeface="Roboto"/>
                <a:ea typeface="Roboto"/>
                <a:cs typeface="Roboto"/>
                <a:sym typeface="Roboto"/>
              </a:rPr>
              <a:t> to ensure </a:t>
            </a:r>
            <a:r>
              <a:rPr lang="en" sz="1800">
                <a:solidFill>
                  <a:schemeClr val="lt2"/>
                </a:solidFill>
                <a:latin typeface="Roboto"/>
                <a:ea typeface="Roboto"/>
                <a:cs typeface="Roboto"/>
                <a:sym typeface="Roboto"/>
              </a:rPr>
              <a:t>company</a:t>
            </a:r>
            <a:r>
              <a:rPr lang="en" sz="1800">
                <a:solidFill>
                  <a:schemeClr val="lt2"/>
                </a:solidFill>
                <a:latin typeface="Roboto"/>
                <a:ea typeface="Roboto"/>
                <a:cs typeface="Roboto"/>
                <a:sym typeface="Roboto"/>
              </a:rPr>
              <a:t> </a:t>
            </a:r>
            <a:r>
              <a:rPr lang="en" sz="1800">
                <a:solidFill>
                  <a:schemeClr val="lt2"/>
                </a:solidFill>
                <a:latin typeface="Roboto"/>
                <a:ea typeface="Roboto"/>
                <a:cs typeface="Roboto"/>
                <a:sym typeface="Roboto"/>
              </a:rPr>
              <a:t>standards</a:t>
            </a:r>
            <a:r>
              <a:rPr lang="en" sz="1800">
                <a:solidFill>
                  <a:schemeClr val="lt2"/>
                </a:solidFill>
                <a:latin typeface="Roboto"/>
                <a:ea typeface="Roboto"/>
                <a:cs typeface="Roboto"/>
                <a:sym typeface="Roboto"/>
              </a:rPr>
              <a:t> are met.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(Scrum.org)</a:t>
            </a:r>
            <a:endParaRPr sz="180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Scrum Roles, Developer</a:t>
            </a:r>
            <a:endParaRPr/>
          </a:p>
        </p:txBody>
      </p:sp>
      <p:sp>
        <p:nvSpPr>
          <p:cNvPr id="81" name="Google Shape;81;p15"/>
          <p:cNvSpPr txBox="1"/>
          <p:nvPr>
            <p:ph idx="1" type="body"/>
          </p:nvPr>
        </p:nvSpPr>
        <p:spPr>
          <a:xfrm>
            <a:off x="471900" y="1919075"/>
            <a:ext cx="8222100" cy="47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team members, </a:t>
            </a:r>
            <a:r>
              <a:rPr lang="en"/>
              <a:t>creates</a:t>
            </a:r>
            <a:r>
              <a:rPr lang="en"/>
              <a:t> the program </a:t>
            </a:r>
            <a:r>
              <a:rPr lang="en"/>
              <a:t>necessarily</a:t>
            </a:r>
            <a:r>
              <a:rPr lang="en"/>
              <a:t> for the current sprint.</a:t>
            </a:r>
            <a:endParaRPr/>
          </a:p>
        </p:txBody>
      </p:sp>
      <p:sp>
        <p:nvSpPr>
          <p:cNvPr id="82" name="Google Shape;82;p15"/>
          <p:cNvSpPr txBox="1"/>
          <p:nvPr/>
        </p:nvSpPr>
        <p:spPr>
          <a:xfrm>
            <a:off x="533825" y="2571750"/>
            <a:ext cx="8222100" cy="21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2"/>
                </a:solidFill>
                <a:latin typeface="Roboto"/>
                <a:ea typeface="Roboto"/>
                <a:cs typeface="Roboto"/>
                <a:sym typeface="Roboto"/>
              </a:rPr>
              <a:t>Developer Tasks</a:t>
            </a:r>
            <a:endParaRPr sz="1800" u="sng">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Manages</a:t>
            </a:r>
            <a:r>
              <a:rPr lang="en" sz="1800">
                <a:solidFill>
                  <a:schemeClr val="lt2"/>
                </a:solidFill>
                <a:latin typeface="Roboto"/>
                <a:ea typeface="Roboto"/>
                <a:cs typeface="Roboto"/>
                <a:sym typeface="Roboto"/>
              </a:rPr>
              <a:t> the sprints backlog</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Adapts based on the daily scrum</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 major </a:t>
            </a:r>
            <a:r>
              <a:rPr lang="en" sz="1800">
                <a:solidFill>
                  <a:schemeClr val="lt2"/>
                </a:solidFill>
                <a:latin typeface="Roboto"/>
                <a:ea typeface="Roboto"/>
                <a:cs typeface="Roboto"/>
                <a:sym typeface="Roboto"/>
              </a:rPr>
              <a:t>contributor</a:t>
            </a:r>
            <a:r>
              <a:rPr lang="en" sz="1800">
                <a:solidFill>
                  <a:schemeClr val="lt2"/>
                </a:solidFill>
                <a:latin typeface="Roboto"/>
                <a:ea typeface="Roboto"/>
                <a:cs typeface="Roboto"/>
                <a:sym typeface="Roboto"/>
              </a:rPr>
              <a:t> </a:t>
            </a:r>
            <a:r>
              <a:rPr lang="en" sz="1800">
                <a:solidFill>
                  <a:schemeClr val="lt2"/>
                </a:solidFill>
                <a:latin typeface="Roboto"/>
                <a:ea typeface="Roboto"/>
                <a:cs typeface="Roboto"/>
                <a:sym typeface="Roboto"/>
              </a:rPr>
              <a:t>towards</a:t>
            </a:r>
            <a:r>
              <a:rPr lang="en" sz="1800">
                <a:solidFill>
                  <a:schemeClr val="lt2"/>
                </a:solidFill>
                <a:latin typeface="Roboto"/>
                <a:ea typeface="Roboto"/>
                <a:cs typeface="Roboto"/>
                <a:sym typeface="Roboto"/>
              </a:rPr>
              <a:t> the sprints goals</a:t>
            </a:r>
            <a:endParaRPr sz="1800">
              <a:solidFill>
                <a:schemeClr val="lt2"/>
              </a:solidFill>
              <a:latin typeface="Roboto"/>
              <a:ea typeface="Roboto"/>
              <a:cs typeface="Roboto"/>
              <a:sym typeface="Roboto"/>
            </a:endParaRPr>
          </a:p>
          <a:p>
            <a:pPr indent="0" lvl="0" marL="457200" rtl="0" algn="l">
              <a:spcBef>
                <a:spcPts val="0"/>
              </a:spcBef>
              <a:spcAft>
                <a:spcPts val="0"/>
              </a:spcAft>
              <a:buNone/>
            </a:pPr>
            <a:r>
              <a:t/>
            </a:r>
            <a:endParaRPr sz="1800">
              <a:solidFill>
                <a:schemeClr val="lt2"/>
              </a:solidFill>
              <a:latin typeface="Roboto"/>
              <a:ea typeface="Roboto"/>
              <a:cs typeface="Roboto"/>
              <a:sym typeface="Roboto"/>
            </a:endParaRPr>
          </a:p>
          <a:p>
            <a:pPr indent="0" lvl="0" marL="45720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(Scrum.org)</a:t>
            </a:r>
            <a:endParaRPr sz="18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Scrum Roles, Product </a:t>
            </a:r>
            <a:r>
              <a:rPr lang="en"/>
              <a:t>Owner</a:t>
            </a:r>
            <a:endParaRPr/>
          </a:p>
        </p:txBody>
      </p:sp>
      <p:sp>
        <p:nvSpPr>
          <p:cNvPr id="88" name="Google Shape;88;p16"/>
          <p:cNvSpPr txBox="1"/>
          <p:nvPr>
            <p:ph idx="1" type="body"/>
          </p:nvPr>
        </p:nvSpPr>
        <p:spPr>
          <a:xfrm>
            <a:off x="471900" y="1919075"/>
            <a:ext cx="8222100" cy="65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middle</a:t>
            </a:r>
            <a:r>
              <a:rPr lang="en"/>
              <a:t> man between the stakeholders, end users, and scrum master.</a:t>
            </a:r>
            <a:endParaRPr/>
          </a:p>
        </p:txBody>
      </p:sp>
      <p:sp>
        <p:nvSpPr>
          <p:cNvPr id="89" name="Google Shape;89;p16"/>
          <p:cNvSpPr txBox="1"/>
          <p:nvPr/>
        </p:nvSpPr>
        <p:spPr>
          <a:xfrm>
            <a:off x="469900" y="2602500"/>
            <a:ext cx="8222100" cy="23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2"/>
                </a:solidFill>
                <a:latin typeface="Roboto"/>
                <a:ea typeface="Roboto"/>
                <a:cs typeface="Roboto"/>
                <a:sym typeface="Roboto"/>
              </a:rPr>
              <a:t>Product Owner Tasks</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Sets the products goals</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Orders the backlog</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Works with the </a:t>
            </a:r>
            <a:r>
              <a:rPr lang="en" sz="1800">
                <a:solidFill>
                  <a:schemeClr val="lt2"/>
                </a:solidFill>
                <a:latin typeface="Roboto"/>
                <a:ea typeface="Roboto"/>
                <a:cs typeface="Roboto"/>
                <a:sym typeface="Roboto"/>
              </a:rPr>
              <a:t>developers</a:t>
            </a:r>
            <a:r>
              <a:rPr lang="en" sz="1800">
                <a:solidFill>
                  <a:schemeClr val="lt2"/>
                </a:solidFill>
                <a:latin typeface="Roboto"/>
                <a:ea typeface="Roboto"/>
                <a:cs typeface="Roboto"/>
                <a:sym typeface="Roboto"/>
              </a:rPr>
              <a:t> to maintain the backlog</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Gets feedback from users</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(Scrum.org)</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stages of Agile development </a:t>
            </a:r>
            <a:endParaRPr/>
          </a:p>
        </p:txBody>
      </p:sp>
      <p:sp>
        <p:nvSpPr>
          <p:cNvPr id="95" name="Google Shape;95;p17"/>
          <p:cNvSpPr txBox="1"/>
          <p:nvPr>
            <p:ph idx="1" type="body"/>
          </p:nvPr>
        </p:nvSpPr>
        <p:spPr>
          <a:xfrm>
            <a:off x="332850" y="1919075"/>
            <a:ext cx="13935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u="sng"/>
              <a:t>Stage 1 Concept</a:t>
            </a:r>
            <a:endParaRPr sz="900" u="sng"/>
          </a:p>
          <a:p>
            <a:pPr indent="0" lvl="0" marL="0" rtl="0" algn="l">
              <a:spcBef>
                <a:spcPts val="1200"/>
              </a:spcBef>
              <a:spcAft>
                <a:spcPts val="0"/>
              </a:spcAft>
              <a:buNone/>
            </a:pPr>
            <a:r>
              <a:rPr lang="en" sz="900"/>
              <a:t>The stakeholder and the product owner work together to create the project's goals. Working to determine how to go about the project and how long they believe it will take for the projects development. </a:t>
            </a:r>
            <a:endParaRPr sz="900"/>
          </a:p>
          <a:p>
            <a:pPr indent="0" lvl="0" marL="0" rtl="0" algn="l">
              <a:spcBef>
                <a:spcPts val="1200"/>
              </a:spcBef>
              <a:spcAft>
                <a:spcPts val="1200"/>
              </a:spcAft>
              <a:buNone/>
            </a:pPr>
            <a:r>
              <a:t/>
            </a:r>
            <a:endParaRPr sz="900"/>
          </a:p>
        </p:txBody>
      </p:sp>
      <p:sp>
        <p:nvSpPr>
          <p:cNvPr id="96" name="Google Shape;96;p17"/>
          <p:cNvSpPr txBox="1"/>
          <p:nvPr>
            <p:ph idx="1" type="body"/>
          </p:nvPr>
        </p:nvSpPr>
        <p:spPr>
          <a:xfrm>
            <a:off x="1726379" y="1919075"/>
            <a:ext cx="13935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u="sng"/>
              <a:t>Stage 2 Inception</a:t>
            </a:r>
            <a:endParaRPr sz="900" u="sng"/>
          </a:p>
          <a:p>
            <a:pPr indent="0" lvl="0" marL="0" rtl="0" algn="l">
              <a:spcBef>
                <a:spcPts val="1200"/>
              </a:spcBef>
              <a:spcAft>
                <a:spcPts val="1200"/>
              </a:spcAft>
              <a:buNone/>
            </a:pPr>
            <a:r>
              <a:rPr lang="en" sz="900"/>
              <a:t>A team is </a:t>
            </a:r>
            <a:r>
              <a:rPr lang="en" sz="900"/>
              <a:t>chosen</a:t>
            </a:r>
            <a:r>
              <a:rPr lang="en" sz="900"/>
              <a:t> for the </a:t>
            </a:r>
            <a:r>
              <a:rPr lang="en" sz="900"/>
              <a:t>project. Planning begins for what is needed for the project. Such as techniques and possible templates. </a:t>
            </a:r>
            <a:endParaRPr sz="900"/>
          </a:p>
        </p:txBody>
      </p:sp>
      <p:sp>
        <p:nvSpPr>
          <p:cNvPr id="97" name="Google Shape;97;p17"/>
          <p:cNvSpPr txBox="1"/>
          <p:nvPr>
            <p:ph idx="1" type="body"/>
          </p:nvPr>
        </p:nvSpPr>
        <p:spPr>
          <a:xfrm>
            <a:off x="7300496" y="1919075"/>
            <a:ext cx="13935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u="sng"/>
              <a:t>Stage 6 Review</a:t>
            </a:r>
            <a:endParaRPr sz="900" u="sng"/>
          </a:p>
          <a:p>
            <a:pPr indent="0" lvl="0" marL="0" rtl="0" algn="l">
              <a:spcBef>
                <a:spcPts val="1200"/>
              </a:spcBef>
              <a:spcAft>
                <a:spcPts val="1200"/>
              </a:spcAft>
              <a:buNone/>
            </a:pPr>
            <a:r>
              <a:rPr lang="en" sz="900"/>
              <a:t>Keeping vigilant on users reviews of the program/feature. Making sure to </a:t>
            </a:r>
            <a:r>
              <a:rPr lang="en" sz="900"/>
              <a:t>considered</a:t>
            </a:r>
            <a:r>
              <a:rPr lang="en" sz="900"/>
              <a:t> suggestion for </a:t>
            </a:r>
            <a:r>
              <a:rPr lang="en" sz="900"/>
              <a:t>changes. In addition to updating the site to address any reported issues or bugs. </a:t>
            </a:r>
            <a:endParaRPr sz="900"/>
          </a:p>
        </p:txBody>
      </p:sp>
      <p:sp>
        <p:nvSpPr>
          <p:cNvPr id="98" name="Google Shape;98;p17"/>
          <p:cNvSpPr txBox="1"/>
          <p:nvPr>
            <p:ph idx="1" type="body"/>
          </p:nvPr>
        </p:nvSpPr>
        <p:spPr>
          <a:xfrm>
            <a:off x="3119909" y="1919075"/>
            <a:ext cx="13935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u="sng"/>
              <a:t>Stage 3 Iteration</a:t>
            </a:r>
            <a:endParaRPr sz="900" u="sng"/>
          </a:p>
          <a:p>
            <a:pPr indent="0" lvl="0" marL="0" rtl="0" algn="l">
              <a:spcBef>
                <a:spcPts val="1200"/>
              </a:spcBef>
              <a:spcAft>
                <a:spcPts val="1200"/>
              </a:spcAft>
              <a:buNone/>
            </a:pPr>
            <a:r>
              <a:rPr lang="en" sz="900"/>
              <a:t>UI/UX designers work </a:t>
            </a:r>
            <a:r>
              <a:rPr lang="en" sz="900"/>
              <a:t>together</a:t>
            </a:r>
            <a:r>
              <a:rPr lang="en" sz="900"/>
              <a:t> to ensure that all the </a:t>
            </a:r>
            <a:r>
              <a:rPr lang="en" sz="900"/>
              <a:t>businesses</a:t>
            </a:r>
            <a:r>
              <a:rPr lang="en" sz="900"/>
              <a:t> needs and </a:t>
            </a:r>
            <a:r>
              <a:rPr lang="en" sz="900"/>
              <a:t>users</a:t>
            </a:r>
            <a:r>
              <a:rPr lang="en" sz="900"/>
              <a:t> feedback is </a:t>
            </a:r>
            <a:r>
              <a:rPr lang="en" sz="900"/>
              <a:t>correctly</a:t>
            </a:r>
            <a:r>
              <a:rPr lang="en" sz="900"/>
              <a:t> implemented. </a:t>
            </a:r>
            <a:r>
              <a:rPr lang="en" sz="900"/>
              <a:t>Usually</a:t>
            </a:r>
            <a:r>
              <a:rPr lang="en" sz="900"/>
              <a:t> the longest stage. With the agile iteration your team can </a:t>
            </a:r>
            <a:r>
              <a:rPr lang="en" sz="900"/>
              <a:t>focus</a:t>
            </a:r>
            <a:r>
              <a:rPr lang="en" sz="900"/>
              <a:t> on making a working product and updating its </a:t>
            </a:r>
            <a:r>
              <a:rPr lang="en" sz="900"/>
              <a:t>specificity</a:t>
            </a:r>
            <a:r>
              <a:rPr lang="en" sz="900"/>
              <a:t> later if and when </a:t>
            </a:r>
            <a:r>
              <a:rPr lang="en" sz="900"/>
              <a:t>necessary. </a:t>
            </a:r>
            <a:endParaRPr sz="900"/>
          </a:p>
        </p:txBody>
      </p:sp>
      <p:sp>
        <p:nvSpPr>
          <p:cNvPr id="99" name="Google Shape;99;p17"/>
          <p:cNvSpPr txBox="1"/>
          <p:nvPr>
            <p:ph idx="1" type="body"/>
          </p:nvPr>
        </p:nvSpPr>
        <p:spPr>
          <a:xfrm>
            <a:off x="5906967" y="1919075"/>
            <a:ext cx="13935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u="sng"/>
              <a:t>Stage 5 Production</a:t>
            </a:r>
            <a:endParaRPr sz="900" u="sng"/>
          </a:p>
          <a:p>
            <a:pPr indent="0" lvl="0" marL="0" rtl="0" algn="l">
              <a:spcBef>
                <a:spcPts val="1200"/>
              </a:spcBef>
              <a:spcAft>
                <a:spcPts val="1200"/>
              </a:spcAft>
              <a:buNone/>
            </a:pPr>
            <a:r>
              <a:rPr lang="en" sz="900"/>
              <a:t>Releasing</a:t>
            </a:r>
            <a:r>
              <a:rPr lang="en" sz="900"/>
              <a:t> the program once it is ready. </a:t>
            </a:r>
            <a:endParaRPr sz="900"/>
          </a:p>
        </p:txBody>
      </p:sp>
      <p:sp>
        <p:nvSpPr>
          <p:cNvPr id="100" name="Google Shape;100;p17"/>
          <p:cNvSpPr txBox="1"/>
          <p:nvPr>
            <p:ph idx="1" type="body"/>
          </p:nvPr>
        </p:nvSpPr>
        <p:spPr>
          <a:xfrm>
            <a:off x="4513438" y="1919075"/>
            <a:ext cx="13935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u="sng"/>
              <a:t>Stage 4 Testing</a:t>
            </a:r>
            <a:endParaRPr sz="900" u="sng"/>
          </a:p>
          <a:p>
            <a:pPr indent="0" lvl="0" marL="0" rtl="0" algn="l">
              <a:spcBef>
                <a:spcPts val="1200"/>
              </a:spcBef>
              <a:spcAft>
                <a:spcPts val="1200"/>
              </a:spcAft>
              <a:buNone/>
            </a:pPr>
            <a:r>
              <a:rPr lang="en" sz="900"/>
              <a:t>Once the team is please with the first Iteration. They will Ensure the code is clean and works without error. </a:t>
            </a:r>
            <a:endParaRPr sz="900"/>
          </a:p>
        </p:txBody>
      </p:sp>
      <p:sp>
        <p:nvSpPr>
          <p:cNvPr id="101" name="Google Shape;101;p17"/>
          <p:cNvSpPr txBox="1"/>
          <p:nvPr/>
        </p:nvSpPr>
        <p:spPr>
          <a:xfrm>
            <a:off x="214100" y="4566725"/>
            <a:ext cx="18273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latin typeface="Roboto"/>
                <a:ea typeface="Roboto"/>
                <a:cs typeface="Roboto"/>
                <a:sym typeface="Roboto"/>
              </a:rPr>
              <a:t>(</a:t>
            </a:r>
            <a:r>
              <a:rPr lang="en" sz="1200">
                <a:solidFill>
                  <a:schemeClr val="lt2"/>
                </a:solidFill>
                <a:latin typeface="Roboto"/>
                <a:ea typeface="Roboto"/>
                <a:cs typeface="Roboto"/>
                <a:sym typeface="Roboto"/>
              </a:rPr>
              <a:t>GeeksforGeeks</a:t>
            </a:r>
            <a:r>
              <a:rPr lang="en" sz="1300">
                <a:solidFill>
                  <a:schemeClr val="lt2"/>
                </a:solidFill>
                <a:latin typeface="Roboto"/>
                <a:ea typeface="Roboto"/>
                <a:cs typeface="Roboto"/>
                <a:sym typeface="Roboto"/>
              </a:rPr>
              <a:t>)</a:t>
            </a:r>
            <a:endParaRPr sz="13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Waterfall </a:t>
            </a:r>
            <a:r>
              <a:rPr lang="en"/>
              <a:t>Model</a:t>
            </a:r>
            <a:r>
              <a:rPr lang="en"/>
              <a:t> problems  </a:t>
            </a:r>
            <a:endParaRPr/>
          </a:p>
        </p:txBody>
      </p:sp>
      <p:sp>
        <p:nvSpPr>
          <p:cNvPr id="107" name="Google Shape;107;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r>
              <a:rPr lang="en"/>
              <a:t>Like a waterfall, each process phase cascades downward sequentially through five stages”(Atlassian). Since this project required </a:t>
            </a:r>
            <a:r>
              <a:rPr lang="en"/>
              <a:t>iteration. The Waterfalls linear progression is likely to cause problems. Since we do not have daily meetings. The team is more likely to complete the program before hearing from the stakeholders/users again. Meaning if any changes need to be made. It will have to be done after original implementation. Leading to wasted time and resources. Were the agile method would have had the team learning of the new requirements sooner.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633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Waterfall and Agile</a:t>
            </a:r>
            <a:endParaRPr/>
          </a:p>
        </p:txBody>
      </p:sp>
      <p:sp>
        <p:nvSpPr>
          <p:cNvPr id="113" name="Google Shape;113;p19"/>
          <p:cNvSpPr txBox="1"/>
          <p:nvPr>
            <p:ph idx="1" type="body"/>
          </p:nvPr>
        </p:nvSpPr>
        <p:spPr>
          <a:xfrm>
            <a:off x="311700" y="921475"/>
            <a:ext cx="85206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2050"/>
              <a:t>Waterfall and Agile planning methods both thrive in </a:t>
            </a:r>
            <a:r>
              <a:rPr lang="en" sz="2050"/>
              <a:t>different</a:t>
            </a:r>
            <a:r>
              <a:rPr lang="en" sz="2050"/>
              <a:t> situations.</a:t>
            </a:r>
            <a:endParaRPr sz="2050"/>
          </a:p>
          <a:p>
            <a:pPr indent="0" lvl="0" marL="0" rtl="0" algn="l">
              <a:spcBef>
                <a:spcPts val="1200"/>
              </a:spcBef>
              <a:spcAft>
                <a:spcPts val="0"/>
              </a:spcAft>
              <a:buSzPts val="275"/>
              <a:buNone/>
            </a:pPr>
            <a:r>
              <a:t/>
            </a:r>
            <a:endParaRPr sz="2050"/>
          </a:p>
          <a:p>
            <a:pPr indent="0" lvl="0" marL="0" rtl="0" algn="l">
              <a:spcBef>
                <a:spcPts val="1200"/>
              </a:spcBef>
              <a:spcAft>
                <a:spcPts val="1200"/>
              </a:spcAft>
              <a:buSzPts val="275"/>
              <a:buNone/>
            </a:pPr>
            <a:r>
              <a:t/>
            </a:r>
            <a:endParaRPr sz="450"/>
          </a:p>
        </p:txBody>
      </p:sp>
      <p:sp>
        <p:nvSpPr>
          <p:cNvPr id="114" name="Google Shape;114;p19"/>
          <p:cNvSpPr txBox="1"/>
          <p:nvPr/>
        </p:nvSpPr>
        <p:spPr>
          <a:xfrm>
            <a:off x="506425" y="1825950"/>
            <a:ext cx="3791400" cy="30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5" name="Google Shape;115;p19"/>
          <p:cNvSpPr txBox="1"/>
          <p:nvPr/>
        </p:nvSpPr>
        <p:spPr>
          <a:xfrm>
            <a:off x="311700" y="1825950"/>
            <a:ext cx="37914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rPr>
              <a:t>WaterFall</a:t>
            </a:r>
            <a:endParaRPr sz="1800" u="sng">
              <a:solidFill>
                <a:schemeClr val="dk2"/>
              </a:solidFill>
            </a:endParaRPr>
          </a:p>
          <a:p>
            <a:pPr indent="-342900" lvl="0" marL="457200" rtl="0" algn="l">
              <a:spcBef>
                <a:spcPts val="0"/>
              </a:spcBef>
              <a:spcAft>
                <a:spcPts val="0"/>
              </a:spcAft>
              <a:buClr>
                <a:schemeClr val="dk2"/>
              </a:buClr>
              <a:buSzPts val="1800"/>
              <a:buChar char="●"/>
            </a:pPr>
            <a:r>
              <a:rPr lang="en" sz="1800" u="sng">
                <a:solidFill>
                  <a:schemeClr val="dk2"/>
                </a:solidFill>
              </a:rPr>
              <a:t>Sequential</a:t>
            </a:r>
            <a:endParaRPr sz="1800" u="sng">
              <a:solidFill>
                <a:schemeClr val="dk2"/>
              </a:solidFill>
            </a:endParaRPr>
          </a:p>
          <a:p>
            <a:pPr indent="-342900" lvl="0" marL="457200" rtl="0" algn="l">
              <a:spcBef>
                <a:spcPts val="0"/>
              </a:spcBef>
              <a:spcAft>
                <a:spcPts val="0"/>
              </a:spcAft>
              <a:buClr>
                <a:schemeClr val="dk2"/>
              </a:buClr>
              <a:buSzPts val="1800"/>
              <a:buChar char="●"/>
            </a:pPr>
            <a:r>
              <a:rPr lang="en" sz="1800" u="sng">
                <a:solidFill>
                  <a:schemeClr val="dk2"/>
                </a:solidFill>
              </a:rPr>
              <a:t>Phases-gated</a:t>
            </a:r>
            <a:endParaRPr sz="1800" u="sng">
              <a:solidFill>
                <a:schemeClr val="dk2"/>
              </a:solidFill>
            </a:endParaRPr>
          </a:p>
          <a:p>
            <a:pPr indent="-342900" lvl="0" marL="457200" rtl="0" algn="l">
              <a:spcBef>
                <a:spcPts val="0"/>
              </a:spcBef>
              <a:spcAft>
                <a:spcPts val="0"/>
              </a:spcAft>
              <a:buClr>
                <a:schemeClr val="dk2"/>
              </a:buClr>
              <a:buSzPts val="1800"/>
              <a:buChar char="●"/>
            </a:pPr>
            <a:r>
              <a:rPr lang="en" sz="1800" u="sng">
                <a:solidFill>
                  <a:schemeClr val="dk2"/>
                </a:solidFill>
              </a:rPr>
              <a:t>Clear boundaries between phases</a:t>
            </a:r>
            <a:endParaRPr sz="1800" u="sng">
              <a:solidFill>
                <a:schemeClr val="dk2"/>
              </a:solidFill>
            </a:endParaRPr>
          </a:p>
          <a:p>
            <a:pPr indent="0" lvl="0" marL="0" rtl="0" algn="l">
              <a:spcBef>
                <a:spcPts val="0"/>
              </a:spcBef>
              <a:spcAft>
                <a:spcPts val="0"/>
              </a:spcAft>
              <a:buNone/>
            </a:pPr>
            <a:r>
              <a:t/>
            </a:r>
            <a:endParaRPr sz="1800" u="sng">
              <a:solidFill>
                <a:schemeClr val="dk2"/>
              </a:solidFill>
            </a:endParaRPr>
          </a:p>
          <a:p>
            <a:pPr indent="0" lvl="0" marL="0" rtl="0" algn="l">
              <a:spcBef>
                <a:spcPts val="0"/>
              </a:spcBef>
              <a:spcAft>
                <a:spcPts val="0"/>
              </a:spcAft>
              <a:buNone/>
            </a:pPr>
            <a:r>
              <a:t/>
            </a:r>
            <a:endParaRPr sz="1800" u="sng">
              <a:solidFill>
                <a:schemeClr val="dk2"/>
              </a:solidFill>
            </a:endParaRPr>
          </a:p>
        </p:txBody>
      </p:sp>
      <p:sp>
        <p:nvSpPr>
          <p:cNvPr id="116" name="Google Shape;116;p19"/>
          <p:cNvSpPr txBox="1"/>
          <p:nvPr/>
        </p:nvSpPr>
        <p:spPr>
          <a:xfrm>
            <a:off x="4572000" y="1825950"/>
            <a:ext cx="3791400" cy="21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rPr>
              <a:t>Agile</a:t>
            </a:r>
            <a:endParaRPr sz="1800" u="sng">
              <a:solidFill>
                <a:schemeClr val="dk2"/>
              </a:solidFill>
            </a:endParaRPr>
          </a:p>
          <a:p>
            <a:pPr indent="-342900" lvl="0" marL="457200" rtl="0" algn="l">
              <a:spcBef>
                <a:spcPts val="0"/>
              </a:spcBef>
              <a:spcAft>
                <a:spcPts val="0"/>
              </a:spcAft>
              <a:buClr>
                <a:schemeClr val="dk2"/>
              </a:buClr>
              <a:buSzPts val="1800"/>
              <a:buChar char="●"/>
            </a:pPr>
            <a:r>
              <a:rPr lang="en" sz="1800" u="sng">
                <a:solidFill>
                  <a:schemeClr val="dk2"/>
                </a:solidFill>
              </a:rPr>
              <a:t>I</a:t>
            </a:r>
            <a:r>
              <a:rPr lang="en" sz="1800" u="sng">
                <a:solidFill>
                  <a:schemeClr val="dk2"/>
                </a:solidFill>
              </a:rPr>
              <a:t>terative</a:t>
            </a:r>
            <a:endParaRPr sz="1800" u="sng">
              <a:solidFill>
                <a:schemeClr val="dk2"/>
              </a:solidFill>
            </a:endParaRPr>
          </a:p>
          <a:p>
            <a:pPr indent="-342900" lvl="0" marL="457200" rtl="0" algn="l">
              <a:spcBef>
                <a:spcPts val="0"/>
              </a:spcBef>
              <a:spcAft>
                <a:spcPts val="0"/>
              </a:spcAft>
              <a:buClr>
                <a:schemeClr val="dk2"/>
              </a:buClr>
              <a:buSzPts val="1800"/>
              <a:buChar char="●"/>
            </a:pPr>
            <a:r>
              <a:rPr lang="en" sz="1800" u="sng">
                <a:solidFill>
                  <a:schemeClr val="dk2"/>
                </a:solidFill>
              </a:rPr>
              <a:t>Incremental</a:t>
            </a:r>
            <a:endParaRPr sz="1800" u="sng">
              <a:solidFill>
                <a:schemeClr val="dk2"/>
              </a:solidFill>
            </a:endParaRPr>
          </a:p>
          <a:p>
            <a:pPr indent="-342900" lvl="0" marL="457200" rtl="0" algn="l">
              <a:spcBef>
                <a:spcPts val="0"/>
              </a:spcBef>
              <a:spcAft>
                <a:spcPts val="0"/>
              </a:spcAft>
              <a:buClr>
                <a:schemeClr val="dk2"/>
              </a:buClr>
              <a:buSzPts val="1800"/>
              <a:buChar char="●"/>
            </a:pPr>
            <a:r>
              <a:rPr lang="en" sz="1800" u="sng">
                <a:solidFill>
                  <a:schemeClr val="dk2"/>
                </a:solidFill>
              </a:rPr>
              <a:t>Overlapping phases with continuous feedback loops. </a:t>
            </a:r>
            <a:endParaRPr sz="1800" u="sng">
              <a:solidFill>
                <a:schemeClr val="dk2"/>
              </a:solidFill>
            </a:endParaRPr>
          </a:p>
        </p:txBody>
      </p:sp>
      <p:sp>
        <p:nvSpPr>
          <p:cNvPr id="117" name="Google Shape;117;p19"/>
          <p:cNvSpPr txBox="1"/>
          <p:nvPr/>
        </p:nvSpPr>
        <p:spPr>
          <a:xfrm>
            <a:off x="141000" y="4356600"/>
            <a:ext cx="22566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9999"/>
                </a:solidFill>
              </a:rPr>
              <a:t>(Murthy, 580, 2024)</a:t>
            </a:r>
            <a:endParaRPr sz="18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choose agile</a:t>
            </a:r>
            <a:endParaRPr/>
          </a:p>
        </p:txBody>
      </p:sp>
      <p:sp>
        <p:nvSpPr>
          <p:cNvPr id="123" name="Google Shape;123;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a:t>
            </a:r>
            <a:r>
              <a:rPr lang="en"/>
              <a:t>explained</a:t>
            </a:r>
            <a:r>
              <a:rPr lang="en"/>
              <a:t> pior, This project demanted repeated </a:t>
            </a:r>
            <a:r>
              <a:rPr lang="en"/>
              <a:t>iteration and changes. Making Agile the perfect method for this style of project. In a project with a very defined end result. I would choose waterfall, but if there is uncertainty with scope or requirements of the project. Utilizing agile, will allow the team to adapt as necessary. To create the best possible product.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129" name="Google Shape;129;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55000" lnSpcReduction="10000"/>
          </a:bodyPr>
          <a:lstStyle/>
          <a:p>
            <a:pPr indent="-12700" lvl="0" marL="355600" rtl="0" algn="l">
              <a:spcBef>
                <a:spcPts val="1200"/>
              </a:spcBef>
              <a:spcAft>
                <a:spcPts val="0"/>
              </a:spcAft>
              <a:buNone/>
            </a:pPr>
            <a:r>
              <a:rPr lang="en" sz="2094">
                <a:solidFill>
                  <a:srgbClr val="000000"/>
                </a:solidFill>
                <a:latin typeface="Arial"/>
                <a:ea typeface="Arial"/>
                <a:cs typeface="Arial"/>
                <a:sym typeface="Arial"/>
              </a:rPr>
              <a:t>Atlassian. “Waterfall Methodology for Project Management.” </a:t>
            </a:r>
            <a:r>
              <a:rPr i="1" lang="en" sz="2094">
                <a:solidFill>
                  <a:srgbClr val="000000"/>
                </a:solidFill>
                <a:latin typeface="Arial"/>
                <a:ea typeface="Arial"/>
                <a:cs typeface="Arial"/>
                <a:sym typeface="Arial"/>
              </a:rPr>
              <a:t>Atlassian</a:t>
            </a:r>
            <a:r>
              <a:rPr lang="en" sz="2094">
                <a:solidFill>
                  <a:srgbClr val="000000"/>
                </a:solidFill>
                <a:latin typeface="Arial"/>
                <a:ea typeface="Arial"/>
                <a:cs typeface="Arial"/>
                <a:sym typeface="Arial"/>
              </a:rPr>
              <a:t>, www.atlassian.com/agile/project-management/waterfall-methodology. Accessed 20 Feb. 2025.</a:t>
            </a:r>
            <a:endParaRPr sz="2094">
              <a:solidFill>
                <a:srgbClr val="000000"/>
              </a:solidFill>
              <a:latin typeface="Arial"/>
              <a:ea typeface="Arial"/>
              <a:cs typeface="Arial"/>
              <a:sym typeface="Arial"/>
            </a:endParaRPr>
          </a:p>
          <a:p>
            <a:pPr indent="-12700" lvl="0" marL="355600" rtl="0" algn="l">
              <a:spcBef>
                <a:spcPts val="1200"/>
              </a:spcBef>
              <a:spcAft>
                <a:spcPts val="0"/>
              </a:spcAft>
              <a:buNone/>
            </a:pPr>
            <a:r>
              <a:rPr lang="en" sz="2094">
                <a:solidFill>
                  <a:schemeClr val="dk1"/>
                </a:solidFill>
              </a:rPr>
              <a:t>Murthy MR, Narasimha. “Comparative analysis of waterfall and Agile Software Development Models: A comprehensive review.” </a:t>
            </a:r>
            <a:r>
              <a:rPr i="1" lang="en" sz="2094">
                <a:solidFill>
                  <a:schemeClr val="dk1"/>
                </a:solidFill>
              </a:rPr>
              <a:t>International Journal of Science and Research (IJSR)</a:t>
            </a:r>
            <a:r>
              <a:rPr lang="en" sz="2094">
                <a:solidFill>
                  <a:schemeClr val="dk1"/>
                </a:solidFill>
              </a:rPr>
              <a:t>, vol. 13, no. 1, 5 Jan. 2024, pp. 580–581, </a:t>
            </a:r>
            <a:r>
              <a:rPr lang="en" sz="2094" u="sng">
                <a:solidFill>
                  <a:schemeClr val="hlink"/>
                </a:solidFill>
                <a:hlinkClick r:id="rId3"/>
              </a:rPr>
              <a:t>https://doi.org/10.21275/sr24105103239</a:t>
            </a:r>
            <a:r>
              <a:rPr lang="en" sz="2094">
                <a:solidFill>
                  <a:schemeClr val="dk1"/>
                </a:solidFill>
              </a:rPr>
              <a:t>.</a:t>
            </a:r>
            <a:endParaRPr sz="2094">
              <a:solidFill>
                <a:schemeClr val="dk1"/>
              </a:solidFill>
            </a:endParaRPr>
          </a:p>
          <a:p>
            <a:pPr indent="-12700" lvl="0" marL="355600" rtl="0" algn="l">
              <a:spcBef>
                <a:spcPts val="1200"/>
              </a:spcBef>
              <a:spcAft>
                <a:spcPts val="0"/>
              </a:spcAft>
              <a:buNone/>
            </a:pPr>
            <a:r>
              <a:rPr lang="en" sz="2094">
                <a:solidFill>
                  <a:srgbClr val="000000"/>
                </a:solidFill>
                <a:latin typeface="Arial"/>
                <a:ea typeface="Arial"/>
                <a:cs typeface="Arial"/>
                <a:sym typeface="Arial"/>
              </a:rPr>
              <a:t>“Stages of the Agile SDLC (Software Development Lifecycle).” </a:t>
            </a:r>
            <a:r>
              <a:rPr i="1" lang="en" sz="2094">
                <a:solidFill>
                  <a:srgbClr val="000000"/>
                </a:solidFill>
                <a:latin typeface="Arial"/>
                <a:ea typeface="Arial"/>
                <a:cs typeface="Arial"/>
                <a:sym typeface="Arial"/>
              </a:rPr>
              <a:t>GeeksforGeeks</a:t>
            </a:r>
            <a:r>
              <a:rPr lang="en" sz="2094">
                <a:solidFill>
                  <a:srgbClr val="000000"/>
                </a:solidFill>
                <a:latin typeface="Arial"/>
                <a:ea typeface="Arial"/>
                <a:cs typeface="Arial"/>
                <a:sym typeface="Arial"/>
              </a:rPr>
              <a:t>, GeeksforGeeks, 31 July 2024, www.geeksforgeeks.org/stages-of-the-agile-sdlc-software-development-lifecycle/.</a:t>
            </a:r>
            <a:endParaRPr sz="2094">
              <a:solidFill>
                <a:schemeClr val="dk1"/>
              </a:solidFill>
            </a:endParaRPr>
          </a:p>
          <a:p>
            <a:pPr indent="-12700" lvl="0" marL="355600" rtl="0" algn="l">
              <a:spcBef>
                <a:spcPts val="1200"/>
              </a:spcBef>
              <a:spcAft>
                <a:spcPts val="0"/>
              </a:spcAft>
              <a:buNone/>
            </a:pPr>
            <a:r>
              <a:rPr lang="en" sz="2094">
                <a:solidFill>
                  <a:schemeClr val="dk1"/>
                </a:solidFill>
              </a:rPr>
              <a:t>“What Is a Daily Scrum?” </a:t>
            </a:r>
            <a:r>
              <a:rPr i="1" lang="en" sz="2094">
                <a:solidFill>
                  <a:schemeClr val="dk1"/>
                </a:solidFill>
              </a:rPr>
              <a:t>Scrum.Org</a:t>
            </a:r>
            <a:r>
              <a:rPr lang="en" sz="2094">
                <a:solidFill>
                  <a:schemeClr val="dk1"/>
                </a:solidFill>
              </a:rPr>
              <a:t>, www.scrum.org/resources/what-is-a-daily-scrum. Accessed 10 Feb. 2025.</a:t>
            </a:r>
            <a:endParaRPr sz="2094">
              <a:solidFill>
                <a:schemeClr val="dk1"/>
              </a:solidFill>
            </a:endParaRPr>
          </a:p>
          <a:p>
            <a:pPr indent="-12700" lvl="0" marL="35560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