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978ce72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978ce72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de633e1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de633e1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978ce72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978ce72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978ce72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978ce72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978ce72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978ce72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978ce72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978ce72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978ce72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978ce72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978ce72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978ce72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c978ce72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c978ce72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c978ce72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c978ce72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978ce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978ce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c978ce72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c978ce72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c978ce72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c978ce72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de633e1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de633e1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978ce7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978ce7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978ce7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978ce7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978ce7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978ce7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978ce7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978ce7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978ce72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978ce72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c978ce7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c978ce7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c978ce7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978ce7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12.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48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DEMENTIA PREDICTIVE ANALYSIS </a:t>
            </a:r>
            <a:endParaRPr u="sng"/>
          </a:p>
        </p:txBody>
      </p:sp>
      <p:sp>
        <p:nvSpPr>
          <p:cNvPr id="55" name="Google Shape;55;p13"/>
          <p:cNvSpPr txBox="1"/>
          <p:nvPr>
            <p:ph idx="1" type="subTitle"/>
          </p:nvPr>
        </p:nvSpPr>
        <p:spPr>
          <a:xfrm>
            <a:off x="177275" y="2301950"/>
            <a:ext cx="8520600" cy="21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 USING MRI SCANS }		</a:t>
            </a:r>
            <a:endParaRPr/>
          </a:p>
          <a:p>
            <a:pPr indent="457200" lvl="0" marL="4572000" rtl="0" algn="l">
              <a:spcBef>
                <a:spcPts val="0"/>
              </a:spcBef>
              <a:spcAft>
                <a:spcPts val="0"/>
              </a:spcAft>
              <a:buNone/>
            </a:pPr>
            <a:r>
              <a:t/>
            </a:r>
            <a:endParaRPr sz="2200"/>
          </a:p>
          <a:p>
            <a:pPr indent="457200" lvl="0" marL="4572000" rtl="0" algn="l">
              <a:spcBef>
                <a:spcPts val="0"/>
              </a:spcBef>
              <a:spcAft>
                <a:spcPts val="0"/>
              </a:spcAft>
              <a:buNone/>
            </a:pPr>
            <a:r>
              <a:rPr lang="en" sz="2200"/>
              <a:t>By:</a:t>
            </a:r>
            <a:endParaRPr sz="2200"/>
          </a:p>
          <a:p>
            <a:pPr indent="0" lvl="0" marL="0" rtl="0" algn="r">
              <a:spcBef>
                <a:spcPts val="0"/>
              </a:spcBef>
              <a:spcAft>
                <a:spcPts val="0"/>
              </a:spcAft>
              <a:buNone/>
            </a:pPr>
            <a:r>
              <a:rPr lang="en" sz="2200"/>
              <a:t>Hemang Monga PC 17</a:t>
            </a:r>
            <a:endParaRPr sz="2200"/>
          </a:p>
          <a:p>
            <a:pPr indent="457200" lvl="0" marL="4572000" rtl="0" algn="ctr">
              <a:spcBef>
                <a:spcPts val="0"/>
              </a:spcBef>
              <a:spcAft>
                <a:spcPts val="0"/>
              </a:spcAft>
              <a:buNone/>
            </a:pPr>
            <a:r>
              <a:rPr lang="en" sz="2200"/>
              <a:t>     Ishaan Mandlik PC 29</a:t>
            </a:r>
            <a:endParaRPr sz="2200"/>
          </a:p>
          <a:p>
            <a:pPr indent="0" lvl="0" marL="0" rtl="0" algn="r">
              <a:spcBef>
                <a:spcPts val="0"/>
              </a:spcBef>
              <a:spcAft>
                <a:spcPts val="0"/>
              </a:spcAft>
              <a:buNone/>
            </a:pPr>
            <a:r>
              <a:rPr lang="en" sz="2200"/>
              <a:t>Harshaan Arora PC 50</a:t>
            </a:r>
            <a:endParaRPr sz="2200"/>
          </a:p>
          <a:p>
            <a:pPr indent="0" lvl="0" marL="0" rtl="0" algn="r">
              <a:spcBef>
                <a:spcPts val="0"/>
              </a:spcBef>
              <a:spcAft>
                <a:spcPts val="0"/>
              </a:spcAft>
              <a:buNone/>
            </a:pPr>
            <a:r>
              <a:rPr lang="en" sz="2200"/>
              <a:t>Kanishk Soman PC 51</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20550" y="500525"/>
            <a:ext cx="9102899" cy="3894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58600" y="209850"/>
            <a:ext cx="509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Z-SCORE IMPLEMENTATION.</a:t>
            </a:r>
            <a:endParaRPr/>
          </a:p>
        </p:txBody>
      </p:sp>
      <p:pic>
        <p:nvPicPr>
          <p:cNvPr id="120" name="Google Shape;120;p23"/>
          <p:cNvPicPr preferRelativeResize="0"/>
          <p:nvPr/>
        </p:nvPicPr>
        <p:blipFill>
          <a:blip r:embed="rId3">
            <a:alphaModFix/>
          </a:blip>
          <a:stretch>
            <a:fillRect/>
          </a:stretch>
        </p:blipFill>
        <p:spPr>
          <a:xfrm>
            <a:off x="23100" y="912200"/>
            <a:ext cx="9097800" cy="38932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273775" y="1293450"/>
            <a:ext cx="4649700" cy="2556600"/>
          </a:xfrm>
          <a:prstGeom prst="rect">
            <a:avLst/>
          </a:prstGeom>
          <a:effectLst>
            <a:outerShdw blurRad="57150" rotWithShape="0" algn="bl" dist="19050">
              <a:srgbClr val="00FFFF"/>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000">
                <a:solidFill>
                  <a:srgbClr val="222222"/>
                </a:solidFill>
                <a:highlight>
                  <a:srgbClr val="FFFFFF"/>
                </a:highlight>
              </a:rPr>
              <a:t>from sklearn.ensemble import RandomForestClassifier</a:t>
            </a:r>
            <a:endParaRPr i="1" sz="1000">
              <a:solidFill>
                <a:srgbClr val="222222"/>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000">
                <a:solidFill>
                  <a:srgbClr val="222222"/>
                </a:solidFill>
                <a:highlight>
                  <a:srgbClr val="FFFFFF"/>
                </a:highlight>
              </a:rPr>
              <a:t>from sklearn.neighbors import KNeighborsClassifier</a:t>
            </a:r>
            <a:endParaRPr i="1" sz="1000">
              <a:solidFill>
                <a:srgbClr val="222222"/>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000">
                <a:solidFill>
                  <a:srgbClr val="222222"/>
                </a:solidFill>
                <a:highlight>
                  <a:srgbClr val="FFFFFF"/>
                </a:highlight>
              </a:rPr>
              <a:t>from sklearn.linear_model import LogisticRegression</a:t>
            </a:r>
            <a:endParaRPr i="1" sz="1000">
              <a:solidFill>
                <a:srgbClr val="222222"/>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000">
                <a:solidFill>
                  <a:srgbClr val="222222"/>
                </a:solidFill>
                <a:highlight>
                  <a:srgbClr val="FFFFFF"/>
                </a:highlight>
              </a:rPr>
              <a:t>from sklearn.naive_bayes import GaussianNB</a:t>
            </a:r>
            <a:endParaRPr i="1" sz="1000">
              <a:solidFill>
                <a:srgbClr val="222222"/>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000">
                <a:solidFill>
                  <a:srgbClr val="222222"/>
                </a:solidFill>
                <a:highlight>
                  <a:srgbClr val="FFFFFF"/>
                </a:highlight>
              </a:rPr>
              <a:t>from sklearn.svm import SVC</a:t>
            </a:r>
            <a:endParaRPr i="1" sz="1000">
              <a:solidFill>
                <a:srgbClr val="222222"/>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i="1" lang="en" sz="1000">
                <a:solidFill>
                  <a:srgbClr val="222222"/>
                </a:solidFill>
                <a:highlight>
                  <a:srgbClr val="FFFFFF"/>
                </a:highlight>
              </a:rPr>
              <a:t>from sklearn.model_selection import cross_val_score</a:t>
            </a:r>
            <a:endParaRPr i="1" sz="1000">
              <a:solidFill>
                <a:schemeClr val="dk1"/>
              </a:solidFill>
            </a:endParaRPr>
          </a:p>
          <a:p>
            <a:pPr indent="0" lvl="0" marL="0" rtl="0" algn="l">
              <a:lnSpc>
                <a:spcPct val="100000"/>
              </a:lnSpc>
              <a:spcBef>
                <a:spcPts val="1600"/>
              </a:spcBef>
              <a:spcAft>
                <a:spcPts val="0"/>
              </a:spcAft>
              <a:buClr>
                <a:schemeClr val="dk1"/>
              </a:buClr>
              <a:buSzPts val="1100"/>
              <a:buFont typeface="Arial"/>
              <a:buNone/>
            </a:pPr>
            <a:r>
              <a:t/>
            </a:r>
            <a:endParaRPr i="1" sz="1000">
              <a:solidFill>
                <a:schemeClr val="dk1"/>
              </a:solidFill>
            </a:endParaRPr>
          </a:p>
          <a:p>
            <a:pPr indent="0" lvl="0" marL="0" rtl="0" algn="l">
              <a:lnSpc>
                <a:spcPct val="100000"/>
              </a:lnSpc>
              <a:spcBef>
                <a:spcPts val="1600"/>
              </a:spcBef>
              <a:spcAft>
                <a:spcPts val="1600"/>
              </a:spcAft>
              <a:buNone/>
            </a:pPr>
            <a:r>
              <a:t/>
            </a:r>
            <a:endParaRPr i="1" sz="1000"/>
          </a:p>
        </p:txBody>
      </p:sp>
      <p:sp>
        <p:nvSpPr>
          <p:cNvPr id="126" name="Google Shape;126;p24"/>
          <p:cNvSpPr txBox="1"/>
          <p:nvPr/>
        </p:nvSpPr>
        <p:spPr>
          <a:xfrm>
            <a:off x="5069250" y="669550"/>
            <a:ext cx="3679200" cy="2359500"/>
          </a:xfrm>
          <a:prstGeom prst="rect">
            <a:avLst/>
          </a:prstGeom>
          <a:noFill/>
          <a:ln>
            <a:noFill/>
          </a:ln>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222222"/>
                </a:solidFill>
                <a:highlight>
                  <a:srgbClr val="FFFFFF"/>
                </a:highlight>
              </a:rPr>
              <a:t>models_list = []</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models_list.append(('LOG', LogisticRegression()))</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models_list.append(('RFC', RandomForestClassifier()))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models_list.append(('SVM', SVC(gamma = 'scale')))</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models_list.append(('NB', GaussianNB()))</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models_list.append(('KNN', KNeighborsClassifier()))</a:t>
            </a:r>
            <a:endParaRPr i="1" sz="1100">
              <a:solidFill>
                <a:srgbClr val="222222"/>
              </a:solidFill>
              <a:highlight>
                <a:srgbClr val="FFFFFF"/>
              </a:highlight>
            </a:endParaRPr>
          </a:p>
          <a:p>
            <a:pPr indent="0" lvl="0" marL="0" rtl="0" algn="l">
              <a:spcBef>
                <a:spcPts val="1600"/>
              </a:spcBef>
              <a:spcAft>
                <a:spcPts val="0"/>
              </a:spcAft>
              <a:buNone/>
            </a:pPr>
            <a:r>
              <a:t/>
            </a:r>
            <a:endParaRPr i="1"/>
          </a:p>
        </p:txBody>
      </p:sp>
      <p:sp>
        <p:nvSpPr>
          <p:cNvPr id="127" name="Google Shape;127;p24"/>
          <p:cNvSpPr txBox="1"/>
          <p:nvPr/>
        </p:nvSpPr>
        <p:spPr>
          <a:xfrm>
            <a:off x="395550" y="2960775"/>
            <a:ext cx="8352900" cy="2309400"/>
          </a:xfrm>
          <a:prstGeom prst="rect">
            <a:avLst/>
          </a:prstGeom>
          <a:noFill/>
          <a:ln>
            <a:noFill/>
          </a:ln>
          <a:effectLst>
            <a:outerShdw blurRad="57150" rotWithShape="0" algn="bl" dist="19050">
              <a:srgbClr val="00FFFF"/>
            </a:outerShdw>
          </a:effectLst>
        </p:spPr>
        <p:txBody>
          <a:bodyPr anchorCtr="0" anchor="t" bIns="91425" lIns="91425" spcFirstLastPara="1" rIns="91425" wrap="square" tIns="91425">
            <a:noAutofit/>
          </a:bodyPr>
          <a:lstStyle/>
          <a:p>
            <a:pPr indent="0" lvl="0" marL="0" rtl="0" algn="r">
              <a:lnSpc>
                <a:spcPct val="60000"/>
              </a:lnSpc>
              <a:spcBef>
                <a:spcPts val="0"/>
              </a:spcBef>
              <a:spcAft>
                <a:spcPts val="0"/>
              </a:spcAft>
              <a:buClr>
                <a:schemeClr val="dk1"/>
              </a:buClr>
              <a:buSzPts val="1100"/>
              <a:buFont typeface="Arial"/>
              <a:buNone/>
            </a:pPr>
            <a:r>
              <a:rPr i="1" lang="en" sz="1200">
                <a:solidFill>
                  <a:srgbClr val="222222"/>
                </a:solidFill>
                <a:highlight>
                  <a:srgbClr val="FFFFFF"/>
                </a:highlight>
              </a:rPr>
              <a:t>results = []</a:t>
            </a:r>
            <a:endParaRPr i="1" sz="1200">
              <a:solidFill>
                <a:srgbClr val="222222"/>
              </a:solidFill>
              <a:highlight>
                <a:srgbClr val="FFFFFF"/>
              </a:highlight>
            </a:endParaRPr>
          </a:p>
          <a:p>
            <a:pPr indent="0" lvl="0" marL="0" rtl="0" algn="r">
              <a:lnSpc>
                <a:spcPct val="60000"/>
              </a:lnSpc>
              <a:spcBef>
                <a:spcPts val="1600"/>
              </a:spcBef>
              <a:spcAft>
                <a:spcPts val="0"/>
              </a:spcAft>
              <a:buClr>
                <a:schemeClr val="dk1"/>
              </a:buClr>
              <a:buSzPts val="1100"/>
              <a:buFont typeface="Arial"/>
              <a:buNone/>
            </a:pPr>
            <a:r>
              <a:rPr i="1" lang="en" sz="1200">
                <a:solidFill>
                  <a:srgbClr val="222222"/>
                </a:solidFill>
                <a:highlight>
                  <a:srgbClr val="FFFFFF"/>
                </a:highlight>
              </a:rPr>
              <a:t>names = []</a:t>
            </a:r>
            <a:endParaRPr i="1" sz="1200">
              <a:solidFill>
                <a:schemeClr val="dk1"/>
              </a:solidFill>
            </a:endParaRPr>
          </a:p>
          <a:p>
            <a:pPr indent="0" lvl="0" marL="0" rtl="0" algn="r">
              <a:lnSpc>
                <a:spcPct val="60000"/>
              </a:lnSpc>
              <a:spcBef>
                <a:spcPts val="1600"/>
              </a:spcBef>
              <a:spcAft>
                <a:spcPts val="0"/>
              </a:spcAft>
              <a:buClr>
                <a:schemeClr val="dk1"/>
              </a:buClr>
              <a:buSzPts val="1100"/>
              <a:buFont typeface="Arial"/>
              <a:buNone/>
            </a:pPr>
            <a:r>
              <a:rPr i="1" lang="en" sz="1200">
                <a:solidFill>
                  <a:srgbClr val="222222"/>
                </a:solidFill>
                <a:highlight>
                  <a:srgbClr val="FFFFFF"/>
                </a:highlight>
              </a:rPr>
              <a:t>for name, model in models_list:</a:t>
            </a:r>
            <a:endParaRPr i="1" sz="1200">
              <a:solidFill>
                <a:srgbClr val="222222"/>
              </a:solidFill>
              <a:highlight>
                <a:srgbClr val="FFFFFF"/>
              </a:highlight>
            </a:endParaRPr>
          </a:p>
          <a:p>
            <a:pPr indent="0" lvl="0" marL="0" rtl="0" algn="r">
              <a:lnSpc>
                <a:spcPct val="60000"/>
              </a:lnSpc>
              <a:spcBef>
                <a:spcPts val="1600"/>
              </a:spcBef>
              <a:spcAft>
                <a:spcPts val="0"/>
              </a:spcAft>
              <a:buClr>
                <a:schemeClr val="dk1"/>
              </a:buClr>
              <a:buSzPts val="1100"/>
              <a:buFont typeface="Arial"/>
              <a:buNone/>
            </a:pPr>
            <a:r>
              <a:rPr i="1" lang="en" sz="1200">
                <a:solidFill>
                  <a:srgbClr val="222222"/>
                </a:solidFill>
                <a:highlight>
                  <a:srgbClr val="FFFFFF"/>
                </a:highlight>
              </a:rPr>
              <a:t>    cv_results = cross_val_score(estimator = model, X = X_train, y = y_train, cv=10,scoring='accuracy', n_jobs = -1)</a:t>
            </a:r>
            <a:endParaRPr i="1" sz="1200">
              <a:solidFill>
                <a:srgbClr val="222222"/>
              </a:solidFill>
              <a:highlight>
                <a:srgbClr val="FFFFFF"/>
              </a:highlight>
            </a:endParaRPr>
          </a:p>
          <a:p>
            <a:pPr indent="0" lvl="0" marL="0" rtl="0" algn="r">
              <a:lnSpc>
                <a:spcPct val="60000"/>
              </a:lnSpc>
              <a:spcBef>
                <a:spcPts val="1600"/>
              </a:spcBef>
              <a:spcAft>
                <a:spcPts val="0"/>
              </a:spcAft>
              <a:buClr>
                <a:schemeClr val="dk1"/>
              </a:buClr>
              <a:buSzPts val="1100"/>
              <a:buFont typeface="Arial"/>
              <a:buNone/>
            </a:pPr>
            <a:r>
              <a:rPr i="1" lang="en" sz="1200">
                <a:solidFill>
                  <a:srgbClr val="222222"/>
                </a:solidFill>
                <a:highlight>
                  <a:srgbClr val="FFFFFF"/>
                </a:highlight>
              </a:rPr>
              <a:t>    results.append(cv_results)</a:t>
            </a:r>
            <a:endParaRPr i="1" sz="1200">
              <a:solidFill>
                <a:srgbClr val="222222"/>
              </a:solidFill>
              <a:highlight>
                <a:srgbClr val="FFFFFF"/>
              </a:highlight>
            </a:endParaRPr>
          </a:p>
          <a:p>
            <a:pPr indent="0" lvl="0" marL="0" rtl="0" algn="r">
              <a:lnSpc>
                <a:spcPct val="60000"/>
              </a:lnSpc>
              <a:spcBef>
                <a:spcPts val="1600"/>
              </a:spcBef>
              <a:spcAft>
                <a:spcPts val="0"/>
              </a:spcAft>
              <a:buClr>
                <a:schemeClr val="dk1"/>
              </a:buClr>
              <a:buSzPts val="1100"/>
              <a:buFont typeface="Arial"/>
              <a:buNone/>
            </a:pPr>
            <a:r>
              <a:rPr i="1" lang="en" sz="1200">
                <a:solidFill>
                  <a:srgbClr val="222222"/>
                </a:solidFill>
                <a:highlight>
                  <a:srgbClr val="FFFFFF"/>
                </a:highlight>
              </a:rPr>
              <a:t>    names.append(name)</a:t>
            </a:r>
            <a:endParaRPr i="1" sz="1200">
              <a:solidFill>
                <a:srgbClr val="222222"/>
              </a:solidFill>
              <a:highlight>
                <a:srgbClr val="FFFFFF"/>
              </a:highlight>
            </a:endParaRPr>
          </a:p>
          <a:p>
            <a:pPr indent="0" lvl="0" marL="0" rtl="0" algn="r">
              <a:lnSpc>
                <a:spcPct val="60000"/>
              </a:lnSpc>
              <a:spcBef>
                <a:spcPts val="1600"/>
              </a:spcBef>
              <a:spcAft>
                <a:spcPts val="1600"/>
              </a:spcAft>
              <a:buClr>
                <a:schemeClr val="dk1"/>
              </a:buClr>
              <a:buSzPts val="1100"/>
              <a:buFont typeface="Arial"/>
              <a:buNone/>
            </a:pPr>
            <a:r>
              <a:rPr i="1" lang="en" sz="1200">
                <a:solidFill>
                  <a:srgbClr val="222222"/>
                </a:solidFill>
                <a:highlight>
                  <a:srgbClr val="FFFFFF"/>
                </a:highlight>
              </a:rPr>
              <a:t>    print( "%s: %f " % (name, cv_results.mean()))</a:t>
            </a:r>
            <a:endParaRPr i="1" sz="1200"/>
          </a:p>
        </p:txBody>
      </p:sp>
      <p:sp>
        <p:nvSpPr>
          <p:cNvPr id="128" name="Google Shape;128;p24"/>
          <p:cNvSpPr txBox="1"/>
          <p:nvPr/>
        </p:nvSpPr>
        <p:spPr>
          <a:xfrm>
            <a:off x="341725" y="341375"/>
            <a:ext cx="4513800" cy="7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MODEL SELECTION : </a:t>
            </a:r>
            <a:r>
              <a:rPr lang="en" sz="2400"/>
              <a:t>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0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RAINFOREST ALGORITHM </a:t>
            </a:r>
            <a:endParaRPr/>
          </a:p>
        </p:txBody>
      </p:sp>
      <p:sp>
        <p:nvSpPr>
          <p:cNvPr id="134" name="Google Shape;134;p25"/>
          <p:cNvSpPr txBox="1"/>
          <p:nvPr>
            <p:ph idx="1" type="body"/>
          </p:nvPr>
        </p:nvSpPr>
        <p:spPr>
          <a:xfrm>
            <a:off x="228275" y="774975"/>
            <a:ext cx="1539300" cy="17037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i="1" lang="en" sz="1000" u="sng"/>
              <a:t>ACCURACY :</a:t>
            </a:r>
            <a:endParaRPr i="1" sz="1000" u="sng"/>
          </a:p>
          <a:p>
            <a:pPr indent="0" lvl="0" marL="0" rtl="0" algn="ctr">
              <a:lnSpc>
                <a:spcPct val="50000"/>
              </a:lnSpc>
              <a:spcBef>
                <a:spcPts val="1600"/>
              </a:spcBef>
              <a:spcAft>
                <a:spcPts val="0"/>
              </a:spcAft>
              <a:buNone/>
            </a:pPr>
            <a:r>
              <a:rPr lang="en" sz="1000"/>
              <a:t>LOG: 0.896392 </a:t>
            </a:r>
            <a:endParaRPr sz="1000"/>
          </a:p>
          <a:p>
            <a:pPr indent="0" lvl="0" marL="0" rtl="0" algn="ctr">
              <a:lnSpc>
                <a:spcPct val="50000"/>
              </a:lnSpc>
              <a:spcBef>
                <a:spcPts val="1600"/>
              </a:spcBef>
              <a:spcAft>
                <a:spcPts val="0"/>
              </a:spcAft>
              <a:buNone/>
            </a:pPr>
            <a:r>
              <a:rPr b="1" i="1" lang="en" sz="1000"/>
              <a:t>RFC: 0.914126 </a:t>
            </a:r>
            <a:endParaRPr b="1" i="1" sz="1000"/>
          </a:p>
          <a:p>
            <a:pPr indent="0" lvl="0" marL="0" rtl="0" algn="ctr">
              <a:lnSpc>
                <a:spcPct val="50000"/>
              </a:lnSpc>
              <a:spcBef>
                <a:spcPts val="1600"/>
              </a:spcBef>
              <a:spcAft>
                <a:spcPts val="0"/>
              </a:spcAft>
              <a:buNone/>
            </a:pPr>
            <a:r>
              <a:rPr lang="en" sz="1000"/>
              <a:t>SVM: 0.899840 </a:t>
            </a:r>
            <a:endParaRPr sz="1000"/>
          </a:p>
          <a:p>
            <a:pPr indent="0" lvl="0" marL="0" rtl="0" algn="ctr">
              <a:lnSpc>
                <a:spcPct val="50000"/>
              </a:lnSpc>
              <a:spcBef>
                <a:spcPts val="1600"/>
              </a:spcBef>
              <a:spcAft>
                <a:spcPts val="0"/>
              </a:spcAft>
              <a:buNone/>
            </a:pPr>
            <a:r>
              <a:rPr lang="en" sz="1000"/>
              <a:t>NB: 0.907115 </a:t>
            </a:r>
            <a:endParaRPr sz="1000"/>
          </a:p>
          <a:p>
            <a:pPr indent="0" lvl="0" marL="0" rtl="0" algn="ctr">
              <a:lnSpc>
                <a:spcPct val="50000"/>
              </a:lnSpc>
              <a:spcBef>
                <a:spcPts val="1600"/>
              </a:spcBef>
              <a:spcAft>
                <a:spcPts val="0"/>
              </a:spcAft>
              <a:buNone/>
            </a:pPr>
            <a:r>
              <a:rPr lang="en" sz="1000"/>
              <a:t>KNN: 0.874954</a:t>
            </a:r>
            <a:endParaRPr sz="1000"/>
          </a:p>
          <a:p>
            <a:pPr indent="0" lvl="0" marL="0" rtl="0" algn="l">
              <a:lnSpc>
                <a:spcPct val="50000"/>
              </a:lnSpc>
              <a:spcBef>
                <a:spcPts val="1600"/>
              </a:spcBef>
              <a:spcAft>
                <a:spcPts val="1600"/>
              </a:spcAft>
              <a:buNone/>
            </a:pPr>
            <a:r>
              <a:t/>
            </a:r>
            <a:endParaRPr sz="1000"/>
          </a:p>
        </p:txBody>
      </p:sp>
      <p:sp>
        <p:nvSpPr>
          <p:cNvPr id="135" name="Google Shape;135;p25"/>
          <p:cNvSpPr txBox="1"/>
          <p:nvPr/>
        </p:nvSpPr>
        <p:spPr>
          <a:xfrm>
            <a:off x="1979975" y="774975"/>
            <a:ext cx="7578900" cy="4338300"/>
          </a:xfrm>
          <a:prstGeom prst="rect">
            <a:avLst/>
          </a:prstGeom>
          <a:noFill/>
          <a:ln>
            <a:noFill/>
          </a:ln>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from sklearn.ensemble import RandomForestClassifier</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#rf = RandomForestClassifier()</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rf = RandomForestClassifier(n_estimators = 15, criterion = 'entropy', bootstrap= True,max_features = ‘sqrt’)</a:t>
            </a:r>
            <a:endParaRPr i="1" sz="1500">
              <a:solidFill>
                <a:srgbClr val="222222"/>
              </a:solidFill>
              <a:highlight>
                <a:srgbClr val="FFFFFF"/>
              </a:highlight>
            </a:endParaRPr>
          </a:p>
          <a:p>
            <a:pPr indent="0" lvl="0" marL="0" rtl="0" algn="l">
              <a:spcBef>
                <a:spcPts val="0"/>
              </a:spcBef>
              <a:spcAft>
                <a:spcPts val="0"/>
              </a:spcAft>
              <a:buNone/>
            </a:pPr>
            <a:r>
              <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rf.fit(X_train, y_train)</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i="1" sz="1500">
              <a:solidFill>
                <a:schemeClr val="dk1"/>
              </a:solidFill>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y_pred = rf.predict(X_test)</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i="1" sz="1500">
              <a:solidFill>
                <a:schemeClr val="dk1"/>
              </a:solidFill>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from sklearn.model_selection import GridSearchCV</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parameters = [{'n_estimators' : [1, 5, 10, 15, 20], 'criterion' : ['gini', 'entropy'],</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               'max_features' :['auto', 'sqrt'], 'bootstrap' : [True, False]}]</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grid = GridSearchCV(estimator= rf, param_grid = parameters,</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                    scoring = 'accuracy',</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                    cv = 10, n_jobs=-1)</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grid.fit(X_train, y_train)</a:t>
            </a:r>
            <a:endParaRPr i="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i="1" lang="en" sz="1500">
                <a:solidFill>
                  <a:srgbClr val="222222"/>
                </a:solidFill>
                <a:highlight>
                  <a:srgbClr val="FFFFFF"/>
                </a:highlight>
              </a:rPr>
              <a:t>best_accuracy = grid.best_score_</a:t>
            </a:r>
            <a:endParaRPr i="1" sz="1500">
              <a:solidFill>
                <a:srgbClr val="222222"/>
              </a:solidFill>
              <a:highlight>
                <a:srgbClr val="FFFFFF"/>
              </a:highlight>
            </a:endParaRPr>
          </a:p>
          <a:p>
            <a:pPr indent="0" lvl="0" marL="0" rtl="0" algn="l">
              <a:spcBef>
                <a:spcPts val="0"/>
              </a:spcBef>
              <a:spcAft>
                <a:spcPts val="0"/>
              </a:spcAft>
              <a:buNone/>
            </a:pPr>
            <a:r>
              <a:rPr i="1" lang="en" sz="1500">
                <a:solidFill>
                  <a:srgbClr val="222222"/>
                </a:solidFill>
                <a:highlight>
                  <a:srgbClr val="FFFFFF"/>
                </a:highlight>
              </a:rPr>
              <a:t>best_paramenters = grid.best_params_</a:t>
            </a:r>
            <a:endParaRPr i="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446750" y="187050"/>
            <a:ext cx="62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 93.1% BEST ACCURACY </a:t>
            </a:r>
            <a:endParaRPr/>
          </a:p>
        </p:txBody>
      </p:sp>
      <p:pic>
        <p:nvPicPr>
          <p:cNvPr id="141" name="Google Shape;141;p26"/>
          <p:cNvPicPr preferRelativeResize="0"/>
          <p:nvPr/>
        </p:nvPicPr>
        <p:blipFill>
          <a:blip r:embed="rId3">
            <a:alphaModFix/>
          </a:blip>
          <a:stretch>
            <a:fillRect/>
          </a:stretch>
        </p:blipFill>
        <p:spPr>
          <a:xfrm>
            <a:off x="1416450" y="1240650"/>
            <a:ext cx="6311100" cy="279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4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SUMMARY.</a:t>
            </a:r>
            <a:endParaRPr/>
          </a:p>
        </p:txBody>
      </p:sp>
      <p:sp>
        <p:nvSpPr>
          <p:cNvPr id="147" name="Google Shape;147;p27"/>
          <p:cNvSpPr txBox="1"/>
          <p:nvPr>
            <p:ph idx="1" type="body"/>
          </p:nvPr>
        </p:nvSpPr>
        <p:spPr>
          <a:xfrm>
            <a:off x="152375" y="1330375"/>
            <a:ext cx="3686400" cy="2907600"/>
          </a:xfrm>
          <a:prstGeom prst="rect">
            <a:avLst/>
          </a:prstGeom>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222222"/>
                </a:solidFill>
                <a:highlight>
                  <a:srgbClr val="FFFFFF"/>
                </a:highlight>
              </a:rPr>
              <a:t>import statsmodels.api as sm</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y1 = le.fit_transform(y)</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from sklearn.preprocessing import OneHotEncoder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ohe = OneHotEncoder(categories = [0])</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y1 = ohe.fit_transform(y1)</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regressor_OLS = sm.OLS(y1, X1).fit()</a:t>
            </a:r>
            <a:endParaRPr i="1" sz="1100">
              <a:solidFill>
                <a:srgbClr val="222222"/>
              </a:solidFill>
              <a:highlight>
                <a:srgbClr val="FFFFFF"/>
              </a:highlight>
            </a:endParaRPr>
          </a:p>
          <a:p>
            <a:pPr indent="0" lvl="0" marL="0" rtl="0" algn="l">
              <a:spcBef>
                <a:spcPts val="1600"/>
              </a:spcBef>
              <a:spcAft>
                <a:spcPts val="1600"/>
              </a:spcAft>
              <a:buNone/>
            </a:pPr>
            <a:r>
              <a:rPr i="1" lang="en" sz="1100">
                <a:solidFill>
                  <a:srgbClr val="222222"/>
                </a:solidFill>
                <a:highlight>
                  <a:srgbClr val="FFFFFF"/>
                </a:highlight>
              </a:rPr>
              <a:t>regressor_OLS.summary()</a:t>
            </a:r>
            <a:endParaRPr i="1"/>
          </a:p>
        </p:txBody>
      </p:sp>
      <p:pic>
        <p:nvPicPr>
          <p:cNvPr id="148" name="Google Shape;148;p27"/>
          <p:cNvPicPr preferRelativeResize="0"/>
          <p:nvPr/>
        </p:nvPicPr>
        <p:blipFill>
          <a:blip r:embed="rId3">
            <a:alphaModFix/>
          </a:blip>
          <a:stretch>
            <a:fillRect/>
          </a:stretch>
        </p:blipFill>
        <p:spPr>
          <a:xfrm>
            <a:off x="3521425" y="921700"/>
            <a:ext cx="5539124" cy="330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nvSpPr>
        <p:spPr>
          <a:xfrm>
            <a:off x="371725" y="220000"/>
            <a:ext cx="4104300" cy="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CONFUSION MATRIX.</a:t>
            </a:r>
            <a:endParaRPr sz="2400"/>
          </a:p>
        </p:txBody>
      </p:sp>
      <p:sp>
        <p:nvSpPr>
          <p:cNvPr id="154" name="Google Shape;154;p28"/>
          <p:cNvSpPr txBox="1"/>
          <p:nvPr/>
        </p:nvSpPr>
        <p:spPr>
          <a:xfrm>
            <a:off x="179675" y="940725"/>
            <a:ext cx="6321900" cy="2477400"/>
          </a:xfrm>
          <a:prstGeom prst="rect">
            <a:avLst/>
          </a:prstGeom>
          <a:noFill/>
          <a:ln>
            <a:noFill/>
          </a:ln>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solidFill>
                  <a:srgbClr val="222222"/>
                </a:solidFill>
                <a:highlight>
                  <a:srgbClr val="FFFFFF"/>
                </a:highlight>
              </a:rPr>
              <a:t>from sklearn.metrics import confusion_matrix, accuracy_score, classification_report</a:t>
            </a:r>
            <a:endParaRPr sz="1100">
              <a:solidFill>
                <a:srgbClr val="222222"/>
              </a:solidFill>
              <a:highlight>
                <a:srgbClr val="FFFFFF"/>
              </a:highlight>
            </a:endParaRPr>
          </a:p>
          <a:p>
            <a:pPr indent="0" lvl="0" marL="0" rtl="0" algn="l">
              <a:lnSpc>
                <a:spcPct val="200000"/>
              </a:lnSpc>
              <a:spcBef>
                <a:spcPts val="0"/>
              </a:spcBef>
              <a:spcAft>
                <a:spcPts val="0"/>
              </a:spcAft>
              <a:buNone/>
            </a:pPr>
            <a:r>
              <a:rPr lang="en" sz="1100">
                <a:solidFill>
                  <a:srgbClr val="222222"/>
                </a:solidFill>
                <a:highlight>
                  <a:srgbClr val="FFFFFF"/>
                </a:highlight>
              </a:rPr>
              <a:t>cm = confusion_matrix(y_test, y_pred, labels=['Demented', 'Nondemented', 'Converted'])</a:t>
            </a:r>
            <a:endParaRPr sz="1100">
              <a:solidFill>
                <a:srgbClr val="222222"/>
              </a:solidFill>
              <a:highlight>
                <a:srgbClr val="FFFFFF"/>
              </a:highlight>
            </a:endParaRPr>
          </a:p>
          <a:p>
            <a:pPr indent="0" lvl="0" marL="0" rtl="0" algn="l">
              <a:lnSpc>
                <a:spcPct val="200000"/>
              </a:lnSpc>
              <a:spcBef>
                <a:spcPts val="0"/>
              </a:spcBef>
              <a:spcAft>
                <a:spcPts val="0"/>
              </a:spcAft>
              <a:buNone/>
            </a:pPr>
            <a:r>
              <a:rPr lang="en" sz="1100">
                <a:solidFill>
                  <a:srgbClr val="222222"/>
                </a:solidFill>
                <a:highlight>
                  <a:srgbClr val="FFFFFF"/>
                </a:highlight>
              </a:rPr>
              <a:t>acc = accuracy_score(y_test, y_pred)</a:t>
            </a:r>
            <a:endParaRPr sz="1100">
              <a:solidFill>
                <a:srgbClr val="222222"/>
              </a:solidFill>
              <a:highlight>
                <a:srgbClr val="FFFFFF"/>
              </a:highlight>
            </a:endParaRPr>
          </a:p>
          <a:p>
            <a:pPr indent="0" lvl="0" marL="0" rtl="0" algn="l">
              <a:lnSpc>
                <a:spcPct val="200000"/>
              </a:lnSpc>
              <a:spcBef>
                <a:spcPts val="0"/>
              </a:spcBef>
              <a:spcAft>
                <a:spcPts val="0"/>
              </a:spcAft>
              <a:buNone/>
            </a:pPr>
            <a:r>
              <a:rPr lang="en" sz="1100">
                <a:solidFill>
                  <a:srgbClr val="222222"/>
                </a:solidFill>
                <a:highlight>
                  <a:srgbClr val="FFFFFF"/>
                </a:highlight>
              </a:rPr>
              <a:t>print(classification_report(y_test, y_pred))</a:t>
            </a:r>
            <a:endParaRPr/>
          </a:p>
        </p:txBody>
      </p:sp>
      <p:pic>
        <p:nvPicPr>
          <p:cNvPr id="155" name="Google Shape;155;p28"/>
          <p:cNvPicPr preferRelativeResize="0"/>
          <p:nvPr/>
        </p:nvPicPr>
        <p:blipFill>
          <a:blip r:embed="rId3">
            <a:alphaModFix/>
          </a:blip>
          <a:stretch>
            <a:fillRect/>
          </a:stretch>
        </p:blipFill>
        <p:spPr>
          <a:xfrm>
            <a:off x="4180725" y="2188075"/>
            <a:ext cx="4452450" cy="193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61" name="Google Shape;161;p29"/>
          <p:cNvSpPr txBox="1"/>
          <p:nvPr>
            <p:ph idx="1" type="body"/>
          </p:nvPr>
        </p:nvSpPr>
        <p:spPr>
          <a:xfrm>
            <a:off x="311700" y="1152475"/>
            <a:ext cx="3777300" cy="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a:p>
            <a:pPr indent="0" lvl="0" marL="457200" rtl="0" algn="l">
              <a:spcBef>
                <a:spcPts val="1600"/>
              </a:spcBef>
              <a:spcAft>
                <a:spcPts val="0"/>
              </a:spcAft>
              <a:buNone/>
            </a:pPr>
            <a:r>
              <a:t/>
            </a:r>
            <a:endParaRPr sz="1100">
              <a:solidFill>
                <a:srgbClr val="222222"/>
              </a:solidFill>
              <a:highlight>
                <a:srgbClr val="FFFFFF"/>
              </a:highlight>
            </a:endParaRPr>
          </a:p>
          <a:p>
            <a:pPr indent="0" lvl="0" marL="457200" rtl="0" algn="l">
              <a:spcBef>
                <a:spcPts val="1600"/>
              </a:spcBef>
              <a:spcAft>
                <a:spcPts val="1600"/>
              </a:spcAft>
              <a:buNone/>
            </a:pPr>
            <a:r>
              <a:t/>
            </a:r>
            <a:endParaRPr/>
          </a:p>
        </p:txBody>
      </p:sp>
      <p:sp>
        <p:nvSpPr>
          <p:cNvPr id="162" name="Google Shape;162;p29"/>
          <p:cNvSpPr txBox="1"/>
          <p:nvPr/>
        </p:nvSpPr>
        <p:spPr>
          <a:xfrm>
            <a:off x="311700" y="1661275"/>
            <a:ext cx="3990300" cy="1092300"/>
          </a:xfrm>
          <a:prstGeom prst="rect">
            <a:avLst/>
          </a:prstGeom>
          <a:noFill/>
          <a:ln>
            <a:noFill/>
          </a:ln>
          <a:effectLst>
            <a:outerShdw blurRad="57150" rotWithShape="0" algn="bl" dist="9525">
              <a:srgbClr val="00FFFF"/>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i="1" lang="en" sz="1100">
                <a:solidFill>
                  <a:srgbClr val="222222"/>
                </a:solidFill>
                <a:highlight>
                  <a:srgbClr val="FFFFFF"/>
                </a:highlight>
              </a:rPr>
              <a:t>corr = oasis_long.corr()</a:t>
            </a:r>
            <a:endParaRPr i="1" sz="1100">
              <a:solidFill>
                <a:srgbClr val="222222"/>
              </a:solidFill>
              <a:highlight>
                <a:srgbClr val="FFFFFF"/>
              </a:highlight>
            </a:endParaRPr>
          </a:p>
          <a:p>
            <a:pPr indent="0" lvl="0" marL="457200" rtl="0" algn="l">
              <a:lnSpc>
                <a:spcPct val="115000"/>
              </a:lnSpc>
              <a:spcBef>
                <a:spcPts val="1600"/>
              </a:spcBef>
              <a:spcAft>
                <a:spcPts val="1600"/>
              </a:spcAft>
              <a:buClr>
                <a:schemeClr val="dk1"/>
              </a:buClr>
              <a:buSzPts val="1100"/>
              <a:buFont typeface="Arial"/>
              <a:buNone/>
            </a:pPr>
            <a:r>
              <a:rPr i="1" lang="en" sz="1100">
                <a:solidFill>
                  <a:srgbClr val="222222"/>
                </a:solidFill>
                <a:highlight>
                  <a:srgbClr val="FFFFFF"/>
                </a:highlight>
              </a:rPr>
              <a:t>sns.heatmap(corr, vmin = 0, vmax = 1, cmap=sns.light_palette("green"),  linewidths = 2)</a:t>
            </a:r>
            <a:endParaRPr i="1"/>
          </a:p>
        </p:txBody>
      </p:sp>
      <p:pic>
        <p:nvPicPr>
          <p:cNvPr id="163" name="Google Shape;163;p29"/>
          <p:cNvPicPr preferRelativeResize="0"/>
          <p:nvPr/>
        </p:nvPicPr>
        <p:blipFill>
          <a:blip r:embed="rId3">
            <a:alphaModFix/>
          </a:blip>
          <a:stretch>
            <a:fillRect/>
          </a:stretch>
        </p:blipFill>
        <p:spPr>
          <a:xfrm>
            <a:off x="4153650" y="1183450"/>
            <a:ext cx="4678650" cy="337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1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a:p>
            <a:pPr indent="0" lvl="0" marL="0" rtl="0" algn="l">
              <a:spcBef>
                <a:spcPts val="0"/>
              </a:spcBef>
              <a:spcAft>
                <a:spcPts val="0"/>
              </a:spcAft>
              <a:buNone/>
            </a:pPr>
            <a:r>
              <a:t/>
            </a:r>
            <a:endParaRPr/>
          </a:p>
        </p:txBody>
      </p:sp>
      <p:sp>
        <p:nvSpPr>
          <p:cNvPr id="169" name="Google Shape;169;p30"/>
          <p:cNvSpPr txBox="1"/>
          <p:nvPr>
            <p:ph idx="1" type="body"/>
          </p:nvPr>
        </p:nvSpPr>
        <p:spPr>
          <a:xfrm>
            <a:off x="235825" y="790150"/>
            <a:ext cx="8520600" cy="3904200"/>
          </a:xfrm>
          <a:prstGeom prst="rect">
            <a:avLst/>
          </a:prstGeom>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1"/>
              </a:buClr>
              <a:buSzPts val="1100"/>
              <a:buFont typeface="Arial"/>
              <a:buNone/>
            </a:pPr>
            <a:r>
              <a:rPr i="1" lang="en" sz="1100">
                <a:solidFill>
                  <a:srgbClr val="222222"/>
                </a:solidFill>
                <a:highlight>
                  <a:srgbClr val="FFFFFF"/>
                </a:highlight>
              </a:rPr>
              <a:t>sns.set(style="whitegrid")</a:t>
            </a:r>
            <a:endParaRPr i="1" sz="1100">
              <a:solidFill>
                <a:schemeClr val="dk1"/>
              </a:solidFill>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X1.iloc[:, 5], y = X1.iloc[:, 3],</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              color="b", scale='linear')</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X1['SES'], y=y,</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              color="green", scale='linear')</a:t>
            </a:r>
            <a:endParaRPr i="1" sz="1100">
              <a:solidFill>
                <a:schemeClr val="dk1"/>
              </a:solidFill>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X1['CDR'], y=y,</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              color="b", scale='linear')</a:t>
            </a:r>
            <a:endParaRPr i="1" sz="1100">
              <a:solidFill>
                <a:schemeClr val="dk1"/>
              </a:solidFill>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X1['EDUC'], y=y,</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              color="green", scale='linear')</a:t>
            </a:r>
            <a:endParaRPr i="1" sz="1100">
              <a:solidFill>
                <a:schemeClr val="dk1"/>
              </a:solidFill>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X1['Age'], y=y,</a:t>
            </a:r>
            <a:endParaRPr i="1" sz="1100">
              <a:solidFill>
                <a:srgbClr val="222222"/>
              </a:solidFill>
              <a:highlight>
                <a:srgbClr val="FFFFFF"/>
              </a:highlight>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              color="red", scale='linear')</a:t>
            </a:r>
            <a:endParaRPr i="1" sz="1100">
              <a:solidFill>
                <a:schemeClr val="dk1"/>
              </a:solidFill>
            </a:endParaRPr>
          </a:p>
          <a:p>
            <a:pPr indent="0" lvl="0" marL="0" rtl="0" algn="l">
              <a:lnSpc>
                <a:spcPct val="75000"/>
              </a:lnSpc>
              <a:spcBef>
                <a:spcPts val="1600"/>
              </a:spcBef>
              <a:spcAft>
                <a:spcPts val="0"/>
              </a:spcAft>
              <a:buClr>
                <a:schemeClr val="dk1"/>
              </a:buClr>
              <a:buSzPts val="1100"/>
              <a:buFont typeface="Arial"/>
              <a:buNone/>
            </a:pPr>
            <a:r>
              <a:rPr i="1" lang="en" sz="1100">
                <a:solidFill>
                  <a:srgbClr val="222222"/>
                </a:solidFill>
                <a:highlight>
                  <a:srgbClr val="FFFFFF"/>
                </a:highlight>
              </a:rPr>
              <a:t>sns.boxenplot(x= X1['eTIV'], y=y,</a:t>
            </a:r>
            <a:endParaRPr i="1" sz="1100">
              <a:solidFill>
                <a:srgbClr val="222222"/>
              </a:solidFill>
              <a:highlight>
                <a:srgbClr val="FFFFFF"/>
              </a:highlight>
            </a:endParaRPr>
          </a:p>
          <a:p>
            <a:pPr indent="0" lvl="0" marL="0" rtl="0" algn="l">
              <a:lnSpc>
                <a:spcPct val="75000"/>
              </a:lnSpc>
              <a:spcBef>
                <a:spcPts val="1600"/>
              </a:spcBef>
              <a:spcAft>
                <a:spcPts val="1600"/>
              </a:spcAft>
              <a:buNone/>
            </a:pPr>
            <a:r>
              <a:rPr i="1" lang="en" sz="1100">
                <a:solidFill>
                  <a:srgbClr val="222222"/>
                </a:solidFill>
                <a:highlight>
                  <a:srgbClr val="FFFFFF"/>
                </a:highlight>
              </a:rPr>
              <a:t>              color="grey", scale='linear')</a:t>
            </a:r>
            <a:endParaRPr i="1"/>
          </a:p>
        </p:txBody>
      </p:sp>
      <p:pic>
        <p:nvPicPr>
          <p:cNvPr id="170" name="Google Shape;170;p30"/>
          <p:cNvPicPr preferRelativeResize="0"/>
          <p:nvPr/>
        </p:nvPicPr>
        <p:blipFill>
          <a:blip r:embed="rId3">
            <a:alphaModFix/>
          </a:blip>
          <a:stretch>
            <a:fillRect/>
          </a:stretch>
        </p:blipFill>
        <p:spPr>
          <a:xfrm>
            <a:off x="3349525" y="931324"/>
            <a:ext cx="5571250" cy="3280850"/>
          </a:xfrm>
          <a:prstGeom prst="rect">
            <a:avLst/>
          </a:prstGeom>
          <a:noFill/>
          <a:ln>
            <a:noFill/>
          </a:ln>
        </p:spPr>
      </p:pic>
      <p:sp>
        <p:nvSpPr>
          <p:cNvPr id="171" name="Google Shape;171;p30"/>
          <p:cNvSpPr txBox="1"/>
          <p:nvPr/>
        </p:nvSpPr>
        <p:spPr>
          <a:xfrm>
            <a:off x="5973650" y="4299850"/>
            <a:ext cx="13806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u="sng">
                <a:solidFill>
                  <a:schemeClr val="dk1"/>
                </a:solidFill>
              </a:rPr>
              <a:t>AGE </a:t>
            </a:r>
            <a:r>
              <a:rPr i="1" lang="en" sz="1200" u="sng"/>
              <a:t>v/s </a:t>
            </a:r>
            <a:r>
              <a:rPr i="1" lang="en" sz="1200" u="sng">
                <a:solidFill>
                  <a:schemeClr val="dk1"/>
                </a:solidFill>
              </a:rPr>
              <a:t>GROUP</a:t>
            </a:r>
            <a:r>
              <a:rPr i="1" lang="en" sz="1200" u="sng"/>
              <a:t> </a:t>
            </a:r>
            <a:endParaRPr i="1" sz="12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144800" y="115010"/>
            <a:ext cx="4474900" cy="2682915"/>
          </a:xfrm>
          <a:prstGeom prst="rect">
            <a:avLst/>
          </a:prstGeom>
          <a:noFill/>
          <a:ln>
            <a:noFill/>
          </a:ln>
        </p:spPr>
      </p:pic>
      <p:pic>
        <p:nvPicPr>
          <p:cNvPr id="177" name="Google Shape;177;p31"/>
          <p:cNvPicPr preferRelativeResize="0"/>
          <p:nvPr/>
        </p:nvPicPr>
        <p:blipFill>
          <a:blip r:embed="rId4">
            <a:alphaModFix/>
          </a:blip>
          <a:stretch>
            <a:fillRect/>
          </a:stretch>
        </p:blipFill>
        <p:spPr>
          <a:xfrm>
            <a:off x="4572000" y="2352950"/>
            <a:ext cx="4474900" cy="2682925"/>
          </a:xfrm>
          <a:prstGeom prst="rect">
            <a:avLst/>
          </a:prstGeom>
          <a:noFill/>
          <a:ln>
            <a:noFill/>
          </a:ln>
        </p:spPr>
      </p:pic>
      <p:sp>
        <p:nvSpPr>
          <p:cNvPr id="178" name="Google Shape;178;p31"/>
          <p:cNvSpPr txBox="1"/>
          <p:nvPr/>
        </p:nvSpPr>
        <p:spPr>
          <a:xfrm>
            <a:off x="2237975" y="2797925"/>
            <a:ext cx="11910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u="sng"/>
              <a:t>SES v/s GROUP</a:t>
            </a:r>
            <a:endParaRPr i="1" sz="1000" u="sng"/>
          </a:p>
        </p:txBody>
      </p:sp>
      <p:sp>
        <p:nvSpPr>
          <p:cNvPr id="179" name="Google Shape;179;p31"/>
          <p:cNvSpPr txBox="1"/>
          <p:nvPr/>
        </p:nvSpPr>
        <p:spPr>
          <a:xfrm>
            <a:off x="6729725" y="1994475"/>
            <a:ext cx="11910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u="sng"/>
              <a:t>eTIV </a:t>
            </a:r>
            <a:r>
              <a:rPr i="1" lang="en" sz="1000" u="sng"/>
              <a:t>v/s GROUP</a:t>
            </a:r>
            <a:endParaRPr i="1" sz="10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highlight>
                  <a:srgbClr val="FFFFFF"/>
                </a:highlight>
              </a:rPr>
              <a:t>This set consists of a </a:t>
            </a:r>
            <a:r>
              <a:rPr lang="en" sz="1400">
                <a:solidFill>
                  <a:schemeClr val="dk1"/>
                </a:solidFill>
                <a:highlight>
                  <a:srgbClr val="FFFFFF"/>
                </a:highlight>
              </a:rPr>
              <a:t>longitudinal </a:t>
            </a:r>
            <a:r>
              <a:rPr lang="en" sz="1400">
                <a:solidFill>
                  <a:schemeClr val="dk1"/>
                </a:solidFill>
                <a:highlight>
                  <a:srgbClr val="FFFFFF"/>
                </a:highlight>
              </a:rPr>
              <a:t>collection of subjects aged 60 to 96. The subjects are all right-handed and include both men and women. 72 of the subjects were characterized as nondemented throughout the study. 64 of the included subjects were characterized as demented at the time of their initial visits and remained so for subsequent scans, including 51 individuals with mild to moderate Alzheimer’s disease. Another 14 subjects were characterized as nondemented at the time of their initial visit and were subsequently characterized as demented at a later visit.</a:t>
            </a:r>
            <a:endParaRPr sz="1400"/>
          </a:p>
        </p:txBody>
      </p:sp>
      <p:pic>
        <p:nvPicPr>
          <p:cNvPr id="62" name="Google Shape;62;p14"/>
          <p:cNvPicPr preferRelativeResize="0"/>
          <p:nvPr/>
        </p:nvPicPr>
        <p:blipFill>
          <a:blip r:embed="rId3">
            <a:alphaModFix/>
          </a:blip>
          <a:stretch>
            <a:fillRect/>
          </a:stretch>
        </p:blipFill>
        <p:spPr>
          <a:xfrm>
            <a:off x="2945569" y="2873544"/>
            <a:ext cx="3252850" cy="203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411025" y="137225"/>
            <a:ext cx="4210050" cy="2524125"/>
          </a:xfrm>
          <a:prstGeom prst="rect">
            <a:avLst/>
          </a:prstGeom>
          <a:noFill/>
          <a:ln>
            <a:noFill/>
          </a:ln>
        </p:spPr>
      </p:pic>
      <p:pic>
        <p:nvPicPr>
          <p:cNvPr id="185" name="Google Shape;185;p32"/>
          <p:cNvPicPr preferRelativeResize="0"/>
          <p:nvPr/>
        </p:nvPicPr>
        <p:blipFill>
          <a:blip r:embed="rId4">
            <a:alphaModFix/>
          </a:blip>
          <a:stretch>
            <a:fillRect/>
          </a:stretch>
        </p:blipFill>
        <p:spPr>
          <a:xfrm>
            <a:off x="4621075" y="2504150"/>
            <a:ext cx="4210050" cy="2524125"/>
          </a:xfrm>
          <a:prstGeom prst="rect">
            <a:avLst/>
          </a:prstGeom>
          <a:noFill/>
          <a:ln>
            <a:noFill/>
          </a:ln>
        </p:spPr>
      </p:pic>
      <p:sp>
        <p:nvSpPr>
          <p:cNvPr id="186" name="Google Shape;186;p32"/>
          <p:cNvSpPr txBox="1"/>
          <p:nvPr/>
        </p:nvSpPr>
        <p:spPr>
          <a:xfrm>
            <a:off x="2025525" y="2699300"/>
            <a:ext cx="14946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u="sng"/>
              <a:t>EDUC </a:t>
            </a:r>
            <a:r>
              <a:rPr i="1" lang="en" sz="1200" u="sng">
                <a:solidFill>
                  <a:schemeClr val="dk1"/>
                </a:solidFill>
              </a:rPr>
              <a:t>v/s GROUP</a:t>
            </a:r>
            <a:endParaRPr i="1" sz="1200" u="sng"/>
          </a:p>
        </p:txBody>
      </p:sp>
      <p:sp>
        <p:nvSpPr>
          <p:cNvPr id="187" name="Google Shape;187;p32"/>
          <p:cNvSpPr txBox="1"/>
          <p:nvPr/>
        </p:nvSpPr>
        <p:spPr>
          <a:xfrm>
            <a:off x="6524850" y="2117150"/>
            <a:ext cx="14946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u="sng"/>
              <a:t>CDR v/s </a:t>
            </a:r>
            <a:r>
              <a:rPr i="1" lang="en" sz="1200" u="sng">
                <a:solidFill>
                  <a:schemeClr val="dk1"/>
                </a:solidFill>
              </a:rPr>
              <a:t>GROUP</a:t>
            </a:r>
            <a:endParaRPr i="1" sz="12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1468625" y="147625"/>
            <a:ext cx="6109325" cy="4172575"/>
          </a:xfrm>
          <a:prstGeom prst="rect">
            <a:avLst/>
          </a:prstGeom>
          <a:noFill/>
          <a:ln>
            <a:noFill/>
          </a:ln>
        </p:spPr>
      </p:pic>
      <p:sp>
        <p:nvSpPr>
          <p:cNvPr id="193" name="Google Shape;193;p33"/>
          <p:cNvSpPr txBox="1"/>
          <p:nvPr/>
        </p:nvSpPr>
        <p:spPr>
          <a:xfrm>
            <a:off x="4142250" y="4320200"/>
            <a:ext cx="12897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SES v/s CDR</a:t>
            </a:r>
            <a:endParaRPr i="1"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2653050" y="1115350"/>
            <a:ext cx="3837900" cy="26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a:t>
            </a:r>
            <a:endParaRPr sz="4800"/>
          </a:p>
          <a:p>
            <a:pPr indent="0" lvl="0" marL="0" rtl="0" algn="ctr">
              <a:spcBef>
                <a:spcPts val="1600"/>
              </a:spcBef>
              <a:spcAft>
                <a:spcPts val="1600"/>
              </a:spcAft>
              <a:buNone/>
            </a:pPr>
            <a:r>
              <a:rPr lang="en" sz="4800"/>
              <a:t>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85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ATTRIBUTES OF DATASET.</a:t>
            </a:r>
            <a:endParaRPr/>
          </a:p>
        </p:txBody>
      </p:sp>
      <p:sp>
        <p:nvSpPr>
          <p:cNvPr id="68" name="Google Shape;68;p15"/>
          <p:cNvSpPr txBox="1"/>
          <p:nvPr>
            <p:ph idx="1" type="body"/>
          </p:nvPr>
        </p:nvSpPr>
        <p:spPr>
          <a:xfrm>
            <a:off x="2046150" y="978000"/>
            <a:ext cx="5522100" cy="3998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SES : Social Economic Status.</a:t>
            </a:r>
            <a:endParaRPr/>
          </a:p>
          <a:p>
            <a:pPr indent="-342900" lvl="0" marL="457200" rtl="0" algn="just">
              <a:spcBef>
                <a:spcPts val="0"/>
              </a:spcBef>
              <a:spcAft>
                <a:spcPts val="0"/>
              </a:spcAft>
              <a:buSzPts val="1800"/>
              <a:buChar char="❖"/>
            </a:pPr>
            <a:r>
              <a:rPr lang="en"/>
              <a:t>MMSE : Mini Mental State Examination.</a:t>
            </a:r>
            <a:endParaRPr/>
          </a:p>
          <a:p>
            <a:pPr indent="-342900" lvl="0" marL="457200" rtl="0" algn="just">
              <a:spcBef>
                <a:spcPts val="0"/>
              </a:spcBef>
              <a:spcAft>
                <a:spcPts val="0"/>
              </a:spcAft>
              <a:buSzPts val="1800"/>
              <a:buChar char="❖"/>
            </a:pPr>
            <a:r>
              <a:rPr lang="en"/>
              <a:t>AGE : 60 - 96 y/o</a:t>
            </a:r>
            <a:endParaRPr/>
          </a:p>
          <a:p>
            <a:pPr indent="-342900" lvl="0" marL="457200" rtl="0" algn="just">
              <a:spcBef>
                <a:spcPts val="0"/>
              </a:spcBef>
              <a:spcAft>
                <a:spcPts val="0"/>
              </a:spcAft>
              <a:buSzPts val="1800"/>
              <a:buChar char="❖"/>
            </a:pPr>
            <a:r>
              <a:rPr lang="en"/>
              <a:t>CDR : Clinical Dementia Rating.</a:t>
            </a:r>
            <a:endParaRPr/>
          </a:p>
          <a:p>
            <a:pPr indent="-342900" lvl="0" marL="457200" rtl="0" algn="just">
              <a:spcBef>
                <a:spcPts val="0"/>
              </a:spcBef>
              <a:spcAft>
                <a:spcPts val="0"/>
              </a:spcAft>
              <a:buSzPts val="1800"/>
              <a:buChar char="❖"/>
            </a:pPr>
            <a:r>
              <a:rPr lang="en"/>
              <a:t>ASF : Atlas Scaling Factor.</a:t>
            </a:r>
            <a:endParaRPr/>
          </a:p>
          <a:p>
            <a:pPr indent="-342900" lvl="0" marL="457200" rtl="0" algn="just">
              <a:spcBef>
                <a:spcPts val="0"/>
              </a:spcBef>
              <a:spcAft>
                <a:spcPts val="0"/>
              </a:spcAft>
              <a:buSzPts val="1800"/>
              <a:buChar char="❖"/>
            </a:pPr>
            <a:r>
              <a:rPr lang="en"/>
              <a:t>eTIV : Estimated Total Intra-Cranial Volume.</a:t>
            </a:r>
            <a:endParaRPr/>
          </a:p>
          <a:p>
            <a:pPr indent="-342900" lvl="0" marL="457200" rtl="0" algn="just">
              <a:spcBef>
                <a:spcPts val="0"/>
              </a:spcBef>
              <a:spcAft>
                <a:spcPts val="0"/>
              </a:spcAft>
              <a:buSzPts val="1800"/>
              <a:buChar char="❖"/>
            </a:pPr>
            <a:r>
              <a:rPr lang="en"/>
              <a:t>nWBV : Normalised Whole Brain Volume.</a:t>
            </a:r>
            <a:endParaRPr/>
          </a:p>
          <a:p>
            <a:pPr indent="-342900" lvl="0" marL="457200" rtl="0" algn="just">
              <a:spcBef>
                <a:spcPts val="0"/>
              </a:spcBef>
              <a:spcAft>
                <a:spcPts val="0"/>
              </a:spcAft>
              <a:buSzPts val="1800"/>
              <a:buChar char="❖"/>
            </a:pPr>
            <a:r>
              <a:rPr lang="en"/>
              <a:t>Gender : M / F</a:t>
            </a:r>
            <a:endParaRPr/>
          </a:p>
          <a:p>
            <a:pPr indent="-342900" lvl="0" marL="457200" rtl="0" algn="just">
              <a:spcBef>
                <a:spcPts val="0"/>
              </a:spcBef>
              <a:spcAft>
                <a:spcPts val="0"/>
              </a:spcAft>
              <a:buSzPts val="1800"/>
              <a:buChar char="❖"/>
            </a:pPr>
            <a:r>
              <a:rPr lang="en"/>
              <a:t>Education : Number Of Years of Study.</a:t>
            </a:r>
            <a:endParaRPr/>
          </a:p>
          <a:p>
            <a:pPr indent="-342900" lvl="0" marL="457200" rtl="0" algn="just">
              <a:spcBef>
                <a:spcPts val="0"/>
              </a:spcBef>
              <a:spcAft>
                <a:spcPts val="0"/>
              </a:spcAft>
              <a:buSzPts val="1800"/>
              <a:buChar char="❖"/>
            </a:pPr>
            <a:r>
              <a:rPr i="1" lang="en" strike="sngStrike"/>
              <a:t>Hand : R / L</a:t>
            </a:r>
            <a:endParaRPr i="1" strike="sngStrike"/>
          </a:p>
          <a:p>
            <a:pPr indent="-342900" lvl="0" marL="457200" rtl="0" algn="just">
              <a:spcBef>
                <a:spcPts val="0"/>
              </a:spcBef>
              <a:spcAft>
                <a:spcPts val="0"/>
              </a:spcAft>
              <a:buSzPts val="1800"/>
              <a:buChar char="❖"/>
            </a:pPr>
            <a:r>
              <a:rPr i="1" lang="en" strike="sngStrike"/>
              <a:t>Visit : Number of Visits to the Doctor.</a:t>
            </a:r>
            <a:endParaRPr i="1" strike="sngStrike"/>
          </a:p>
          <a:p>
            <a:pPr indent="-342900" lvl="0" marL="457200" rtl="0" algn="just">
              <a:spcBef>
                <a:spcPts val="0"/>
              </a:spcBef>
              <a:spcAft>
                <a:spcPts val="0"/>
              </a:spcAft>
              <a:buSzPts val="1800"/>
              <a:buChar char="❖"/>
            </a:pPr>
            <a:r>
              <a:rPr i="1" lang="en" strike="sngStrike"/>
              <a:t>MR Delay : Delay b/w visits.</a:t>
            </a:r>
            <a:endParaRPr i="1" strike="sngStrike"/>
          </a:p>
          <a:p>
            <a:pPr indent="0" lvl="0" marL="457200" rtl="0" algn="just">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180000" y="2804089"/>
            <a:ext cx="3300905" cy="1914525"/>
          </a:xfrm>
          <a:prstGeom prst="rect">
            <a:avLst/>
          </a:prstGeom>
          <a:noFill/>
          <a:ln>
            <a:noFill/>
          </a:ln>
        </p:spPr>
      </p:pic>
      <p:pic>
        <p:nvPicPr>
          <p:cNvPr id="74" name="Google Shape;74;p16"/>
          <p:cNvPicPr preferRelativeResize="0"/>
          <p:nvPr/>
        </p:nvPicPr>
        <p:blipFill>
          <a:blip r:embed="rId4">
            <a:alphaModFix/>
          </a:blip>
          <a:stretch>
            <a:fillRect/>
          </a:stretch>
        </p:blipFill>
        <p:spPr>
          <a:xfrm>
            <a:off x="655663" y="277350"/>
            <a:ext cx="7832674" cy="2252325"/>
          </a:xfrm>
          <a:prstGeom prst="rect">
            <a:avLst/>
          </a:prstGeom>
          <a:noFill/>
          <a:ln>
            <a:noFill/>
          </a:ln>
        </p:spPr>
      </p:pic>
      <p:pic>
        <p:nvPicPr>
          <p:cNvPr id="75" name="Google Shape;75;p16"/>
          <p:cNvPicPr preferRelativeResize="0"/>
          <p:nvPr/>
        </p:nvPicPr>
        <p:blipFill>
          <a:blip r:embed="rId5">
            <a:alphaModFix/>
          </a:blip>
          <a:stretch>
            <a:fillRect/>
          </a:stretch>
        </p:blipFill>
        <p:spPr>
          <a:xfrm>
            <a:off x="398450" y="2799325"/>
            <a:ext cx="4781550"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56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&amp; PRE-PROCESSING.</a:t>
            </a:r>
            <a:endParaRPr/>
          </a:p>
        </p:txBody>
      </p:sp>
      <p:sp>
        <p:nvSpPr>
          <p:cNvPr id="81" name="Google Shape;81;p17"/>
          <p:cNvSpPr txBox="1"/>
          <p:nvPr>
            <p:ph idx="1" type="body"/>
          </p:nvPr>
        </p:nvSpPr>
        <p:spPr>
          <a:xfrm>
            <a:off x="1483350" y="1248200"/>
            <a:ext cx="6177300" cy="107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 REDUCTION : DROPPED COLUMNS </a:t>
            </a:r>
            <a:endParaRPr b="1"/>
          </a:p>
          <a:p>
            <a:pPr indent="-317500" lvl="6" marL="3200400" rtl="0" algn="l">
              <a:spcBef>
                <a:spcPts val="0"/>
              </a:spcBef>
              <a:spcAft>
                <a:spcPts val="0"/>
              </a:spcAft>
              <a:buSzPts val="1400"/>
              <a:buChar char="■"/>
            </a:pPr>
            <a:r>
              <a:rPr b="1" lang="en"/>
              <a:t> LOGICAL REASONS</a:t>
            </a:r>
            <a:endParaRPr b="1"/>
          </a:p>
          <a:p>
            <a:pPr indent="-317500" lvl="6" marL="3200400" rtl="0" algn="l">
              <a:spcBef>
                <a:spcPts val="0"/>
              </a:spcBef>
              <a:spcAft>
                <a:spcPts val="0"/>
              </a:spcAft>
              <a:buSzPts val="1400"/>
              <a:buChar char="■"/>
            </a:pPr>
            <a:r>
              <a:rPr b="1" lang="en"/>
              <a:t>STATISTICAL SIGNIFICANCE</a:t>
            </a:r>
            <a:endParaRPr b="1"/>
          </a:p>
          <a:p>
            <a:pPr indent="0" lvl="0" marL="0" rtl="0" algn="l">
              <a:spcBef>
                <a:spcPts val="1600"/>
              </a:spcBef>
              <a:spcAft>
                <a:spcPts val="1600"/>
              </a:spcAft>
              <a:buNone/>
            </a:pPr>
            <a:r>
              <a:t/>
            </a:r>
            <a:endParaRPr/>
          </a:p>
        </p:txBody>
      </p:sp>
      <p:sp>
        <p:nvSpPr>
          <p:cNvPr id="82" name="Google Shape;82;p17"/>
          <p:cNvSpPr txBox="1"/>
          <p:nvPr/>
        </p:nvSpPr>
        <p:spPr>
          <a:xfrm>
            <a:off x="1711950" y="2571750"/>
            <a:ext cx="5948700" cy="1608000"/>
          </a:xfrm>
          <a:prstGeom prst="rect">
            <a:avLst/>
          </a:prstGeom>
          <a:noFill/>
          <a:ln>
            <a:noFill/>
          </a:ln>
          <a:effectLst>
            <a:outerShdw blurRad="28575" rotWithShape="0" algn="bl" dist="9525">
              <a:srgbClr val="00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0" lvl="0" marL="0" rtl="0" algn="l">
              <a:lnSpc>
                <a:spcPct val="150000"/>
              </a:lnSpc>
              <a:spcBef>
                <a:spcPts val="600"/>
              </a:spcBef>
              <a:spcAft>
                <a:spcPts val="0"/>
              </a:spcAft>
              <a:buNone/>
            </a:pPr>
            <a:r>
              <a:rPr i="1" lang="en" sz="1100">
                <a:solidFill>
                  <a:srgbClr val="222222"/>
                </a:solidFill>
                <a:highlight>
                  <a:srgbClr val="FFFFFF"/>
                </a:highlight>
              </a:rPr>
              <a:t>import pandas as pd</a:t>
            </a:r>
            <a:endParaRPr i="1" sz="1100">
              <a:solidFill>
                <a:srgbClr val="222222"/>
              </a:solidFill>
              <a:highlight>
                <a:srgbClr val="FFFFFF"/>
              </a:highlight>
            </a:endParaRPr>
          </a:p>
          <a:p>
            <a:pPr indent="0" lvl="0" marL="0" rtl="0" algn="l">
              <a:lnSpc>
                <a:spcPct val="150000"/>
              </a:lnSpc>
              <a:spcBef>
                <a:spcPts val="600"/>
              </a:spcBef>
              <a:spcAft>
                <a:spcPts val="0"/>
              </a:spcAft>
              <a:buNone/>
            </a:pPr>
            <a:r>
              <a:rPr i="1" lang="en" sz="1100">
                <a:solidFill>
                  <a:srgbClr val="222222"/>
                </a:solidFill>
                <a:highlight>
                  <a:srgbClr val="FFFFFF"/>
                </a:highlight>
              </a:rPr>
              <a:t>import numpy as np</a:t>
            </a:r>
            <a:endParaRPr i="1" sz="1100">
              <a:solidFill>
                <a:srgbClr val="222222"/>
              </a:solidFill>
              <a:highlight>
                <a:srgbClr val="FFFFFF"/>
              </a:highlight>
            </a:endParaRPr>
          </a:p>
          <a:p>
            <a:pPr indent="0" lvl="0" marL="0" rtl="0" algn="l">
              <a:lnSpc>
                <a:spcPct val="150000"/>
              </a:lnSpc>
              <a:spcBef>
                <a:spcPts val="600"/>
              </a:spcBef>
              <a:spcAft>
                <a:spcPts val="0"/>
              </a:spcAft>
              <a:buNone/>
            </a:pPr>
            <a:r>
              <a:rPr i="1" lang="en" sz="1100">
                <a:solidFill>
                  <a:srgbClr val="222222"/>
                </a:solidFill>
                <a:highlight>
                  <a:srgbClr val="FFFFFF"/>
                </a:highlight>
              </a:rPr>
              <a:t>import seaborn as sns</a:t>
            </a:r>
            <a:endParaRPr i="1" sz="1100">
              <a:solidFill>
                <a:srgbClr val="222222"/>
              </a:solidFill>
              <a:highlight>
                <a:srgbClr val="FFFFFF"/>
              </a:highlight>
            </a:endParaRPr>
          </a:p>
          <a:p>
            <a:pPr indent="0" lvl="0" marL="0" rtl="0" algn="l">
              <a:lnSpc>
                <a:spcPct val="150000"/>
              </a:lnSpc>
              <a:spcBef>
                <a:spcPts val="600"/>
              </a:spcBef>
              <a:spcAft>
                <a:spcPts val="0"/>
              </a:spcAft>
              <a:buNone/>
            </a:pPr>
            <a:r>
              <a:rPr i="1" lang="en" sz="1100">
                <a:solidFill>
                  <a:srgbClr val="222222"/>
                </a:solidFill>
                <a:highlight>
                  <a:srgbClr val="FFFFFF"/>
                </a:highlight>
              </a:rPr>
              <a:t>oasis_long = pd.read_csv('oasis_longitudinal.csv')</a:t>
            </a:r>
            <a:endParaRPr i="1" sz="1100">
              <a:solidFill>
                <a:srgbClr val="222222"/>
              </a:solidFill>
              <a:highlight>
                <a:srgbClr val="FFFFFF"/>
              </a:highlight>
            </a:endParaRPr>
          </a:p>
          <a:p>
            <a:pPr indent="0" lvl="0" marL="0" rtl="0" algn="l">
              <a:lnSpc>
                <a:spcPct val="150000"/>
              </a:lnSpc>
              <a:spcBef>
                <a:spcPts val="600"/>
              </a:spcBef>
              <a:spcAft>
                <a:spcPts val="0"/>
              </a:spcAft>
              <a:buNone/>
            </a:pPr>
            <a:r>
              <a:rPr i="1" lang="en" sz="1100">
                <a:solidFill>
                  <a:srgbClr val="222222"/>
                </a:solidFill>
                <a:highlight>
                  <a:srgbClr val="FFFFFF"/>
                </a:highlight>
              </a:rPr>
              <a:t>oasis_long = oasis_long.drop(columns = ['Hand', 'MRI ID', 'MR Delay', 'Subject ID', 'Visit'])</a:t>
            </a:r>
            <a:endParaRPr i="1" sz="1100">
              <a:solidFill>
                <a:srgbClr val="222222"/>
              </a:solidFill>
              <a:highlight>
                <a:srgbClr val="FFFFFF"/>
              </a:highlight>
            </a:endParaRPr>
          </a:p>
          <a:p>
            <a:pPr indent="0" lvl="0" marL="0" rtl="0" algn="l">
              <a:lnSpc>
                <a:spcPct val="150000"/>
              </a:lnSpc>
              <a:spcBef>
                <a:spcPts val="600"/>
              </a:spcBef>
              <a:spcAft>
                <a:spcPts val="0"/>
              </a:spcAft>
              <a:buNone/>
            </a:pPr>
            <a:r>
              <a:t/>
            </a:r>
            <a:endParaRPr i="1" sz="11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524125" y="0"/>
            <a:ext cx="8247575"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b="1" lang="en" sz="1800">
                <a:solidFill>
                  <a:schemeClr val="dk2"/>
                </a:solidFill>
              </a:rPr>
              <a:t>L</a:t>
            </a:r>
            <a:r>
              <a:rPr b="1" lang="en" sz="1800">
                <a:solidFill>
                  <a:schemeClr val="dk2"/>
                </a:solidFill>
              </a:rPr>
              <a:t>ABEL ENCODING : </a:t>
            </a:r>
            <a:endParaRPr b="1" sz="1800">
              <a:solidFill>
                <a:schemeClr val="dk2"/>
              </a:solidFill>
            </a:endParaRPr>
          </a:p>
          <a:p>
            <a:pPr indent="-317500" lvl="6" marL="3200400" rtl="0" algn="l">
              <a:lnSpc>
                <a:spcPct val="115000"/>
              </a:lnSpc>
              <a:spcBef>
                <a:spcPts val="0"/>
              </a:spcBef>
              <a:spcAft>
                <a:spcPts val="0"/>
              </a:spcAft>
              <a:buClr>
                <a:schemeClr val="dk2"/>
              </a:buClr>
              <a:buSzPts val="1400"/>
              <a:buChar char="■"/>
            </a:pPr>
            <a:r>
              <a:rPr b="1" lang="en" sz="1400">
                <a:solidFill>
                  <a:schemeClr val="dk2"/>
                </a:solidFill>
              </a:rPr>
              <a:t>ONE HOT ENCODER</a:t>
            </a:r>
            <a:endParaRPr b="1" sz="1400">
              <a:solidFill>
                <a:schemeClr val="dk2"/>
              </a:solidFill>
            </a:endParaRPr>
          </a:p>
          <a:p>
            <a:pPr indent="-317500" lvl="6" marL="3200400" rtl="0" algn="l">
              <a:lnSpc>
                <a:spcPct val="115000"/>
              </a:lnSpc>
              <a:spcBef>
                <a:spcPts val="0"/>
              </a:spcBef>
              <a:spcAft>
                <a:spcPts val="0"/>
              </a:spcAft>
              <a:buClr>
                <a:schemeClr val="dk2"/>
              </a:buClr>
              <a:buSzPts val="1400"/>
              <a:buChar char="■"/>
            </a:pPr>
            <a:r>
              <a:rPr b="1" lang="en" sz="1400">
                <a:solidFill>
                  <a:schemeClr val="dk2"/>
                </a:solidFill>
              </a:rPr>
              <a:t>.ASTYPE()</a:t>
            </a:r>
            <a:endParaRPr b="1" sz="1400">
              <a:solidFill>
                <a:schemeClr val="dk2"/>
              </a:solidFill>
            </a:endParaRPr>
          </a:p>
          <a:p>
            <a:pPr indent="-317500" lvl="6" marL="3200400" rtl="0" algn="l">
              <a:lnSpc>
                <a:spcPct val="115000"/>
              </a:lnSpc>
              <a:spcBef>
                <a:spcPts val="0"/>
              </a:spcBef>
              <a:spcAft>
                <a:spcPts val="0"/>
              </a:spcAft>
              <a:buClr>
                <a:schemeClr val="dk2"/>
              </a:buClr>
              <a:buSzPts val="1400"/>
              <a:buChar char="■"/>
            </a:pPr>
            <a:r>
              <a:rPr b="1" lang="en" sz="1400">
                <a:solidFill>
                  <a:schemeClr val="dk2"/>
                </a:solidFill>
              </a:rPr>
              <a:t>GENERAL LABEL ENCODING</a:t>
            </a:r>
            <a:endParaRPr/>
          </a:p>
        </p:txBody>
      </p:sp>
      <p:sp>
        <p:nvSpPr>
          <p:cNvPr id="93" name="Google Shape;93;p19"/>
          <p:cNvSpPr txBox="1"/>
          <p:nvPr>
            <p:ph idx="1" type="body"/>
          </p:nvPr>
        </p:nvSpPr>
        <p:spPr>
          <a:xfrm>
            <a:off x="402725" y="1933850"/>
            <a:ext cx="8520600" cy="3416400"/>
          </a:xfrm>
          <a:prstGeom prst="rect">
            <a:avLst/>
          </a:prstGeom>
          <a:effectLst>
            <a:outerShdw blurRad="57150" rotWithShape="0" algn="bl" dist="9525">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222222"/>
                </a:solidFill>
                <a:highlight>
                  <a:srgbClr val="FFFFFF"/>
                </a:highlight>
              </a:rPr>
              <a:t>y = oasis_long['Group'].astype('category')</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X = oasis_long.iloc[:, 1:]</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X1 = X</a:t>
            </a:r>
            <a:endParaRPr i="1" sz="1100">
              <a:solidFill>
                <a:schemeClr val="dk1"/>
              </a:solidFill>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from sklearn.preprocessing import LabelEncoder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le =  LabelEncoder()</a:t>
            </a:r>
            <a:endParaRPr i="1" sz="1100">
              <a:solidFill>
                <a:srgbClr val="222222"/>
              </a:solidFill>
              <a:highlight>
                <a:srgbClr val="FFFFFF"/>
              </a:highlight>
            </a:endParaRPr>
          </a:p>
          <a:p>
            <a:pPr indent="0" lvl="0" marL="0" rtl="0" algn="l">
              <a:spcBef>
                <a:spcPts val="1600"/>
              </a:spcBef>
              <a:spcAft>
                <a:spcPts val="1600"/>
              </a:spcAft>
              <a:buNone/>
            </a:pPr>
            <a:r>
              <a:rPr i="1" lang="en" sz="1100">
                <a:solidFill>
                  <a:srgbClr val="222222"/>
                </a:solidFill>
                <a:highlight>
                  <a:srgbClr val="FFFFFF"/>
                </a:highlight>
              </a:rPr>
              <a:t>X.iloc[:, 0] = le.fit_transform(X.iloc[:, 0])</a:t>
            </a:r>
            <a:endParaRPr i="1"/>
          </a:p>
        </p:txBody>
      </p:sp>
      <p:pic>
        <p:nvPicPr>
          <p:cNvPr id="94" name="Google Shape;94;p19"/>
          <p:cNvPicPr preferRelativeResize="0"/>
          <p:nvPr/>
        </p:nvPicPr>
        <p:blipFill>
          <a:blip r:embed="rId3">
            <a:alphaModFix/>
          </a:blip>
          <a:stretch>
            <a:fillRect/>
          </a:stretch>
        </p:blipFill>
        <p:spPr>
          <a:xfrm>
            <a:off x="7985600" y="1047388"/>
            <a:ext cx="971550" cy="3095625"/>
          </a:xfrm>
          <a:prstGeom prst="rect">
            <a:avLst/>
          </a:prstGeom>
          <a:noFill/>
          <a:ln>
            <a:noFill/>
          </a:ln>
        </p:spPr>
      </p:pic>
      <p:pic>
        <p:nvPicPr>
          <p:cNvPr id="95" name="Google Shape;95;p19"/>
          <p:cNvPicPr preferRelativeResize="0"/>
          <p:nvPr/>
        </p:nvPicPr>
        <p:blipFill>
          <a:blip r:embed="rId4">
            <a:alphaModFix/>
          </a:blip>
          <a:stretch>
            <a:fillRect/>
          </a:stretch>
        </p:blipFill>
        <p:spPr>
          <a:xfrm>
            <a:off x="6621600" y="1047401"/>
            <a:ext cx="1000125" cy="309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b="1" lang="en" sz="1800">
                <a:solidFill>
                  <a:schemeClr val="dk2"/>
                </a:solidFill>
              </a:rPr>
              <a:t>HANDLING MISSING VALUES : NaN VALUES</a:t>
            </a:r>
            <a:endParaRPr b="1" sz="1400">
              <a:solidFill>
                <a:schemeClr val="dk2"/>
              </a:solidFill>
            </a:endParaRPr>
          </a:p>
          <a:p>
            <a:pPr indent="0" lvl="0" marL="0" rtl="0" algn="l">
              <a:spcBef>
                <a:spcPts val="1600"/>
              </a:spcBef>
              <a:spcAft>
                <a:spcPts val="0"/>
              </a:spcAft>
              <a:buNone/>
            </a:pPr>
            <a:r>
              <a:t/>
            </a:r>
            <a:endParaRPr/>
          </a:p>
        </p:txBody>
      </p:sp>
      <p:sp>
        <p:nvSpPr>
          <p:cNvPr id="101" name="Google Shape;101;p20"/>
          <p:cNvSpPr txBox="1"/>
          <p:nvPr>
            <p:ph idx="1" type="body"/>
          </p:nvPr>
        </p:nvSpPr>
        <p:spPr>
          <a:xfrm>
            <a:off x="448275" y="1017725"/>
            <a:ext cx="4983600" cy="2100300"/>
          </a:xfrm>
          <a:prstGeom prst="rect">
            <a:avLst/>
          </a:prstGeom>
          <a:effectLst>
            <a:outerShdw blurRad="28575" rotWithShape="0" algn="bl" dist="19050">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222222"/>
                </a:solidFill>
                <a:highlight>
                  <a:srgbClr val="FFFFFF"/>
                </a:highlight>
              </a:rPr>
              <a:t>from sklearn.impute import SimpleImputer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imputer_SES = SimpleImputer(missing_values=np.nan, strategy='median')</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imputer_MMSE = SimpleImputer(missing_values=np.nan, strategy='mean')</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X.iloc[:, 3:4] = imputer_SES.fit_transform(X.iloc[:, 3:4])  </a:t>
            </a:r>
            <a:endParaRPr i="1" sz="1100">
              <a:solidFill>
                <a:srgbClr val="222222"/>
              </a:solidFill>
              <a:highlight>
                <a:srgbClr val="FFFFFF"/>
              </a:highlight>
            </a:endParaRPr>
          </a:p>
          <a:p>
            <a:pPr indent="0" lvl="0" marL="0" rtl="0" algn="l">
              <a:spcBef>
                <a:spcPts val="1600"/>
              </a:spcBef>
              <a:spcAft>
                <a:spcPts val="1600"/>
              </a:spcAft>
              <a:buNone/>
            </a:pPr>
            <a:r>
              <a:rPr i="1" lang="en" sz="1100">
                <a:solidFill>
                  <a:srgbClr val="222222"/>
                </a:solidFill>
                <a:highlight>
                  <a:srgbClr val="FFFFFF"/>
                </a:highlight>
              </a:rPr>
              <a:t>X.iloc[:, 4:5] = imputer_MMSE.fit_transform(X.iloc[:, 4:5])</a:t>
            </a:r>
            <a:endParaRPr i="1"/>
          </a:p>
        </p:txBody>
      </p:sp>
      <p:pic>
        <p:nvPicPr>
          <p:cNvPr id="102" name="Google Shape;102;p20"/>
          <p:cNvPicPr preferRelativeResize="0"/>
          <p:nvPr/>
        </p:nvPicPr>
        <p:blipFill>
          <a:blip r:embed="rId3">
            <a:alphaModFix/>
          </a:blip>
          <a:stretch>
            <a:fillRect/>
          </a:stretch>
        </p:blipFill>
        <p:spPr>
          <a:xfrm>
            <a:off x="6273850" y="776300"/>
            <a:ext cx="1177150" cy="3076575"/>
          </a:xfrm>
          <a:prstGeom prst="rect">
            <a:avLst/>
          </a:prstGeom>
          <a:noFill/>
          <a:ln>
            <a:noFill/>
          </a:ln>
        </p:spPr>
      </p:pic>
      <p:pic>
        <p:nvPicPr>
          <p:cNvPr id="103" name="Google Shape;103;p20"/>
          <p:cNvPicPr preferRelativeResize="0"/>
          <p:nvPr/>
        </p:nvPicPr>
        <p:blipFill>
          <a:blip r:embed="rId4">
            <a:alphaModFix/>
          </a:blip>
          <a:stretch>
            <a:fillRect/>
          </a:stretch>
        </p:blipFill>
        <p:spPr>
          <a:xfrm>
            <a:off x="7603400" y="776300"/>
            <a:ext cx="1177150" cy="31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b="1" lang="en" sz="1800">
                <a:solidFill>
                  <a:schemeClr val="dk2"/>
                </a:solidFill>
              </a:rPr>
              <a:t>DATA TRANSFORMATION : STANDARD SCALER</a:t>
            </a:r>
            <a:endParaRPr b="1" sz="1800">
              <a:solidFill>
                <a:schemeClr val="dk2"/>
              </a:solidFill>
            </a:endParaRPr>
          </a:p>
          <a:p>
            <a:pPr indent="-317500" lvl="7" marL="3657600" rtl="0" algn="l">
              <a:lnSpc>
                <a:spcPct val="115000"/>
              </a:lnSpc>
              <a:spcBef>
                <a:spcPts val="0"/>
              </a:spcBef>
              <a:spcAft>
                <a:spcPts val="0"/>
              </a:spcAft>
              <a:buClr>
                <a:schemeClr val="dk2"/>
              </a:buClr>
              <a:buSzPts val="1400"/>
              <a:buChar char="●"/>
            </a:pPr>
            <a:r>
              <a:rPr b="1" lang="en" sz="1400">
                <a:solidFill>
                  <a:schemeClr val="dk2"/>
                </a:solidFill>
              </a:rPr>
              <a:t>Z-SCORE </a:t>
            </a:r>
            <a:endParaRPr sz="1400">
              <a:solidFill>
                <a:schemeClr val="dk2"/>
              </a:solidFill>
            </a:endParaRPr>
          </a:p>
          <a:p>
            <a:pPr indent="0" lvl="0" marL="0" rtl="0" algn="l">
              <a:lnSpc>
                <a:spcPct val="115000"/>
              </a:lnSpc>
              <a:spcBef>
                <a:spcPts val="1600"/>
              </a:spcBef>
              <a:spcAft>
                <a:spcPts val="1600"/>
              </a:spcAft>
              <a:buNone/>
            </a:pPr>
            <a:r>
              <a:t/>
            </a:r>
            <a:endParaRPr/>
          </a:p>
        </p:txBody>
      </p:sp>
      <p:sp>
        <p:nvSpPr>
          <p:cNvPr id="109" name="Google Shape;109;p21"/>
          <p:cNvSpPr txBox="1"/>
          <p:nvPr>
            <p:ph idx="1" type="body"/>
          </p:nvPr>
        </p:nvSpPr>
        <p:spPr>
          <a:xfrm>
            <a:off x="311700" y="1675950"/>
            <a:ext cx="8520600" cy="3416400"/>
          </a:xfrm>
          <a:prstGeom prst="rect">
            <a:avLst/>
          </a:prstGeom>
          <a:effectLst>
            <a:outerShdw blurRad="57150" rotWithShape="0" algn="bl" dist="19050">
              <a:srgbClr val="00FFFF"/>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222222"/>
                </a:solidFill>
                <a:highlight>
                  <a:srgbClr val="FFFFFF"/>
                </a:highlight>
              </a:rPr>
              <a:t>from sklearn.preprocessing import StandardScaler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sc = StandardScaler()</a:t>
            </a:r>
            <a:endParaRPr i="1" sz="11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X = sc.fit_transform(X)</a:t>
            </a:r>
            <a:endParaRPr i="1" sz="1100">
              <a:solidFill>
                <a:schemeClr val="dk1"/>
              </a:solidFill>
            </a:endParaRPr>
          </a:p>
          <a:p>
            <a:pPr indent="0" lvl="0" marL="0" rtl="0" algn="l">
              <a:spcBef>
                <a:spcPts val="1600"/>
              </a:spcBef>
              <a:spcAft>
                <a:spcPts val="0"/>
              </a:spcAft>
              <a:buClr>
                <a:schemeClr val="dk1"/>
              </a:buClr>
              <a:buSzPts val="1100"/>
              <a:buFont typeface="Arial"/>
              <a:buNone/>
            </a:pPr>
            <a:r>
              <a:rPr i="1" lang="en" sz="1100">
                <a:solidFill>
                  <a:srgbClr val="222222"/>
                </a:solidFill>
                <a:highlight>
                  <a:srgbClr val="FFFFFF"/>
                </a:highlight>
              </a:rPr>
              <a:t>from sklearn.model_selection import train_test_split</a:t>
            </a:r>
            <a:endParaRPr i="1" sz="1100">
              <a:solidFill>
                <a:srgbClr val="222222"/>
              </a:solidFill>
              <a:highlight>
                <a:srgbClr val="FFFFFF"/>
              </a:highlight>
            </a:endParaRPr>
          </a:p>
          <a:p>
            <a:pPr indent="0" lvl="0" marL="0" rtl="0" algn="l">
              <a:spcBef>
                <a:spcPts val="1600"/>
              </a:spcBef>
              <a:spcAft>
                <a:spcPts val="1600"/>
              </a:spcAft>
              <a:buNone/>
            </a:pPr>
            <a:r>
              <a:rPr i="1" lang="en" sz="1100">
                <a:solidFill>
                  <a:srgbClr val="222222"/>
                </a:solidFill>
                <a:highlight>
                  <a:srgbClr val="FFFFFF"/>
                </a:highlight>
              </a:rPr>
              <a:t>X_train, X_test, y_train, y_test = train_test_split(X, y, test_size = 0.25, random_state = 0)</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