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6"/>
  </p:notesMasterIdLst>
  <p:sldIdLst>
    <p:sldId id="256" r:id="rId2"/>
    <p:sldId id="257" r:id="rId3"/>
    <p:sldId id="258" r:id="rId4"/>
    <p:sldId id="288" r:id="rId5"/>
    <p:sldId id="259" r:id="rId6"/>
    <p:sldId id="260" r:id="rId7"/>
    <p:sldId id="261" r:id="rId8"/>
    <p:sldId id="262" r:id="rId9"/>
    <p:sldId id="263" r:id="rId10"/>
    <p:sldId id="264" r:id="rId11"/>
    <p:sldId id="265" r:id="rId12"/>
    <p:sldId id="276" r:id="rId13"/>
    <p:sldId id="298" r:id="rId14"/>
    <p:sldId id="299" r:id="rId15"/>
    <p:sldId id="289" r:id="rId16"/>
    <p:sldId id="290" r:id="rId17"/>
    <p:sldId id="291" r:id="rId18"/>
    <p:sldId id="292" r:id="rId19"/>
    <p:sldId id="293" r:id="rId20"/>
    <p:sldId id="294" r:id="rId21"/>
    <p:sldId id="295" r:id="rId22"/>
    <p:sldId id="296" r:id="rId23"/>
    <p:sldId id="297" r:id="rId24"/>
    <p:sldId id="287" r:id="rId25"/>
  </p:sldIdLst>
  <p:sldSz cx="9144000" cy="6858000" type="screen4x3"/>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6" y="7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659" cy="49633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3" y="0"/>
            <a:ext cx="2945659" cy="49633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583"/>
            <a:ext cx="2945659" cy="49633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48423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a:t>
            </a:fld>
            <a:endParaRPr/>
          </a:p>
        </p:txBody>
      </p:sp>
    </p:spTree>
    <p:extLst>
      <p:ext uri="{BB962C8B-B14F-4D97-AF65-F5344CB8AC3E}">
        <p14:creationId xmlns:p14="http://schemas.microsoft.com/office/powerpoint/2010/main" val="4231235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d9e063748_0_6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4d9e063748_0_63: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4d9e063748_0_63: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10</a:t>
            </a:fld>
            <a:endParaRPr/>
          </a:p>
        </p:txBody>
      </p:sp>
    </p:spTree>
    <p:extLst>
      <p:ext uri="{BB962C8B-B14F-4D97-AF65-F5344CB8AC3E}">
        <p14:creationId xmlns:p14="http://schemas.microsoft.com/office/powerpoint/2010/main" val="2864721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d9e063748_0_78: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4d9e063748_0_78: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4d9e063748_0_78: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11</a:t>
            </a:fld>
            <a:endParaRPr/>
          </a:p>
        </p:txBody>
      </p:sp>
    </p:spTree>
    <p:extLst>
      <p:ext uri="{BB962C8B-B14F-4D97-AF65-F5344CB8AC3E}">
        <p14:creationId xmlns:p14="http://schemas.microsoft.com/office/powerpoint/2010/main" val="1653677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12</a:t>
            </a:fld>
            <a:endParaRPr/>
          </a:p>
        </p:txBody>
      </p:sp>
    </p:spTree>
    <p:extLst>
      <p:ext uri="{BB962C8B-B14F-4D97-AF65-F5344CB8AC3E}">
        <p14:creationId xmlns:p14="http://schemas.microsoft.com/office/powerpoint/2010/main" val="1567096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13</a:t>
            </a:fld>
            <a:endParaRPr/>
          </a:p>
        </p:txBody>
      </p:sp>
    </p:spTree>
    <p:extLst>
      <p:ext uri="{BB962C8B-B14F-4D97-AF65-F5344CB8AC3E}">
        <p14:creationId xmlns:p14="http://schemas.microsoft.com/office/powerpoint/2010/main" val="2257480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14</a:t>
            </a:fld>
            <a:endParaRPr/>
          </a:p>
        </p:txBody>
      </p:sp>
    </p:spTree>
    <p:extLst>
      <p:ext uri="{BB962C8B-B14F-4D97-AF65-F5344CB8AC3E}">
        <p14:creationId xmlns:p14="http://schemas.microsoft.com/office/powerpoint/2010/main" val="402936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15</a:t>
            </a:fld>
            <a:endParaRPr/>
          </a:p>
        </p:txBody>
      </p:sp>
    </p:spTree>
    <p:extLst>
      <p:ext uri="{BB962C8B-B14F-4D97-AF65-F5344CB8AC3E}">
        <p14:creationId xmlns:p14="http://schemas.microsoft.com/office/powerpoint/2010/main" val="412892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16</a:t>
            </a:fld>
            <a:endParaRPr/>
          </a:p>
        </p:txBody>
      </p:sp>
    </p:spTree>
    <p:extLst>
      <p:ext uri="{BB962C8B-B14F-4D97-AF65-F5344CB8AC3E}">
        <p14:creationId xmlns:p14="http://schemas.microsoft.com/office/powerpoint/2010/main" val="2963176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17</a:t>
            </a:fld>
            <a:endParaRPr/>
          </a:p>
        </p:txBody>
      </p:sp>
    </p:spTree>
    <p:extLst>
      <p:ext uri="{BB962C8B-B14F-4D97-AF65-F5344CB8AC3E}">
        <p14:creationId xmlns:p14="http://schemas.microsoft.com/office/powerpoint/2010/main" val="987979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18</a:t>
            </a:fld>
            <a:endParaRPr/>
          </a:p>
        </p:txBody>
      </p:sp>
    </p:spTree>
    <p:extLst>
      <p:ext uri="{BB962C8B-B14F-4D97-AF65-F5344CB8AC3E}">
        <p14:creationId xmlns:p14="http://schemas.microsoft.com/office/powerpoint/2010/main" val="649221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19</a:t>
            </a:fld>
            <a:endParaRPr/>
          </a:p>
        </p:txBody>
      </p:sp>
    </p:spTree>
    <p:extLst>
      <p:ext uri="{BB962C8B-B14F-4D97-AF65-F5344CB8AC3E}">
        <p14:creationId xmlns:p14="http://schemas.microsoft.com/office/powerpoint/2010/main" val="2167752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2</a:t>
            </a:fld>
            <a:endParaRPr/>
          </a:p>
        </p:txBody>
      </p:sp>
    </p:spTree>
    <p:extLst>
      <p:ext uri="{BB962C8B-B14F-4D97-AF65-F5344CB8AC3E}">
        <p14:creationId xmlns:p14="http://schemas.microsoft.com/office/powerpoint/2010/main" val="3393015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20</a:t>
            </a:fld>
            <a:endParaRPr/>
          </a:p>
        </p:txBody>
      </p:sp>
    </p:spTree>
    <p:extLst>
      <p:ext uri="{BB962C8B-B14F-4D97-AF65-F5344CB8AC3E}">
        <p14:creationId xmlns:p14="http://schemas.microsoft.com/office/powerpoint/2010/main" val="2637623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21</a:t>
            </a:fld>
            <a:endParaRPr/>
          </a:p>
        </p:txBody>
      </p:sp>
    </p:spTree>
    <p:extLst>
      <p:ext uri="{BB962C8B-B14F-4D97-AF65-F5344CB8AC3E}">
        <p14:creationId xmlns:p14="http://schemas.microsoft.com/office/powerpoint/2010/main" val="2732064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22</a:t>
            </a:fld>
            <a:endParaRPr/>
          </a:p>
        </p:txBody>
      </p:sp>
    </p:spTree>
    <p:extLst>
      <p:ext uri="{BB962C8B-B14F-4D97-AF65-F5344CB8AC3E}">
        <p14:creationId xmlns:p14="http://schemas.microsoft.com/office/powerpoint/2010/main" val="1796009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5: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23</a:t>
            </a:fld>
            <a:endParaRPr/>
          </a:p>
        </p:txBody>
      </p:sp>
    </p:spTree>
    <p:extLst>
      <p:ext uri="{BB962C8B-B14F-4D97-AF65-F5344CB8AC3E}">
        <p14:creationId xmlns:p14="http://schemas.microsoft.com/office/powerpoint/2010/main" val="1236751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6: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9" name="Google Shape;429;p6: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6: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24</a:t>
            </a:fld>
            <a:endParaRPr/>
          </a:p>
        </p:txBody>
      </p:sp>
    </p:spTree>
    <p:extLst>
      <p:ext uri="{BB962C8B-B14F-4D97-AF65-F5344CB8AC3E}">
        <p14:creationId xmlns:p14="http://schemas.microsoft.com/office/powerpoint/2010/main" val="370545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3</a:t>
            </a:fld>
            <a:endParaRPr/>
          </a:p>
        </p:txBody>
      </p:sp>
    </p:spTree>
    <p:extLst>
      <p:ext uri="{BB962C8B-B14F-4D97-AF65-F5344CB8AC3E}">
        <p14:creationId xmlns:p14="http://schemas.microsoft.com/office/powerpoint/2010/main" val="3620898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4</a:t>
            </a:fld>
            <a:endParaRPr/>
          </a:p>
        </p:txBody>
      </p:sp>
    </p:spTree>
    <p:extLst>
      <p:ext uri="{BB962C8B-B14F-4D97-AF65-F5344CB8AC3E}">
        <p14:creationId xmlns:p14="http://schemas.microsoft.com/office/powerpoint/2010/main" val="746403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d9e063748_0_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4d9e063748_0_0: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4d9e063748_0_0: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5</a:t>
            </a:fld>
            <a:endParaRPr/>
          </a:p>
        </p:txBody>
      </p:sp>
    </p:spTree>
    <p:extLst>
      <p:ext uri="{BB962C8B-B14F-4D97-AF65-F5344CB8AC3E}">
        <p14:creationId xmlns:p14="http://schemas.microsoft.com/office/powerpoint/2010/main" val="616895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d9e063748_0_1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g4d9e063748_0_10: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4d9e063748_0_10: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6</a:t>
            </a:fld>
            <a:endParaRPr/>
          </a:p>
        </p:txBody>
      </p:sp>
    </p:spTree>
    <p:extLst>
      <p:ext uri="{BB962C8B-B14F-4D97-AF65-F5344CB8AC3E}">
        <p14:creationId xmlns:p14="http://schemas.microsoft.com/office/powerpoint/2010/main" val="231882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d9e063748_0_27: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4d9e063748_0_27: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4d9e063748_0_27: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7</a:t>
            </a:fld>
            <a:endParaRPr/>
          </a:p>
        </p:txBody>
      </p:sp>
    </p:spTree>
    <p:extLst>
      <p:ext uri="{BB962C8B-B14F-4D97-AF65-F5344CB8AC3E}">
        <p14:creationId xmlns:p14="http://schemas.microsoft.com/office/powerpoint/2010/main" val="3154824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d9e063748_0_37: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g4d9e063748_0_37: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4d9e063748_0_37:notes"/>
          <p:cNvSpPr txBox="1">
            <a:spLocks noGrp="1"/>
          </p:cNvSpPr>
          <p:nvPr>
            <p:ph type="sldNum" idx="12"/>
          </p:nvPr>
        </p:nvSpPr>
        <p:spPr>
          <a:xfrm>
            <a:off x="3850443" y="9428583"/>
            <a:ext cx="2945700" cy="496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8</a:t>
            </a:fld>
            <a:endParaRPr/>
          </a:p>
        </p:txBody>
      </p:sp>
    </p:spTree>
    <p:extLst>
      <p:ext uri="{BB962C8B-B14F-4D97-AF65-F5344CB8AC3E}">
        <p14:creationId xmlns:p14="http://schemas.microsoft.com/office/powerpoint/2010/main" val="488384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4: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ru-RU"/>
              <a:t>9</a:t>
            </a:fld>
            <a:endParaRPr/>
          </a:p>
        </p:txBody>
      </p:sp>
    </p:spTree>
    <p:extLst>
      <p:ext uri="{BB962C8B-B14F-4D97-AF65-F5344CB8AC3E}">
        <p14:creationId xmlns:p14="http://schemas.microsoft.com/office/powerpoint/2010/main" val="2657190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Arial"/>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13"/>
          <p:cNvSpPr txBox="1"/>
          <p:nvPr/>
        </p:nvSpPr>
        <p:spPr>
          <a:xfrm>
            <a:off x="134725" y="308919"/>
            <a:ext cx="7653000" cy="1978856"/>
          </a:xfrm>
          <a:prstGeom prst="rect">
            <a:avLst/>
          </a:prstGeom>
          <a:noFill/>
          <a:ln>
            <a:noFill/>
          </a:ln>
        </p:spPr>
        <p:txBody>
          <a:bodyPr spcFirstLastPara="1" wrap="square" lIns="65250" tIns="32625" rIns="65250" bIns="32625" anchor="t" anchorCtr="0">
            <a:noAutofit/>
          </a:bodyPr>
          <a:lstStyle/>
          <a:p>
            <a:pPr lvl="0">
              <a:lnSpc>
                <a:spcPct val="150000"/>
              </a:lnSpc>
              <a:buClr>
                <a:schemeClr val="dk1"/>
              </a:buClr>
              <a:buSzPts val="1100"/>
            </a:pPr>
            <a:r>
              <a:rPr lang="ru-RU" sz="3200" b="1" dirty="0">
                <a:solidFill>
                  <a:schemeClr val="bg1"/>
                </a:solidFill>
                <a:latin typeface="Times New Roman" pitchFamily="18" charset="0"/>
                <a:cs typeface="Times New Roman" pitchFamily="18" charset="0"/>
              </a:rPr>
              <a:t>Внедрение системы электронного </a:t>
            </a:r>
            <a:r>
              <a:rPr lang="ru-RU" sz="3200" b="1" dirty="0" smtClean="0">
                <a:solidFill>
                  <a:schemeClr val="bg1"/>
                </a:solidFill>
                <a:latin typeface="Times New Roman" pitchFamily="18" charset="0"/>
                <a:cs typeface="Times New Roman" pitchFamily="18" charset="0"/>
              </a:rPr>
              <a:t>документооборота в систему работы Московского Политехнического университета</a:t>
            </a:r>
            <a:endParaRPr sz="3200" b="1" dirty="0">
              <a:solidFill>
                <a:schemeClr val="bg1"/>
              </a:solidFill>
              <a:latin typeface="Times New Roman" pitchFamily="18" charset="0"/>
              <a:cs typeface="Times New Roman" pitchFamily="18" charset="0"/>
            </a:endParaRPr>
          </a:p>
        </p:txBody>
      </p:sp>
      <p:sp>
        <p:nvSpPr>
          <p:cNvPr id="90" name="Google Shape;90;p13"/>
          <p:cNvSpPr txBox="1"/>
          <p:nvPr/>
        </p:nvSpPr>
        <p:spPr>
          <a:xfrm>
            <a:off x="134725" y="3380865"/>
            <a:ext cx="4487100" cy="3006600"/>
          </a:xfrm>
          <a:prstGeom prst="rect">
            <a:avLst/>
          </a:prstGeom>
          <a:noFill/>
          <a:ln>
            <a:noFill/>
          </a:ln>
        </p:spPr>
        <p:txBody>
          <a:bodyPr spcFirstLastPara="1" wrap="square" lIns="65250" tIns="32625" rIns="65250" bIns="32625" anchor="t" anchorCtr="0">
            <a:noAutofit/>
          </a:bodyPr>
          <a:lstStyle/>
          <a:p>
            <a:pPr marL="0" marR="0" lvl="0" indent="0" algn="l" rtl="0">
              <a:spcBef>
                <a:spcPts val="0"/>
              </a:spcBef>
              <a:spcAft>
                <a:spcPts val="0"/>
              </a:spcAft>
              <a:buNone/>
            </a:pPr>
            <a:r>
              <a:rPr lang="ru-RU" sz="2000" dirty="0" smtClean="0">
                <a:solidFill>
                  <a:schemeClr val="lt1"/>
                </a:solidFill>
                <a:latin typeface="Times New Roman" pitchFamily="18" charset="0"/>
                <a:cs typeface="Times New Roman" pitchFamily="18" charset="0"/>
              </a:rPr>
              <a:t>Подготовила студент группы 171-341</a:t>
            </a:r>
            <a:r>
              <a:rPr lang="ru-RU" sz="2000" dirty="0">
                <a:solidFill>
                  <a:schemeClr val="lt1"/>
                </a:solidFill>
                <a:latin typeface="Times New Roman" pitchFamily="18" charset="0"/>
                <a:cs typeface="Times New Roman" pitchFamily="18" charset="0"/>
              </a:rPr>
              <a:t/>
            </a:r>
            <a:br>
              <a:rPr lang="ru-RU" sz="2000" dirty="0">
                <a:solidFill>
                  <a:schemeClr val="lt1"/>
                </a:solidFill>
                <a:latin typeface="Times New Roman" pitchFamily="18" charset="0"/>
                <a:cs typeface="Times New Roman" pitchFamily="18" charset="0"/>
              </a:rPr>
            </a:br>
            <a:r>
              <a:rPr lang="ru-RU" sz="2000" dirty="0">
                <a:solidFill>
                  <a:schemeClr val="lt1"/>
                </a:solidFill>
                <a:latin typeface="Times New Roman" pitchFamily="18" charset="0"/>
                <a:cs typeface="Times New Roman" pitchFamily="18" charset="0"/>
              </a:rPr>
              <a:t>Мельник Елизавета Васильевна</a:t>
            </a:r>
            <a:endParaRPr sz="2000" dirty="0">
              <a:solidFill>
                <a:schemeClr val="lt1"/>
              </a:solidFill>
              <a:latin typeface="Times New Roman" pitchFamily="18" charset="0"/>
              <a:cs typeface="Times New Roman" pitchFamily="18" charset="0"/>
            </a:endParaRPr>
          </a:p>
          <a:p>
            <a:pPr marL="0" marR="0" lvl="0" indent="0" algn="l" rtl="0">
              <a:spcBef>
                <a:spcPts val="0"/>
              </a:spcBef>
              <a:spcAft>
                <a:spcPts val="0"/>
              </a:spcAft>
              <a:buNone/>
            </a:pPr>
            <a:endParaRPr lang="ru-RU" sz="2000" dirty="0" smtClean="0">
              <a:solidFill>
                <a:schemeClr val="lt1"/>
              </a:solidFill>
              <a:latin typeface="Times New Roman" pitchFamily="18" charset="0"/>
              <a:cs typeface="Times New Roman" pitchFamily="18" charset="0"/>
            </a:endParaRPr>
          </a:p>
          <a:p>
            <a:pPr marL="0" marR="0" lvl="0" indent="0" algn="l" rtl="0">
              <a:spcBef>
                <a:spcPts val="0"/>
              </a:spcBef>
              <a:spcAft>
                <a:spcPts val="0"/>
              </a:spcAft>
              <a:buNone/>
            </a:pPr>
            <a:endParaRPr sz="2000" dirty="0">
              <a:solidFill>
                <a:schemeClr val="lt1"/>
              </a:solidFill>
              <a:latin typeface="Times New Roman" pitchFamily="18" charset="0"/>
              <a:cs typeface="Times New Roman" pitchFamily="18" charset="0"/>
            </a:endParaRPr>
          </a:p>
          <a:p>
            <a:pPr marL="0" marR="0" lvl="0" indent="0" algn="l" rtl="0">
              <a:spcBef>
                <a:spcPts val="0"/>
              </a:spcBef>
              <a:spcAft>
                <a:spcPts val="0"/>
              </a:spcAft>
              <a:buNone/>
            </a:pPr>
            <a:r>
              <a:rPr lang="ru-RU" sz="2000" dirty="0">
                <a:solidFill>
                  <a:schemeClr val="lt1"/>
                </a:solidFill>
                <a:latin typeface="Times New Roman" pitchFamily="18" charset="0"/>
                <a:cs typeface="Times New Roman" pitchFamily="18" charset="0"/>
              </a:rPr>
              <a:t>Куратор проекта:</a:t>
            </a:r>
            <a:endParaRPr sz="2000" dirty="0">
              <a:solidFill>
                <a:schemeClr val="lt1"/>
              </a:solidFill>
              <a:latin typeface="Times New Roman" pitchFamily="18" charset="0"/>
              <a:cs typeface="Times New Roman" pitchFamily="18" charset="0"/>
            </a:endParaRPr>
          </a:p>
          <a:p>
            <a:pPr marL="0" marR="0" lvl="0" indent="0" algn="l" rtl="0">
              <a:spcBef>
                <a:spcPts val="0"/>
              </a:spcBef>
              <a:spcAft>
                <a:spcPts val="0"/>
              </a:spcAft>
              <a:buNone/>
            </a:pPr>
            <a:r>
              <a:rPr lang="ru-RU" sz="2000" dirty="0" err="1" smtClean="0">
                <a:solidFill>
                  <a:schemeClr val="lt1"/>
                </a:solidFill>
                <a:latin typeface="Times New Roman" pitchFamily="18" charset="0"/>
                <a:cs typeface="Times New Roman" pitchFamily="18" charset="0"/>
              </a:rPr>
              <a:t>Кесель</a:t>
            </a:r>
            <a:r>
              <a:rPr lang="ru-RU" sz="2000" dirty="0" smtClean="0">
                <a:solidFill>
                  <a:schemeClr val="lt1"/>
                </a:solidFill>
                <a:latin typeface="Times New Roman" pitchFamily="18" charset="0"/>
                <a:cs typeface="Times New Roman" pitchFamily="18" charset="0"/>
              </a:rPr>
              <a:t> Сергей Александрович</a:t>
            </a:r>
            <a:endParaRPr sz="2000" dirty="0">
              <a:solidFill>
                <a:schemeClr val="lt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971600" y="980728"/>
            <a:ext cx="7725600" cy="50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55B432"/>
              </a:buClr>
              <a:buSzPts val="1800"/>
              <a:buFont typeface="Arial"/>
              <a:buNone/>
            </a:pPr>
            <a:r>
              <a:rPr lang="ru-RU" sz="2400" b="1" dirty="0">
                <a:solidFill>
                  <a:srgbClr val="55B432"/>
                </a:solidFill>
              </a:rPr>
              <a:t>Теоретическая </a:t>
            </a:r>
            <a:r>
              <a:rPr lang="ru-RU" sz="2400" b="1" dirty="0" smtClean="0">
                <a:solidFill>
                  <a:srgbClr val="55B432"/>
                </a:solidFill>
              </a:rPr>
              <a:t>часть</a:t>
            </a:r>
            <a:endParaRPr sz="2400" b="1" dirty="0">
              <a:solidFill>
                <a:srgbClr val="55B432"/>
              </a:solidFill>
            </a:endParaRPr>
          </a:p>
        </p:txBody>
      </p:sp>
      <p:cxnSp>
        <p:nvCxnSpPr>
          <p:cNvPr id="177" name="Google Shape;177;p21"/>
          <p:cNvCxnSpPr/>
          <p:nvPr/>
        </p:nvCxnSpPr>
        <p:spPr>
          <a:xfrm>
            <a:off x="683568" y="980728"/>
            <a:ext cx="6995100" cy="0"/>
          </a:xfrm>
          <a:prstGeom prst="straightConnector1">
            <a:avLst/>
          </a:prstGeom>
          <a:noFill/>
          <a:ln w="9525" cap="flat" cmpd="sng">
            <a:solidFill>
              <a:schemeClr val="dk1"/>
            </a:solidFill>
            <a:prstDash val="solid"/>
            <a:round/>
            <a:headEnd type="none" w="sm" len="sm"/>
            <a:tailEnd type="none" w="sm" len="sm"/>
          </a:ln>
        </p:spPr>
      </p:cxnSp>
      <p:cxnSp>
        <p:nvCxnSpPr>
          <p:cNvPr id="178" name="Google Shape;178;p21"/>
          <p:cNvCxnSpPr/>
          <p:nvPr/>
        </p:nvCxnSpPr>
        <p:spPr>
          <a:xfrm rot="10800000">
            <a:off x="899592" y="476752"/>
            <a:ext cx="0" cy="720000"/>
          </a:xfrm>
          <a:prstGeom prst="straightConnector1">
            <a:avLst/>
          </a:prstGeom>
          <a:noFill/>
          <a:ln w="9525" cap="flat" cmpd="sng">
            <a:solidFill>
              <a:schemeClr val="dk1"/>
            </a:solidFill>
            <a:prstDash val="solid"/>
            <a:round/>
            <a:headEnd type="none" w="sm" len="sm"/>
            <a:tailEnd type="none" w="sm" len="sm"/>
          </a:ln>
        </p:spPr>
      </p:cxnSp>
      <p:sp>
        <p:nvSpPr>
          <p:cNvPr id="179" name="Google Shape;179;p21"/>
          <p:cNvSpPr txBox="1">
            <a:spLocks noGrp="1"/>
          </p:cNvSpPr>
          <p:nvPr>
            <p:ph type="body" idx="1"/>
          </p:nvPr>
        </p:nvSpPr>
        <p:spPr>
          <a:xfrm>
            <a:off x="302081" y="1335756"/>
            <a:ext cx="8229600" cy="4348200"/>
          </a:xfrm>
          <a:prstGeom prst="rect">
            <a:avLst/>
          </a:prstGeom>
          <a:noFill/>
          <a:ln>
            <a:noFill/>
          </a:ln>
        </p:spPr>
        <p:txBody>
          <a:bodyPr spcFirstLastPara="1" wrap="square" lIns="91425" tIns="45700" rIns="91425" bIns="45700" anchor="t" anchorCtr="0">
            <a:noAutofit/>
          </a:bodyPr>
          <a:lstStyle/>
          <a:p>
            <a:pPr marL="0" indent="0">
              <a:lnSpc>
                <a:spcPct val="150000"/>
              </a:lnSpc>
              <a:spcBef>
                <a:spcPts val="0"/>
              </a:spcBef>
              <a:buNone/>
            </a:pPr>
            <a:r>
              <a:rPr lang="ru-RU" sz="3600" dirty="0"/>
              <a:t>  </a:t>
            </a:r>
            <a:r>
              <a:rPr lang="ru-RU" sz="2800" dirty="0"/>
              <a:t>Система электронного документооборота (СЭД) — это система (компьютерная программа, ПО и т.п.), позволяющая организовать и автоматизировать работу с электронными документами на протяжении всего их жизненного цикла.</a:t>
            </a:r>
          </a:p>
          <a:p>
            <a:pPr marL="0" lvl="0" indent="0" algn="l" rtl="0">
              <a:spcBef>
                <a:spcPts val="0"/>
              </a:spcBef>
              <a:spcAft>
                <a:spcPts val="0"/>
              </a:spcAft>
              <a:buNone/>
            </a:pPr>
            <a:endParaRPr sz="3600" dirty="0"/>
          </a:p>
        </p:txBody>
      </p:sp>
      <p:sp>
        <p:nvSpPr>
          <p:cNvPr id="180" name="Google Shape;180;p21"/>
          <p:cNvSpPr txBox="1"/>
          <p:nvPr/>
        </p:nvSpPr>
        <p:spPr>
          <a:xfrm>
            <a:off x="971600" y="476672"/>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Основная часть</a:t>
            </a:r>
            <a:endParaRPr sz="2400" b="1">
              <a:solidFill>
                <a:srgbClr val="000000"/>
              </a:solidFill>
              <a:latin typeface="Arial"/>
              <a:ea typeface="Arial"/>
              <a:cs typeface="Arial"/>
              <a:sym typeface="Arial"/>
            </a:endParaRPr>
          </a:p>
        </p:txBody>
      </p:sp>
      <p:sp>
        <p:nvSpPr>
          <p:cNvPr id="181" name="Google Shape;181;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971600" y="980728"/>
            <a:ext cx="7725600" cy="50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55B432"/>
              </a:buClr>
              <a:buSzPts val="1800"/>
              <a:buFont typeface="Arial"/>
              <a:buNone/>
            </a:pPr>
            <a:r>
              <a:rPr lang="ru-RU" sz="2400" b="1" dirty="0">
                <a:solidFill>
                  <a:srgbClr val="55B432"/>
                </a:solidFill>
              </a:rPr>
              <a:t>Теоретическая часть </a:t>
            </a:r>
            <a:endParaRPr sz="2400" b="1" dirty="0">
              <a:solidFill>
                <a:srgbClr val="55B432"/>
              </a:solidFill>
            </a:endParaRPr>
          </a:p>
        </p:txBody>
      </p:sp>
      <p:cxnSp>
        <p:nvCxnSpPr>
          <p:cNvPr id="189" name="Google Shape;189;p22"/>
          <p:cNvCxnSpPr/>
          <p:nvPr/>
        </p:nvCxnSpPr>
        <p:spPr>
          <a:xfrm>
            <a:off x="683568" y="980728"/>
            <a:ext cx="6995100" cy="0"/>
          </a:xfrm>
          <a:prstGeom prst="straightConnector1">
            <a:avLst/>
          </a:prstGeom>
          <a:noFill/>
          <a:ln w="9525" cap="flat" cmpd="sng">
            <a:solidFill>
              <a:schemeClr val="dk1"/>
            </a:solidFill>
            <a:prstDash val="solid"/>
            <a:round/>
            <a:headEnd type="none" w="sm" len="sm"/>
            <a:tailEnd type="none" w="sm" len="sm"/>
          </a:ln>
        </p:spPr>
      </p:cxnSp>
      <p:cxnSp>
        <p:nvCxnSpPr>
          <p:cNvPr id="190" name="Google Shape;190;p22"/>
          <p:cNvCxnSpPr/>
          <p:nvPr/>
        </p:nvCxnSpPr>
        <p:spPr>
          <a:xfrm rot="10800000">
            <a:off x="899592" y="476752"/>
            <a:ext cx="0" cy="720000"/>
          </a:xfrm>
          <a:prstGeom prst="straightConnector1">
            <a:avLst/>
          </a:prstGeom>
          <a:noFill/>
          <a:ln w="9525" cap="flat" cmpd="sng">
            <a:solidFill>
              <a:schemeClr val="dk1"/>
            </a:solidFill>
            <a:prstDash val="solid"/>
            <a:round/>
            <a:headEnd type="none" w="sm" len="sm"/>
            <a:tailEnd type="none" w="sm" len="sm"/>
          </a:ln>
        </p:spPr>
      </p:cxnSp>
      <p:sp>
        <p:nvSpPr>
          <p:cNvPr id="191" name="Google Shape;191;p22"/>
          <p:cNvSpPr txBox="1">
            <a:spLocks noGrp="1"/>
          </p:cNvSpPr>
          <p:nvPr>
            <p:ph type="body" idx="1"/>
          </p:nvPr>
        </p:nvSpPr>
        <p:spPr>
          <a:xfrm>
            <a:off x="158625" y="1473209"/>
            <a:ext cx="8738239" cy="461867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ru-RU" sz="2400" dirty="0">
                <a:latin typeface="Times New Roman" panose="02020603050405020304" pitchFamily="18" charset="0"/>
                <a:cs typeface="Times New Roman" panose="02020603050405020304" pitchFamily="18" charset="0"/>
              </a:rPr>
              <a:t>УЦ — основной компонент автоматизированных информационных систем с </a:t>
            </a:r>
            <a:r>
              <a:rPr lang="ru-RU" sz="2400" dirty="0" smtClean="0">
                <a:latin typeface="Times New Roman" panose="02020603050405020304" pitchFamily="18" charset="0"/>
                <a:cs typeface="Times New Roman" panose="02020603050405020304" pitchFamily="18" charset="0"/>
              </a:rPr>
              <a:t>применением ЭЦП.</a:t>
            </a:r>
          </a:p>
          <a:p>
            <a:pPr marL="0" indent="0">
              <a:spcBef>
                <a:spcPts val="0"/>
              </a:spcBef>
              <a:buNone/>
            </a:pPr>
            <a:endParaRPr lang="ru-RU" sz="2400" u="sng" dirty="0" smtClean="0">
              <a:latin typeface="Times New Roman" panose="02020603050405020304" pitchFamily="18" charset="0"/>
              <a:cs typeface="Times New Roman" panose="02020603050405020304" pitchFamily="18" charset="0"/>
            </a:endParaRPr>
          </a:p>
          <a:p>
            <a:pPr marL="0" indent="0">
              <a:spcBef>
                <a:spcPts val="0"/>
              </a:spcBef>
              <a:buNone/>
            </a:pPr>
            <a:r>
              <a:rPr lang="ru-RU" sz="2400" u="sng" dirty="0" smtClean="0">
                <a:latin typeface="Times New Roman" panose="02020603050405020304" pitchFamily="18" charset="0"/>
                <a:cs typeface="Times New Roman" panose="02020603050405020304" pitchFamily="18" charset="0"/>
              </a:rPr>
              <a:t>Электронно-цифровая </a:t>
            </a:r>
            <a:r>
              <a:rPr lang="ru-RU" sz="2400" u="sng" dirty="0">
                <a:latin typeface="Times New Roman" panose="02020603050405020304" pitchFamily="18" charset="0"/>
                <a:cs typeface="Times New Roman" panose="02020603050405020304" pitchFamily="18" charset="0"/>
              </a:rPr>
              <a:t>подпись (ЭЦП)</a:t>
            </a:r>
            <a:r>
              <a:rPr lang="ru-RU" sz="2400" dirty="0">
                <a:latin typeface="Times New Roman" panose="02020603050405020304" pitchFamily="18" charset="0"/>
                <a:cs typeface="Times New Roman" panose="02020603050405020304" pitchFamily="18" charset="0"/>
              </a:rPr>
              <a:t> - это реквизит электронного документа, предназначенный для защиты данного электронного документа от подделки, полученный в результате криптографического преобразования информации с использованием закрытого ключа электронной цифровой подписи и позволяющий идентифицировать владельца сертификата ключа подписи, а также установить отсутствие искажения информации в электронном документе.</a:t>
            </a:r>
          </a:p>
          <a:p>
            <a:pPr marL="0" lvl="0" indent="0">
              <a:spcBef>
                <a:spcPts val="0"/>
              </a:spcBef>
              <a:buNone/>
            </a:pPr>
            <a:endParaRPr sz="2400" dirty="0"/>
          </a:p>
        </p:txBody>
      </p:sp>
      <p:sp>
        <p:nvSpPr>
          <p:cNvPr id="192" name="Google Shape;192;p22"/>
          <p:cNvSpPr txBox="1"/>
          <p:nvPr/>
        </p:nvSpPr>
        <p:spPr>
          <a:xfrm>
            <a:off x="971600" y="476672"/>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Основная часть</a:t>
            </a:r>
            <a:endParaRPr sz="2400" b="1">
              <a:solidFill>
                <a:srgbClr val="000000"/>
              </a:solidFill>
              <a:latin typeface="Arial"/>
              <a:ea typeface="Arial"/>
              <a:cs typeface="Arial"/>
              <a:sym typeface="Arial"/>
            </a:endParaRPr>
          </a:p>
        </p:txBody>
      </p:sp>
      <p:sp>
        <p:nvSpPr>
          <p:cNvPr id="193" name="Google Shape;193;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Процесс </a:t>
            </a:r>
            <a:r>
              <a:rPr lang="ru-RU" sz="1800" b="1" dirty="0">
                <a:solidFill>
                  <a:srgbClr val="FF0000"/>
                </a:solidFill>
              </a:rPr>
              <a:t>внедрения СЭД </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98853" y="1219612"/>
            <a:ext cx="8905809" cy="4610485"/>
          </a:xfrm>
          <a:prstGeom prst="rect">
            <a:avLst/>
          </a:prstGeom>
          <a:noFill/>
          <a:ln>
            <a:noFill/>
          </a:ln>
        </p:spPr>
        <p:txBody>
          <a:bodyPr spcFirstLastPara="1" wrap="square" lIns="91425" tIns="45700" rIns="91425" bIns="45700" anchor="t" anchorCtr="0">
            <a:noAutofit/>
          </a:bodyPr>
          <a:lstStyle/>
          <a:p>
            <a:pPr>
              <a:lnSpc>
                <a:spcPct val="150000"/>
              </a:lnSpc>
            </a:pPr>
            <a:r>
              <a:rPr lang="ru-RU" sz="2400" u="sng" dirty="0"/>
              <a:t>Основные этапы </a:t>
            </a:r>
            <a:r>
              <a:rPr lang="ru-RU" sz="2400" u="sng" dirty="0" smtClean="0"/>
              <a:t>процесса внедрения</a:t>
            </a:r>
            <a:r>
              <a:rPr lang="ru-RU" sz="2400" dirty="0" smtClean="0"/>
              <a:t> </a:t>
            </a:r>
            <a:r>
              <a:rPr lang="ru-RU" sz="2400" dirty="0"/>
              <a:t>системы электронного документооборота включают в себя</a:t>
            </a:r>
            <a:r>
              <a:rPr lang="ru-RU" sz="2400" dirty="0" smtClean="0"/>
              <a:t>:</a:t>
            </a:r>
            <a:endParaRPr lang="ru-RU" sz="2400" dirty="0"/>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12</a:t>
            </a:fld>
            <a:endParaRPr/>
          </a:p>
        </p:txBody>
      </p:sp>
      <p:pic>
        <p:nvPicPr>
          <p:cNvPr id="8" name="Рисунок 7"/>
          <p:cNvPicPr/>
          <p:nvPr/>
        </p:nvPicPr>
        <p:blipFill>
          <a:blip r:embed="rId3"/>
          <a:stretch>
            <a:fillRect/>
          </a:stretch>
        </p:blipFill>
        <p:spPr>
          <a:xfrm>
            <a:off x="400685" y="2562288"/>
            <a:ext cx="7780147" cy="3399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i="1" dirty="0" smtClean="0">
                <a:solidFill>
                  <a:srgbClr val="FF0000"/>
                </a:solidFill>
              </a:rPr>
              <a:t>Этап 1. Определение базовых процедур</a:t>
            </a:r>
            <a:endParaRPr sz="1800" b="1" i="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98853" y="1219612"/>
            <a:ext cx="8905809" cy="4610485"/>
          </a:xfrm>
          <a:prstGeom prst="rect">
            <a:avLst/>
          </a:prstGeom>
          <a:noFill/>
          <a:ln>
            <a:noFill/>
          </a:ln>
        </p:spPr>
        <p:txBody>
          <a:bodyPr spcFirstLastPara="1" wrap="square" lIns="91425" tIns="45700" rIns="91425" bIns="45700" anchor="t" anchorCtr="0">
            <a:noAutofit/>
          </a:bodyPr>
          <a:lstStyle/>
          <a:p>
            <a:pPr>
              <a:lnSpc>
                <a:spcPct val="150000"/>
              </a:lnSpc>
            </a:pPr>
            <a:r>
              <a:rPr lang="ru-RU" dirty="0">
                <a:latin typeface="Times New Roman" panose="02020603050405020304" pitchFamily="18" charset="0"/>
                <a:cs typeface="Times New Roman" panose="02020603050405020304" pitchFamily="18" charset="0"/>
              </a:rPr>
              <a:t>В ходе этого этапа необходимо:</a:t>
            </a:r>
          </a:p>
          <a:p>
            <a:pPr lvl="1">
              <a:lnSpc>
                <a:spcPct val="150000"/>
              </a:lnSpc>
            </a:pPr>
            <a:r>
              <a:rPr lang="ru-RU" dirty="0">
                <a:latin typeface="Times New Roman" panose="02020603050405020304" pitchFamily="18" charset="0"/>
                <a:cs typeface="Times New Roman" panose="02020603050405020304" pitchFamily="18" charset="0"/>
              </a:rPr>
              <a:t>определить процессы верхнего уровня</a:t>
            </a:r>
            <a:r>
              <a:rPr lang="ru-RU" dirty="0" smtClean="0">
                <a:latin typeface="Times New Roman" panose="02020603050405020304" pitchFamily="18" charset="0"/>
                <a:cs typeface="Times New Roman" panose="02020603050405020304" pitchFamily="18" charset="0"/>
              </a:rPr>
              <a:t>;</a:t>
            </a:r>
          </a:p>
          <a:p>
            <a:pPr lvl="1">
              <a:lnSpc>
                <a:spcPct val="150000"/>
              </a:lnSpc>
            </a:pPr>
            <a:r>
              <a:rPr lang="ru-RU" dirty="0">
                <a:latin typeface="Times New Roman" panose="02020603050405020304" pitchFamily="18" charset="0"/>
                <a:cs typeface="Times New Roman" panose="02020603050405020304" pitchFamily="18" charset="0"/>
              </a:rPr>
              <a:t>определить детальный состав процессов;</a:t>
            </a:r>
          </a:p>
          <a:p>
            <a:pPr lvl="1">
              <a:lnSpc>
                <a:spcPct val="150000"/>
              </a:lnSpc>
            </a:pPr>
            <a:r>
              <a:rPr lang="ru-RU" dirty="0">
                <a:latin typeface="Times New Roman" panose="02020603050405020304" pitchFamily="18" charset="0"/>
                <a:cs typeface="Times New Roman" panose="02020603050405020304" pitchFamily="18" charset="0"/>
              </a:rPr>
              <a:t>определить цели для процессов документооборота;</a:t>
            </a:r>
          </a:p>
          <a:p>
            <a:pPr lvl="1">
              <a:lnSpc>
                <a:spcPct val="150000"/>
              </a:lnSpc>
            </a:pPr>
            <a:r>
              <a:rPr lang="ru-RU" dirty="0">
                <a:latin typeface="Times New Roman" panose="02020603050405020304" pitchFamily="18" charset="0"/>
                <a:cs typeface="Times New Roman" panose="02020603050405020304" pitchFamily="18" charset="0"/>
              </a:rPr>
              <a:t>определить технические цели для процессов документооборота.</a:t>
            </a:r>
          </a:p>
          <a:p>
            <a:pPr lvl="0">
              <a:lnSpc>
                <a:spcPct val="150000"/>
              </a:lnSpc>
            </a:pPr>
            <a:endParaRPr lang="ru-RU" dirty="0">
              <a:latin typeface="Times New Roman" panose="02020603050405020304" pitchFamily="18" charset="0"/>
              <a:cs typeface="Times New Roman" panose="02020603050405020304" pitchFamily="18" charset="0"/>
            </a:endParaRP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13</a:t>
            </a:fld>
            <a:endParaRPr/>
          </a:p>
        </p:txBody>
      </p:sp>
    </p:spTree>
    <p:extLst>
      <p:ext uri="{BB962C8B-B14F-4D97-AF65-F5344CB8AC3E}">
        <p14:creationId xmlns:p14="http://schemas.microsoft.com/office/powerpoint/2010/main" val="3286575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792480" y="980728"/>
            <a:ext cx="8205216"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i="1" dirty="0">
                <a:solidFill>
                  <a:srgbClr val="FF0000"/>
                </a:solidFill>
              </a:rPr>
              <a:t>Этап </a:t>
            </a:r>
            <a:r>
              <a:rPr lang="ru-RU" sz="1800" b="1" i="1" dirty="0" smtClean="0">
                <a:solidFill>
                  <a:srgbClr val="FF0000"/>
                </a:solidFill>
              </a:rPr>
              <a:t>2. </a:t>
            </a:r>
            <a:r>
              <a:rPr lang="ru-RU" sz="1800" b="1" i="1" dirty="0">
                <a:solidFill>
                  <a:srgbClr val="FF0000"/>
                </a:solidFill>
              </a:rPr>
              <a:t>Определение </a:t>
            </a:r>
            <a:r>
              <a:rPr lang="ru-RU" sz="1800" b="1" i="1" dirty="0" smtClean="0">
                <a:solidFill>
                  <a:srgbClr val="FF0000"/>
                </a:solidFill>
              </a:rPr>
              <a:t>требований к процессам документооборота</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9144000" cy="4610485"/>
          </a:xfrm>
          <a:prstGeom prst="rect">
            <a:avLst/>
          </a:prstGeom>
          <a:noFill/>
          <a:ln>
            <a:noFill/>
          </a:ln>
        </p:spPr>
        <p:txBody>
          <a:bodyPr spcFirstLastPara="1" wrap="square" lIns="91425" tIns="45700" rIns="91425" bIns="45700" anchor="t" anchorCtr="0">
            <a:noAutofit/>
          </a:bodyPr>
          <a:lstStyle/>
          <a:p>
            <a:pPr>
              <a:lnSpc>
                <a:spcPct val="150000"/>
              </a:lnSpc>
            </a:pPr>
            <a:r>
              <a:rPr lang="ru-RU" sz="2800" dirty="0">
                <a:latin typeface="Times New Roman" panose="02020603050405020304" pitchFamily="18" charset="0"/>
                <a:cs typeface="Times New Roman" panose="02020603050405020304" pitchFamily="18" charset="0"/>
              </a:rPr>
              <a:t>На данном этапе необходимо:</a:t>
            </a:r>
            <a:endParaRPr lang="ru-RU" sz="2400" dirty="0">
              <a:latin typeface="Times New Roman" panose="02020603050405020304" pitchFamily="18" charset="0"/>
              <a:cs typeface="Times New Roman" panose="02020603050405020304" pitchFamily="18" charset="0"/>
            </a:endParaRPr>
          </a:p>
          <a:p>
            <a:pPr lvl="1">
              <a:lnSpc>
                <a:spcPct val="150000"/>
              </a:lnSpc>
            </a:pPr>
            <a:r>
              <a:rPr lang="ru-RU" sz="2000" dirty="0">
                <a:latin typeface="Times New Roman" panose="02020603050405020304" pitchFamily="18" charset="0"/>
                <a:cs typeface="Times New Roman" panose="02020603050405020304" pitchFamily="18" charset="0"/>
              </a:rPr>
              <a:t>провести технологическую оценку процессов документооборота;</a:t>
            </a:r>
          </a:p>
          <a:p>
            <a:pPr lvl="1">
              <a:lnSpc>
                <a:spcPct val="150000"/>
              </a:lnSpc>
            </a:pPr>
            <a:r>
              <a:rPr lang="ru-RU" sz="2000" dirty="0">
                <a:latin typeface="Times New Roman" panose="02020603050405020304" pitchFamily="18" charset="0"/>
                <a:cs typeface="Times New Roman" panose="02020603050405020304" pitchFamily="18" charset="0"/>
              </a:rPr>
              <a:t>определить требования к процессам;</a:t>
            </a:r>
          </a:p>
          <a:p>
            <a:pPr lvl="1">
              <a:lnSpc>
                <a:spcPct val="150000"/>
              </a:lnSpc>
            </a:pPr>
            <a:r>
              <a:rPr lang="ru-RU" sz="2000" dirty="0">
                <a:latin typeface="Times New Roman" panose="02020603050405020304" pitchFamily="18" charset="0"/>
                <a:cs typeface="Times New Roman" panose="02020603050405020304" pitchFamily="18" charset="0"/>
              </a:rPr>
              <a:t>подготовить представление технологии процесса «как должно быть»;</a:t>
            </a:r>
          </a:p>
          <a:p>
            <a:pPr lvl="1">
              <a:lnSpc>
                <a:spcPct val="150000"/>
              </a:lnSpc>
            </a:pPr>
            <a:r>
              <a:rPr lang="ru-RU" sz="2000" dirty="0">
                <a:latin typeface="Times New Roman" panose="02020603050405020304" pitchFamily="18" charset="0"/>
                <a:cs typeface="Times New Roman" panose="02020603050405020304" pitchFamily="18" charset="0"/>
              </a:rPr>
              <a:t>установить измеряемые характеристики процессов;</a:t>
            </a:r>
          </a:p>
          <a:p>
            <a:pPr lvl="1">
              <a:lnSpc>
                <a:spcPct val="150000"/>
              </a:lnSpc>
            </a:pPr>
            <a:r>
              <a:rPr lang="ru-RU" sz="2000" dirty="0">
                <a:latin typeface="Times New Roman" panose="02020603050405020304" pitchFamily="18" charset="0"/>
                <a:cs typeface="Times New Roman" panose="02020603050405020304" pitchFamily="18" charset="0"/>
              </a:rPr>
              <a:t>сформулировать технические требования к процессам документооборота и подготовить техническое задание</a:t>
            </a:r>
            <a:r>
              <a:rPr lang="ru-RU" sz="2000" dirty="0" smtClean="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14</a:t>
            </a:fld>
            <a:endParaRPr/>
          </a:p>
        </p:txBody>
      </p:sp>
    </p:spTree>
    <p:extLst>
      <p:ext uri="{BB962C8B-B14F-4D97-AF65-F5344CB8AC3E}">
        <p14:creationId xmlns:p14="http://schemas.microsoft.com/office/powerpoint/2010/main" val="3608408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792480" y="980728"/>
            <a:ext cx="8205216"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i="1" dirty="0">
                <a:solidFill>
                  <a:srgbClr val="FF0000"/>
                </a:solidFill>
              </a:rPr>
              <a:t>Этап </a:t>
            </a:r>
            <a:r>
              <a:rPr lang="ru-RU" sz="1800" b="1" i="1" dirty="0" smtClean="0">
                <a:solidFill>
                  <a:srgbClr val="FF0000"/>
                </a:solidFill>
              </a:rPr>
              <a:t>2. </a:t>
            </a:r>
            <a:r>
              <a:rPr lang="ru-RU" sz="1800" b="1" i="1" dirty="0">
                <a:solidFill>
                  <a:srgbClr val="FF0000"/>
                </a:solidFill>
              </a:rPr>
              <a:t>Определение </a:t>
            </a:r>
            <a:r>
              <a:rPr lang="ru-RU" sz="1800" b="1" i="1" dirty="0" smtClean="0">
                <a:solidFill>
                  <a:srgbClr val="FF0000"/>
                </a:solidFill>
              </a:rPr>
              <a:t>требований к процессам документооборота</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195072" y="1343179"/>
            <a:ext cx="9339072" cy="4610485"/>
          </a:xfrm>
          <a:prstGeom prst="rect">
            <a:avLst/>
          </a:prstGeom>
          <a:noFill/>
          <a:ln>
            <a:noFill/>
          </a:ln>
        </p:spPr>
        <p:txBody>
          <a:bodyPr spcFirstLastPara="1" wrap="square" lIns="91425" tIns="45700" rIns="91425" bIns="45700" anchor="t" anchorCtr="0">
            <a:noAutofit/>
          </a:bodyPr>
          <a:lstStyle/>
          <a:p>
            <a:pPr>
              <a:lnSpc>
                <a:spcPct val="150000"/>
              </a:lnSpc>
            </a:pPr>
            <a:r>
              <a:rPr lang="ru-RU" sz="2400" dirty="0" smtClean="0">
                <a:latin typeface="Times New Roman" panose="02020603050405020304" pitchFamily="18" charset="0"/>
                <a:cs typeface="Times New Roman" panose="02020603050405020304" pitchFamily="18" charset="0"/>
              </a:rPr>
              <a:t>Данный пункт необходимо запрашивать непосредственно у заказчика (Университета). Можно предположить, что процесс документооборота должен быть:</a:t>
            </a:r>
            <a:endParaRPr lang="ru-RU" sz="2000" dirty="0" smtClean="0">
              <a:latin typeface="Times New Roman" panose="02020603050405020304" pitchFamily="18" charset="0"/>
              <a:cs typeface="Times New Roman" panose="02020603050405020304" pitchFamily="18" charset="0"/>
            </a:endParaRPr>
          </a:p>
          <a:p>
            <a:pPr lvl="1">
              <a:lnSpc>
                <a:spcPct val="150000"/>
              </a:lnSpc>
            </a:pPr>
            <a:r>
              <a:rPr lang="ru-RU" sz="2000" dirty="0" smtClean="0">
                <a:latin typeface="Times New Roman" panose="02020603050405020304" pitchFamily="18" charset="0"/>
                <a:cs typeface="Times New Roman" panose="02020603050405020304" pitchFamily="18" charset="0"/>
              </a:rPr>
              <a:t>Прост </a:t>
            </a:r>
            <a:r>
              <a:rPr lang="ru-RU" sz="2000" dirty="0">
                <a:latin typeface="Times New Roman" panose="02020603050405020304" pitchFamily="18" charset="0"/>
                <a:cs typeface="Times New Roman" panose="02020603050405020304" pitchFamily="18" charset="0"/>
              </a:rPr>
              <a:t>для обучения</a:t>
            </a:r>
            <a:endParaRPr lang="ru-RU" sz="1800" dirty="0">
              <a:latin typeface="Times New Roman" panose="02020603050405020304" pitchFamily="18" charset="0"/>
              <a:cs typeface="Times New Roman" panose="02020603050405020304" pitchFamily="18" charset="0"/>
            </a:endParaRPr>
          </a:p>
          <a:p>
            <a:pPr lvl="1">
              <a:lnSpc>
                <a:spcPct val="150000"/>
              </a:lnSpc>
            </a:pPr>
            <a:r>
              <a:rPr lang="ru-RU" sz="2000" dirty="0">
                <a:latin typeface="Times New Roman" panose="02020603050405020304" pitchFamily="18" charset="0"/>
                <a:cs typeface="Times New Roman" panose="02020603050405020304" pitchFamily="18" charset="0"/>
              </a:rPr>
              <a:t>Включать в себя оборудование для ЭЦП</a:t>
            </a:r>
            <a:endParaRPr lang="ru-RU" sz="1800" dirty="0">
              <a:latin typeface="Times New Roman" panose="02020603050405020304" pitchFamily="18" charset="0"/>
              <a:cs typeface="Times New Roman" panose="02020603050405020304" pitchFamily="18" charset="0"/>
            </a:endParaRPr>
          </a:p>
          <a:p>
            <a:pPr lvl="1">
              <a:lnSpc>
                <a:spcPct val="150000"/>
              </a:lnSpc>
            </a:pPr>
            <a:r>
              <a:rPr lang="ru-RU" sz="2000" dirty="0">
                <a:latin typeface="Times New Roman" panose="02020603050405020304" pitchFamily="18" charset="0"/>
                <a:cs typeface="Times New Roman" panose="02020603050405020304" pitchFamily="18" charset="0"/>
              </a:rPr>
              <a:t>Включать в себя оборудования для шифрования данных</a:t>
            </a:r>
            <a:endParaRPr lang="ru-RU" sz="1800" dirty="0">
              <a:latin typeface="Times New Roman" panose="02020603050405020304" pitchFamily="18" charset="0"/>
              <a:cs typeface="Times New Roman" panose="02020603050405020304" pitchFamily="18" charset="0"/>
            </a:endParaRPr>
          </a:p>
          <a:p>
            <a:pPr lvl="1">
              <a:lnSpc>
                <a:spcPct val="150000"/>
              </a:lnSpc>
            </a:pPr>
            <a:r>
              <a:rPr lang="ru-RU" sz="2000" dirty="0">
                <a:latin typeface="Times New Roman" panose="02020603050405020304" pitchFamily="18" charset="0"/>
                <a:cs typeface="Times New Roman" panose="02020603050405020304" pitchFamily="18" charset="0"/>
              </a:rPr>
              <a:t>Включать в себя оборудования для предоставления каналов передачи информации</a:t>
            </a:r>
            <a:endParaRPr lang="ru-RU" sz="1800" dirty="0">
              <a:latin typeface="Times New Roman" panose="02020603050405020304" pitchFamily="18" charset="0"/>
              <a:cs typeface="Times New Roman" panose="02020603050405020304" pitchFamily="18" charset="0"/>
            </a:endParaRP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15</a:t>
            </a:fld>
            <a:endParaRPr/>
          </a:p>
        </p:txBody>
      </p:sp>
    </p:spTree>
    <p:extLst>
      <p:ext uri="{BB962C8B-B14F-4D97-AF65-F5344CB8AC3E}">
        <p14:creationId xmlns:p14="http://schemas.microsoft.com/office/powerpoint/2010/main" val="2359527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i="1" dirty="0">
                <a:solidFill>
                  <a:srgbClr val="FF0000"/>
                </a:solidFill>
              </a:rPr>
              <a:t>Этап </a:t>
            </a:r>
            <a:r>
              <a:rPr lang="ru-RU" sz="1800" b="1" i="1" dirty="0" smtClean="0">
                <a:solidFill>
                  <a:srgbClr val="FF0000"/>
                </a:solidFill>
              </a:rPr>
              <a:t>3. Формирование критериев выбора системы ЭДО</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9485376" cy="4899125"/>
          </a:xfrm>
          <a:prstGeom prst="rect">
            <a:avLst/>
          </a:prstGeom>
          <a:noFill/>
          <a:ln>
            <a:noFill/>
          </a:ln>
        </p:spPr>
        <p:txBody>
          <a:bodyPr spcFirstLastPara="1" wrap="square" lIns="91425" tIns="45700" rIns="91425" bIns="45700" anchor="t" anchorCtr="0">
            <a:noAutofit/>
          </a:bodyPr>
          <a:lstStyle/>
          <a:p>
            <a:pPr>
              <a:lnSpc>
                <a:spcPct val="150000"/>
              </a:lnSpc>
            </a:pPr>
            <a:r>
              <a:rPr lang="ru-RU" sz="2400" dirty="0">
                <a:latin typeface="Times New Roman" panose="02020603050405020304" pitchFamily="18" charset="0"/>
                <a:cs typeface="Times New Roman" panose="02020603050405020304" pitchFamily="18" charset="0"/>
              </a:rPr>
              <a:t>На данном этапе необходимо:</a:t>
            </a:r>
            <a:endParaRPr lang="ru-RU" sz="2000" dirty="0">
              <a:latin typeface="Times New Roman" panose="02020603050405020304" pitchFamily="18" charset="0"/>
              <a:cs typeface="Times New Roman" panose="02020603050405020304" pitchFamily="18" charset="0"/>
            </a:endParaRPr>
          </a:p>
          <a:p>
            <a:pPr lvl="1">
              <a:lnSpc>
                <a:spcPct val="150000"/>
              </a:lnSpc>
            </a:pPr>
            <a:r>
              <a:rPr lang="ru-RU" sz="2000" dirty="0">
                <a:latin typeface="Times New Roman" panose="02020603050405020304" pitchFamily="18" charset="0"/>
                <a:cs typeface="Times New Roman" panose="02020603050405020304" pitchFamily="18" charset="0"/>
              </a:rPr>
              <a:t>классифицировать существующие документы по видам;</a:t>
            </a:r>
          </a:p>
          <a:p>
            <a:pPr lvl="2">
              <a:lnSpc>
                <a:spcPct val="150000"/>
              </a:lnSpc>
            </a:pPr>
            <a:r>
              <a:rPr lang="ru-RU" sz="2000" dirty="0">
                <a:latin typeface="Times New Roman" panose="02020603050405020304" pitchFamily="18" charset="0"/>
                <a:cs typeface="Times New Roman" panose="02020603050405020304" pitchFamily="18" charset="0"/>
              </a:rPr>
              <a:t>Предположительно заявления, отчеты, положения, приказы.</a:t>
            </a:r>
            <a:endParaRPr lang="ru-RU" sz="1800" dirty="0">
              <a:latin typeface="Times New Roman" panose="02020603050405020304" pitchFamily="18" charset="0"/>
              <a:cs typeface="Times New Roman" panose="02020603050405020304" pitchFamily="18" charset="0"/>
            </a:endParaRPr>
          </a:p>
          <a:p>
            <a:pPr lvl="1">
              <a:lnSpc>
                <a:spcPct val="150000"/>
              </a:lnSpc>
            </a:pPr>
            <a:r>
              <a:rPr lang="ru-RU" sz="2000" dirty="0">
                <a:latin typeface="Times New Roman" panose="02020603050405020304" pitchFamily="18" charset="0"/>
                <a:cs typeface="Times New Roman" panose="02020603050405020304" pitchFamily="18" charset="0"/>
              </a:rPr>
              <a:t>провести оценку существующих форм документов;</a:t>
            </a:r>
          </a:p>
          <a:p>
            <a:pPr lvl="1">
              <a:lnSpc>
                <a:spcPct val="150000"/>
              </a:lnSpc>
            </a:pPr>
            <a:r>
              <a:rPr lang="ru-RU" sz="2000" dirty="0">
                <a:latin typeface="Times New Roman" panose="02020603050405020304" pitchFamily="18" charset="0"/>
                <a:cs typeface="Times New Roman" panose="02020603050405020304" pitchFamily="18" charset="0"/>
              </a:rPr>
              <a:t>определить состав данных, которые будут перенесены в электронный вид;</a:t>
            </a:r>
          </a:p>
          <a:p>
            <a:pPr lvl="1">
              <a:lnSpc>
                <a:spcPct val="150000"/>
              </a:lnSpc>
            </a:pPr>
            <a:r>
              <a:rPr lang="ru-RU" sz="2000" dirty="0">
                <a:latin typeface="Times New Roman" panose="02020603050405020304" pitchFamily="18" charset="0"/>
                <a:cs typeface="Times New Roman" panose="02020603050405020304" pitchFamily="18" charset="0"/>
              </a:rPr>
              <a:t>определить требования к пользовательскому интерфейсу;</a:t>
            </a:r>
          </a:p>
          <a:p>
            <a:pPr lvl="1">
              <a:lnSpc>
                <a:spcPct val="150000"/>
              </a:lnSpc>
            </a:pPr>
            <a:r>
              <a:rPr lang="ru-RU" sz="2000" dirty="0">
                <a:latin typeface="Times New Roman" panose="02020603050405020304" pitchFamily="18" charset="0"/>
                <a:cs typeface="Times New Roman" panose="02020603050405020304" pitchFamily="18" charset="0"/>
              </a:rPr>
              <a:t>составить набор критериев выбора системы электронного документооборота.</a:t>
            </a:r>
          </a:p>
          <a:p>
            <a:pPr>
              <a:lnSpc>
                <a:spcPct val="150000"/>
              </a:lnSpc>
            </a:pPr>
            <a:endParaRPr lang="ru-RU" sz="2000" dirty="0">
              <a:latin typeface="Times New Roman" panose="02020603050405020304" pitchFamily="18" charset="0"/>
              <a:cs typeface="Times New Roman" panose="02020603050405020304" pitchFamily="18" charset="0"/>
            </a:endParaRP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16</a:t>
            </a:fld>
            <a:endParaRPr/>
          </a:p>
        </p:txBody>
      </p:sp>
    </p:spTree>
    <p:extLst>
      <p:ext uri="{BB962C8B-B14F-4D97-AF65-F5344CB8AC3E}">
        <p14:creationId xmlns:p14="http://schemas.microsoft.com/office/powerpoint/2010/main" val="3493552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i="1" dirty="0">
                <a:solidFill>
                  <a:srgbClr val="FF0000"/>
                </a:solidFill>
              </a:rPr>
              <a:t>Этап </a:t>
            </a:r>
            <a:r>
              <a:rPr lang="ru-RU" sz="1800" b="1" i="1" dirty="0" smtClean="0">
                <a:solidFill>
                  <a:srgbClr val="FF0000"/>
                </a:solidFill>
              </a:rPr>
              <a:t>4. Выбор системы ЭДО</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280416" y="1111268"/>
            <a:ext cx="9692640" cy="5245082"/>
          </a:xfrm>
          <a:prstGeom prst="rect">
            <a:avLst/>
          </a:prstGeom>
          <a:noFill/>
          <a:ln>
            <a:noFill/>
          </a:ln>
        </p:spPr>
        <p:txBody>
          <a:bodyPr spcFirstLastPara="1" wrap="square" lIns="91425" tIns="45700" rIns="91425" bIns="45700" anchor="t" anchorCtr="0">
            <a:noAutofit/>
          </a:bodyPr>
          <a:lstStyle/>
          <a:p>
            <a:pPr>
              <a:lnSpc>
                <a:spcPct val="150000"/>
              </a:lnSpc>
            </a:pPr>
            <a:r>
              <a:rPr lang="ru-RU" sz="2000" dirty="0"/>
              <a:t>На данном этапе необходимо:</a:t>
            </a:r>
          </a:p>
          <a:p>
            <a:pPr lvl="1"/>
            <a:r>
              <a:rPr lang="ru-RU" sz="2000" dirty="0"/>
              <a:t>определить состав функций системы документооборота;</a:t>
            </a:r>
          </a:p>
          <a:p>
            <a:pPr lvl="2"/>
            <a:r>
              <a:rPr lang="ru-RU" sz="2000" dirty="0"/>
              <a:t>Основной функционал СЭД должен включать в себя:</a:t>
            </a:r>
          </a:p>
          <a:p>
            <a:pPr lvl="3">
              <a:buFont typeface="Wingdings" panose="05000000000000000000" pitchFamily="2" charset="2"/>
              <a:buChar char="§"/>
            </a:pPr>
            <a:r>
              <a:rPr lang="ru-RU" dirty="0"/>
              <a:t>возможность создания документов</a:t>
            </a:r>
            <a:r>
              <a:rPr lang="en-US" dirty="0"/>
              <a:t>;</a:t>
            </a:r>
            <a:endParaRPr lang="ru-RU" dirty="0"/>
          </a:p>
          <a:p>
            <a:pPr lvl="3">
              <a:buFont typeface="Wingdings" panose="05000000000000000000" pitchFamily="2" charset="2"/>
              <a:buChar char="§"/>
            </a:pPr>
            <a:r>
              <a:rPr lang="ru-RU" dirty="0"/>
              <a:t>возможность изменения документов</a:t>
            </a:r>
            <a:r>
              <a:rPr lang="en-US" dirty="0"/>
              <a:t>;</a:t>
            </a:r>
            <a:endParaRPr lang="ru-RU" dirty="0"/>
          </a:p>
          <a:p>
            <a:pPr lvl="3">
              <a:buFont typeface="Wingdings" panose="05000000000000000000" pitchFamily="2" charset="2"/>
              <a:buChar char="§"/>
            </a:pPr>
            <a:r>
              <a:rPr lang="ru-RU" dirty="0"/>
              <a:t>возможность хранения документов; </a:t>
            </a:r>
          </a:p>
          <a:p>
            <a:pPr lvl="3">
              <a:buFont typeface="Wingdings" panose="05000000000000000000" pitchFamily="2" charset="2"/>
              <a:buChar char="§"/>
            </a:pPr>
            <a:r>
              <a:rPr lang="ru-RU" dirty="0"/>
              <a:t>возможность передачи и приема документов;</a:t>
            </a:r>
          </a:p>
          <a:p>
            <a:pPr lvl="1"/>
            <a:r>
              <a:rPr lang="ru-RU" sz="2000" dirty="0"/>
              <a:t>определить вид системы документооборота, наибольшим образом соответствующий потребностям организации;</a:t>
            </a:r>
          </a:p>
          <a:p>
            <a:pPr lvl="2"/>
            <a:r>
              <a:rPr lang="ru-RU" sz="2000" dirty="0"/>
              <a:t>ведение полностью электронного документооборота или совмещения режимов (бумажно-электронного)</a:t>
            </a:r>
          </a:p>
          <a:p>
            <a:pPr lvl="1"/>
            <a:r>
              <a:rPr lang="ru-RU" sz="2000" dirty="0"/>
              <a:t>сформировать список возможных поставщиков СЭД; </a:t>
            </a:r>
          </a:p>
          <a:p>
            <a:pPr lvl="2"/>
            <a:r>
              <a:rPr lang="ru-RU" sz="2000" dirty="0"/>
              <a:t>Зависит от того, с кем сотрудничает университет</a:t>
            </a:r>
          </a:p>
          <a:p>
            <a:pPr lvl="1"/>
            <a:r>
              <a:rPr lang="ru-RU" sz="2000" dirty="0"/>
              <a:t>выбрать поставщика системы электронного документооборота</a:t>
            </a:r>
            <a:endParaRPr lang="ru-RU" sz="2000" dirty="0">
              <a:latin typeface="Times New Roman" panose="02020603050405020304" pitchFamily="18" charset="0"/>
              <a:cs typeface="Times New Roman" panose="02020603050405020304" pitchFamily="18" charset="0"/>
            </a:endParaRP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17</a:t>
            </a:fld>
            <a:endParaRPr/>
          </a:p>
        </p:txBody>
      </p:sp>
    </p:spTree>
    <p:extLst>
      <p:ext uri="{BB962C8B-B14F-4D97-AF65-F5344CB8AC3E}">
        <p14:creationId xmlns:p14="http://schemas.microsoft.com/office/powerpoint/2010/main" val="2983586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i="1" dirty="0">
                <a:solidFill>
                  <a:srgbClr val="FF0000"/>
                </a:solidFill>
              </a:rPr>
              <a:t>Этап </a:t>
            </a:r>
            <a:r>
              <a:rPr lang="ru-RU" sz="1800" b="1" i="1" dirty="0" smtClean="0">
                <a:solidFill>
                  <a:srgbClr val="FF0000"/>
                </a:solidFill>
              </a:rPr>
              <a:t>5. Управление проектом внедрения СЭД</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97536" y="1158401"/>
            <a:ext cx="9144000" cy="4909917"/>
          </a:xfrm>
          <a:prstGeom prst="rect">
            <a:avLst/>
          </a:prstGeom>
          <a:noFill/>
          <a:ln>
            <a:noFill/>
          </a:ln>
        </p:spPr>
        <p:txBody>
          <a:bodyPr spcFirstLastPara="1" wrap="square" lIns="91425" tIns="45700" rIns="91425" bIns="45700" anchor="t" anchorCtr="0">
            <a:noAutofit/>
          </a:bodyPr>
          <a:lstStyle/>
          <a:p>
            <a:pPr marL="114300" indent="0">
              <a:lnSpc>
                <a:spcPct val="150000"/>
              </a:lnSpc>
              <a:buNone/>
            </a:pPr>
            <a:r>
              <a:rPr lang="ru-RU" sz="1800" dirty="0" smtClean="0"/>
              <a:t>	После </a:t>
            </a:r>
            <a:r>
              <a:rPr lang="ru-RU" sz="1800" dirty="0"/>
              <a:t>выбора поставщика системы электронного документооборота необходимо разработать план внедрения. Этот этап может занять достаточно много времени, однако время на планирование поможет значительно сократить время на внедрение системы. План может быть разработан совместно с поставщиком услуг.</a:t>
            </a:r>
          </a:p>
          <a:p>
            <a:pPr lvl="1">
              <a:lnSpc>
                <a:spcPct val="150000"/>
              </a:lnSpc>
            </a:pPr>
            <a:r>
              <a:rPr lang="ru-RU" sz="1800" dirty="0"/>
              <a:t>План управления проектом должен включать следующие работы:</a:t>
            </a:r>
          </a:p>
          <a:p>
            <a:pPr lvl="1">
              <a:lnSpc>
                <a:spcPct val="150000"/>
              </a:lnSpc>
            </a:pPr>
            <a:r>
              <a:rPr lang="ru-RU" sz="1800" dirty="0"/>
              <a:t>проектирование функционала системы;</a:t>
            </a:r>
          </a:p>
          <a:p>
            <a:pPr lvl="1">
              <a:lnSpc>
                <a:spcPct val="150000"/>
              </a:lnSpc>
            </a:pPr>
            <a:r>
              <a:rPr lang="ru-RU" sz="1800" dirty="0"/>
              <a:t>внедрение системы;</a:t>
            </a:r>
          </a:p>
          <a:p>
            <a:pPr lvl="1">
              <a:lnSpc>
                <a:spcPct val="150000"/>
              </a:lnSpc>
            </a:pPr>
            <a:r>
              <a:rPr lang="ru-RU" sz="1800" dirty="0"/>
              <a:t>тестирование и оценка работы системы;</a:t>
            </a:r>
          </a:p>
          <a:p>
            <a:pPr lvl="1">
              <a:lnSpc>
                <a:spcPct val="150000"/>
              </a:lnSpc>
            </a:pPr>
            <a:r>
              <a:rPr lang="ru-RU" sz="1800" dirty="0"/>
              <a:t>опытная эксплуатация системы;</a:t>
            </a:r>
          </a:p>
          <a:p>
            <a:pPr lvl="1">
              <a:lnSpc>
                <a:spcPct val="150000"/>
              </a:lnSpc>
            </a:pPr>
            <a:r>
              <a:rPr lang="ru-RU" sz="1800" dirty="0"/>
              <a:t>доработка и настройка системы.</a:t>
            </a:r>
          </a:p>
          <a:p>
            <a:pPr>
              <a:lnSpc>
                <a:spcPct val="150000"/>
              </a:lnSpc>
            </a:pPr>
            <a:endParaRPr lang="ru-RU" sz="1800" dirty="0">
              <a:latin typeface="Times New Roman" panose="02020603050405020304" pitchFamily="18" charset="0"/>
              <a:cs typeface="Times New Roman" panose="02020603050405020304" pitchFamily="18" charset="0"/>
            </a:endParaRP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18</a:t>
            </a:fld>
            <a:endParaRPr/>
          </a:p>
        </p:txBody>
      </p:sp>
    </p:spTree>
    <p:extLst>
      <p:ext uri="{BB962C8B-B14F-4D97-AF65-F5344CB8AC3E}">
        <p14:creationId xmlns:p14="http://schemas.microsoft.com/office/powerpoint/2010/main" val="2877129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i="1" dirty="0">
                <a:solidFill>
                  <a:srgbClr val="FF0000"/>
                </a:solidFill>
              </a:rPr>
              <a:t>Этап </a:t>
            </a:r>
            <a:r>
              <a:rPr lang="ru-RU" sz="1800" b="1" i="1" dirty="0" smtClean="0">
                <a:solidFill>
                  <a:srgbClr val="FF0000"/>
                </a:solidFill>
              </a:rPr>
              <a:t>6. Документирование системы</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27292"/>
            <a:ext cx="9265920" cy="4927204"/>
          </a:xfrm>
          <a:prstGeom prst="rect">
            <a:avLst/>
          </a:prstGeom>
          <a:noFill/>
          <a:ln>
            <a:noFill/>
          </a:ln>
        </p:spPr>
        <p:txBody>
          <a:bodyPr spcFirstLastPara="1" wrap="square" lIns="91425" tIns="45700" rIns="91425" bIns="45700" anchor="t" anchorCtr="0">
            <a:noAutofit/>
          </a:bodyPr>
          <a:lstStyle/>
          <a:p>
            <a:pPr marL="114300" indent="0">
              <a:lnSpc>
                <a:spcPct val="150000"/>
              </a:lnSpc>
              <a:buNone/>
            </a:pPr>
            <a:r>
              <a:rPr lang="ru-RU" sz="2400" dirty="0" smtClean="0"/>
              <a:t>	Этот </a:t>
            </a:r>
            <a:r>
              <a:rPr lang="ru-RU" sz="2400" dirty="0"/>
              <a:t>этап может выполняться параллельно с предыдущим этапом. Целью данного этапа является создание определенных организационных правил, которые обеспечат стабильную работу системы электронного документооборота.</a:t>
            </a:r>
          </a:p>
          <a:p>
            <a:pPr lvl="1">
              <a:lnSpc>
                <a:spcPct val="150000"/>
              </a:lnSpc>
            </a:pPr>
            <a:r>
              <a:rPr lang="ru-RU" sz="1800" dirty="0"/>
              <a:t>На данном этапе необходимо:</a:t>
            </a:r>
          </a:p>
          <a:p>
            <a:pPr lvl="1">
              <a:lnSpc>
                <a:spcPct val="150000"/>
              </a:lnSpc>
            </a:pPr>
            <a:r>
              <a:rPr lang="ru-RU" sz="1800" dirty="0"/>
              <a:t>провести обучение персонала;</a:t>
            </a:r>
          </a:p>
          <a:p>
            <a:pPr lvl="1">
              <a:lnSpc>
                <a:spcPct val="150000"/>
              </a:lnSpc>
            </a:pPr>
            <a:r>
              <a:rPr lang="ru-RU" sz="1800" dirty="0"/>
              <a:t>разработать процедуры и регламенты взаимодействия пользователей;</a:t>
            </a:r>
          </a:p>
          <a:p>
            <a:pPr lvl="1">
              <a:lnSpc>
                <a:spcPct val="150000"/>
              </a:lnSpc>
            </a:pPr>
            <a:r>
              <a:rPr lang="ru-RU" sz="1800" dirty="0"/>
              <a:t>разработать руководства по работе с системой.</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19</a:t>
            </a:fld>
            <a:endParaRPr/>
          </a:p>
        </p:txBody>
      </p:sp>
    </p:spTree>
    <p:extLst>
      <p:ext uri="{BB962C8B-B14F-4D97-AF65-F5344CB8AC3E}">
        <p14:creationId xmlns:p14="http://schemas.microsoft.com/office/powerpoint/2010/main" val="2247091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4B6EB9"/>
              </a:buClr>
              <a:buSzPts val="1800"/>
              <a:buFont typeface="Arial"/>
              <a:buNone/>
            </a:pPr>
            <a:r>
              <a:rPr lang="ru-RU" sz="1800" b="1">
                <a:solidFill>
                  <a:srgbClr val="4B6EB9"/>
                </a:solidFill>
              </a:rPr>
              <a:t> </a:t>
            </a:r>
            <a:endParaRPr sz="1800" b="1">
              <a:solidFill>
                <a:srgbClr val="4B6EB9"/>
              </a:solidFill>
            </a:endParaRPr>
          </a:p>
        </p:txBody>
      </p:sp>
      <p:cxnSp>
        <p:nvCxnSpPr>
          <p:cNvPr id="97" name="Google Shape;97;p14"/>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98" name="Google Shape;98;p14"/>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99" name="Google Shape;99;p14"/>
          <p:cNvSpPr txBox="1">
            <a:spLocks noGrp="1"/>
          </p:cNvSpPr>
          <p:nvPr>
            <p:ph type="body" idx="1"/>
          </p:nvPr>
        </p:nvSpPr>
        <p:spPr>
          <a:xfrm>
            <a:off x="683568" y="1196752"/>
            <a:ext cx="8215230" cy="5136916"/>
          </a:xfrm>
          <a:prstGeom prst="rect">
            <a:avLst/>
          </a:prstGeom>
          <a:noFill/>
          <a:ln>
            <a:noFill/>
          </a:ln>
        </p:spPr>
        <p:txBody>
          <a:bodyPr spcFirstLastPara="1" wrap="square" lIns="91425" tIns="45700" rIns="91425" bIns="45700" anchor="t" anchorCtr="0">
            <a:noAutofit/>
          </a:bodyPr>
          <a:lstStyle/>
          <a:p>
            <a:pPr marL="457200" lvl="0" indent="-393700" algn="l" rtl="0">
              <a:spcBef>
                <a:spcPts val="0"/>
              </a:spcBef>
              <a:spcAft>
                <a:spcPts val="0"/>
              </a:spcAft>
              <a:buSzPts val="2600"/>
              <a:buChar char="●"/>
            </a:pPr>
            <a:r>
              <a:rPr lang="ru-RU" sz="2400" dirty="0">
                <a:latin typeface="Times New Roman" pitchFamily="18" charset="0"/>
                <a:cs typeface="Times New Roman" pitchFamily="18" charset="0"/>
              </a:rPr>
              <a:t>Введение</a:t>
            </a:r>
            <a:endParaRPr sz="2400" dirty="0">
              <a:latin typeface="Times New Roman" pitchFamily="18" charset="0"/>
              <a:cs typeface="Times New Roman" pitchFamily="18" charset="0"/>
            </a:endParaRPr>
          </a:p>
          <a:p>
            <a:pPr marL="914400" lvl="1" indent="-393700" algn="l" rtl="0">
              <a:spcBef>
                <a:spcPts val="0"/>
              </a:spcBef>
              <a:spcAft>
                <a:spcPts val="0"/>
              </a:spcAft>
              <a:buSzPts val="2600"/>
              <a:buChar char="○"/>
            </a:pPr>
            <a:r>
              <a:rPr lang="ru-RU" sz="2400" dirty="0" smtClean="0">
                <a:latin typeface="Times New Roman" pitchFamily="18" charset="0"/>
                <a:cs typeface="Times New Roman" pitchFamily="18" charset="0"/>
              </a:rPr>
              <a:t>Цели</a:t>
            </a:r>
          </a:p>
          <a:p>
            <a:pPr marL="914400" lvl="1" indent="-393700" algn="l" rtl="0">
              <a:spcBef>
                <a:spcPts val="0"/>
              </a:spcBef>
              <a:spcAft>
                <a:spcPts val="0"/>
              </a:spcAft>
              <a:buSzPts val="2600"/>
              <a:buChar char="○"/>
            </a:pPr>
            <a:r>
              <a:rPr lang="ru-RU" sz="2400" dirty="0" smtClean="0">
                <a:latin typeface="Times New Roman" pitchFamily="18" charset="0"/>
                <a:cs typeface="Times New Roman" pitchFamily="18" charset="0"/>
              </a:rPr>
              <a:t>Объект и предмет изучения</a:t>
            </a:r>
            <a:endParaRPr sz="2400" dirty="0">
              <a:latin typeface="Times New Roman" pitchFamily="18" charset="0"/>
              <a:cs typeface="Times New Roman" pitchFamily="18" charset="0"/>
            </a:endParaRPr>
          </a:p>
          <a:p>
            <a:pPr marL="914400" lvl="1" indent="-393700" algn="l" rtl="0">
              <a:spcBef>
                <a:spcPts val="0"/>
              </a:spcBef>
              <a:spcAft>
                <a:spcPts val="0"/>
              </a:spcAft>
              <a:buSzPts val="2600"/>
              <a:buChar char="○"/>
            </a:pPr>
            <a:r>
              <a:rPr lang="ru-RU" sz="2400" dirty="0">
                <a:latin typeface="Times New Roman" pitchFamily="18" charset="0"/>
                <a:cs typeface="Times New Roman" pitchFamily="18" charset="0"/>
              </a:rPr>
              <a:t>Актуальность проекта</a:t>
            </a:r>
            <a:endParaRPr sz="2400" dirty="0">
              <a:latin typeface="Times New Roman" pitchFamily="18" charset="0"/>
              <a:cs typeface="Times New Roman" pitchFamily="18" charset="0"/>
            </a:endParaRPr>
          </a:p>
          <a:p>
            <a:pPr marL="914400" lvl="1" indent="-393700" algn="l" rtl="0">
              <a:spcBef>
                <a:spcPts val="0"/>
              </a:spcBef>
              <a:spcAft>
                <a:spcPts val="0"/>
              </a:spcAft>
              <a:buSzPts val="2600"/>
              <a:buChar char="○"/>
            </a:pPr>
            <a:r>
              <a:rPr lang="ru-RU" sz="2400" dirty="0">
                <a:latin typeface="Times New Roman" pitchFamily="18" charset="0"/>
                <a:cs typeface="Times New Roman" pitchFamily="18" charset="0"/>
              </a:rPr>
              <a:t>Целевая аудитория</a:t>
            </a:r>
            <a:endParaRPr sz="2400" dirty="0">
              <a:latin typeface="Times New Roman" pitchFamily="18" charset="0"/>
              <a:cs typeface="Times New Roman" pitchFamily="18" charset="0"/>
            </a:endParaRPr>
          </a:p>
          <a:p>
            <a:pPr marL="914400" lvl="1" indent="-393700" algn="l" rtl="0">
              <a:spcBef>
                <a:spcPts val="0"/>
              </a:spcBef>
              <a:spcAft>
                <a:spcPts val="0"/>
              </a:spcAft>
              <a:buSzPts val="2600"/>
              <a:buChar char="○"/>
            </a:pPr>
            <a:r>
              <a:rPr lang="ru-RU" sz="2400" dirty="0">
                <a:latin typeface="Times New Roman" pitchFamily="18" charset="0"/>
                <a:cs typeface="Times New Roman" pitchFamily="18" charset="0"/>
              </a:rPr>
              <a:t>План разработки</a:t>
            </a:r>
            <a:endParaRPr sz="2400" dirty="0">
              <a:latin typeface="Times New Roman" pitchFamily="18" charset="0"/>
              <a:cs typeface="Times New Roman" pitchFamily="18" charset="0"/>
            </a:endParaRPr>
          </a:p>
          <a:p>
            <a:pPr marL="457200" lvl="0" indent="-393700" algn="l" rtl="0">
              <a:spcBef>
                <a:spcPts val="0"/>
              </a:spcBef>
              <a:spcAft>
                <a:spcPts val="0"/>
              </a:spcAft>
              <a:buSzPts val="2600"/>
              <a:buChar char="●"/>
            </a:pPr>
            <a:r>
              <a:rPr lang="ru-RU" sz="2400" dirty="0">
                <a:latin typeface="Times New Roman" pitchFamily="18" charset="0"/>
                <a:cs typeface="Times New Roman" pitchFamily="18" charset="0"/>
              </a:rPr>
              <a:t>Основная часть</a:t>
            </a:r>
            <a:endParaRPr sz="2400" dirty="0">
              <a:latin typeface="Times New Roman" pitchFamily="18" charset="0"/>
              <a:cs typeface="Times New Roman" pitchFamily="18" charset="0"/>
            </a:endParaRPr>
          </a:p>
          <a:p>
            <a:pPr marL="914400" lvl="1" indent="-393700" algn="l" rtl="0">
              <a:spcBef>
                <a:spcPts val="0"/>
              </a:spcBef>
              <a:spcAft>
                <a:spcPts val="0"/>
              </a:spcAft>
              <a:buSzPts val="2600"/>
              <a:buChar char="○"/>
            </a:pPr>
            <a:r>
              <a:rPr lang="ru-RU" sz="2400" dirty="0">
                <a:latin typeface="Times New Roman" pitchFamily="18" charset="0"/>
                <a:cs typeface="Times New Roman" pitchFamily="18" charset="0"/>
              </a:rPr>
              <a:t>Теоретическая </a:t>
            </a:r>
            <a:r>
              <a:rPr lang="ru-RU" sz="2400" dirty="0" smtClean="0">
                <a:latin typeface="Times New Roman" pitchFamily="18" charset="0"/>
                <a:cs typeface="Times New Roman" pitchFamily="18" charset="0"/>
              </a:rPr>
              <a:t>часть (Основные термины, используемые в работе)</a:t>
            </a:r>
            <a:endParaRPr sz="2400" dirty="0">
              <a:latin typeface="Times New Roman" pitchFamily="18" charset="0"/>
              <a:cs typeface="Times New Roman" pitchFamily="18" charset="0"/>
            </a:endParaRPr>
          </a:p>
          <a:p>
            <a:pPr marL="914400" lvl="1" indent="-393700" algn="l" rtl="0">
              <a:spcBef>
                <a:spcPts val="0"/>
              </a:spcBef>
              <a:spcAft>
                <a:spcPts val="0"/>
              </a:spcAft>
              <a:buSzPts val="2600"/>
              <a:buChar char="○"/>
            </a:pPr>
            <a:r>
              <a:rPr lang="ru-RU" sz="2400" dirty="0" smtClean="0">
                <a:latin typeface="Times New Roman" pitchFamily="18" charset="0"/>
                <a:cs typeface="Times New Roman" pitchFamily="18" charset="0"/>
              </a:rPr>
              <a:t>Практическая часть</a:t>
            </a:r>
          </a:p>
          <a:p>
            <a:pPr marL="1320800" lvl="2">
              <a:spcBef>
                <a:spcPts val="0"/>
              </a:spcBef>
              <a:buSzPts val="2600"/>
              <a:buFont typeface="Wingdings" pitchFamily="2" charset="2"/>
              <a:buChar char="q"/>
            </a:pPr>
            <a:r>
              <a:rPr lang="ru-RU" dirty="0" smtClean="0">
                <a:latin typeface="Times New Roman" pitchFamily="18" charset="0"/>
                <a:cs typeface="Times New Roman" pitchFamily="18" charset="0"/>
              </a:rPr>
              <a:t>На основе анализа </a:t>
            </a:r>
            <a:r>
              <a:rPr lang="ru-RU" dirty="0" smtClean="0">
                <a:latin typeface="Times New Roman" pitchFamily="18" charset="0"/>
                <a:cs typeface="Times New Roman" pitchFamily="18" charset="0"/>
              </a:rPr>
              <a:t>полученных данных</a:t>
            </a:r>
            <a:r>
              <a:rPr lang="ru-RU" dirty="0" smtClean="0">
                <a:latin typeface="Times New Roman" pitchFamily="18" charset="0"/>
                <a:cs typeface="Times New Roman" pitchFamily="18" charset="0"/>
              </a:rPr>
              <a:t>, предоставить возможную реализацию на административном уровне</a:t>
            </a:r>
            <a:endParaRPr dirty="0">
              <a:latin typeface="Times New Roman" pitchFamily="18" charset="0"/>
              <a:cs typeface="Times New Roman" pitchFamily="18" charset="0"/>
            </a:endParaRPr>
          </a:p>
          <a:p>
            <a:pPr marL="457200" lvl="0" indent="-393700" algn="l" rtl="0">
              <a:spcBef>
                <a:spcPts val="0"/>
              </a:spcBef>
              <a:spcAft>
                <a:spcPts val="0"/>
              </a:spcAft>
              <a:buSzPts val="2600"/>
              <a:buChar char="●"/>
            </a:pPr>
            <a:r>
              <a:rPr lang="ru-RU" sz="2400" dirty="0">
                <a:latin typeface="Times New Roman" pitchFamily="18" charset="0"/>
                <a:cs typeface="Times New Roman" pitchFamily="18" charset="0"/>
              </a:rPr>
              <a:t>Заключение</a:t>
            </a:r>
            <a:endParaRPr sz="2400" dirty="0">
              <a:latin typeface="Times New Roman" pitchFamily="18" charset="0"/>
              <a:cs typeface="Times New Roman" pitchFamily="18" charset="0"/>
            </a:endParaRPr>
          </a:p>
          <a:p>
            <a:pPr marL="0" lvl="0" indent="0" algn="l" rtl="0">
              <a:spcBef>
                <a:spcPts val="0"/>
              </a:spcBef>
              <a:spcAft>
                <a:spcPts val="0"/>
              </a:spcAft>
              <a:buNone/>
            </a:pPr>
            <a:endParaRPr sz="2000" dirty="0"/>
          </a:p>
          <a:p>
            <a:pPr marL="0" lvl="0" indent="0" algn="l" rtl="0">
              <a:spcBef>
                <a:spcPts val="0"/>
              </a:spcBef>
              <a:spcAft>
                <a:spcPts val="0"/>
              </a:spcAft>
              <a:buNone/>
            </a:pPr>
            <a:endParaRPr sz="2400" dirty="0"/>
          </a:p>
        </p:txBody>
      </p:sp>
      <p:sp>
        <p:nvSpPr>
          <p:cNvPr id="100" name="Google Shape;100;p14"/>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3000" b="1"/>
              <a:t>Содержание</a:t>
            </a:r>
            <a:endParaRPr sz="3000" b="1">
              <a:solidFill>
                <a:srgbClr val="000000"/>
              </a:solidFill>
              <a:latin typeface="Arial"/>
              <a:ea typeface="Arial"/>
              <a:cs typeface="Arial"/>
              <a:sym typeface="Arial"/>
            </a:endParaRPr>
          </a:p>
        </p:txBody>
      </p:sp>
      <p:sp>
        <p:nvSpPr>
          <p:cNvPr id="101" name="Google Shape;10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Процесс </a:t>
            </a:r>
            <a:r>
              <a:rPr lang="ru-RU" sz="1800" b="1" dirty="0">
                <a:solidFill>
                  <a:srgbClr val="FF0000"/>
                </a:solidFill>
              </a:rPr>
              <a:t>внедрения СЭД </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1" y="1343179"/>
            <a:ext cx="8952411" cy="4610485"/>
          </a:xfrm>
          <a:prstGeom prst="rect">
            <a:avLst/>
          </a:prstGeom>
          <a:noFill/>
          <a:ln>
            <a:noFill/>
          </a:ln>
        </p:spPr>
        <p:txBody>
          <a:bodyPr spcFirstLastPara="1" wrap="square" lIns="91425" tIns="45700" rIns="91425" bIns="45700" anchor="t" anchorCtr="0">
            <a:noAutofit/>
          </a:bodyPr>
          <a:lstStyle/>
          <a:p>
            <a:pPr>
              <a:lnSpc>
                <a:spcPct val="150000"/>
              </a:lnSpc>
            </a:pPr>
            <a:r>
              <a:rPr lang="ru-RU" sz="2800" i="1" dirty="0">
                <a:latin typeface="Times New Roman" panose="02020603050405020304" pitchFamily="18" charset="0"/>
                <a:cs typeface="Times New Roman" panose="02020603050405020304" pitchFamily="18" charset="0"/>
              </a:rPr>
              <a:t>Этап 6. Документирование системы</a:t>
            </a:r>
            <a:r>
              <a:rPr lang="ru-RU" sz="2800" dirty="0">
                <a:latin typeface="Times New Roman" panose="02020603050405020304" pitchFamily="18" charset="0"/>
                <a:cs typeface="Times New Roman" panose="02020603050405020304" pitchFamily="18" charset="0"/>
              </a:rPr>
              <a:t>.</a:t>
            </a:r>
          </a:p>
          <a:p>
            <a:pPr>
              <a:lnSpc>
                <a:spcPct val="150000"/>
              </a:lnSpc>
            </a:pPr>
            <a:r>
              <a:rPr lang="ru-RU" sz="2800" dirty="0">
                <a:latin typeface="Times New Roman" panose="02020603050405020304" pitchFamily="18" charset="0"/>
                <a:cs typeface="Times New Roman" panose="02020603050405020304" pitchFamily="18" charset="0"/>
              </a:rPr>
              <a:t>Этот этап может выполняться параллельно с предыдущим этапом. Целью данного этапа является создание определенных организационных правил, которые обеспечат стабильную работу системы электронного документооборота.</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20</a:t>
            </a:fld>
            <a:endParaRPr/>
          </a:p>
        </p:txBody>
      </p:sp>
    </p:spTree>
    <p:extLst>
      <p:ext uri="{BB962C8B-B14F-4D97-AF65-F5344CB8AC3E}">
        <p14:creationId xmlns:p14="http://schemas.microsoft.com/office/powerpoint/2010/main" val="3831070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smtClean="0">
                <a:solidFill>
                  <a:srgbClr val="FF0000"/>
                </a:solidFill>
              </a:rPr>
              <a:t>Выбор УЦ</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1" y="1343179"/>
            <a:ext cx="9074331" cy="4610485"/>
          </a:xfrm>
          <a:prstGeom prst="rect">
            <a:avLst/>
          </a:prstGeom>
          <a:noFill/>
          <a:ln>
            <a:noFill/>
          </a:ln>
        </p:spPr>
        <p:txBody>
          <a:bodyPr spcFirstLastPara="1" wrap="square" lIns="91425" tIns="45700" rIns="91425" bIns="45700" anchor="t" anchorCtr="0">
            <a:noAutofit/>
          </a:bodyPr>
          <a:lstStyle/>
          <a:p>
            <a:pPr>
              <a:lnSpc>
                <a:spcPct val="150000"/>
              </a:lnSpc>
            </a:pPr>
            <a:r>
              <a:rPr lang="ru-RU" sz="2400" dirty="0">
                <a:latin typeface="Times New Roman" panose="02020603050405020304" pitchFamily="18" charset="0"/>
                <a:cs typeface="Times New Roman" panose="02020603050405020304" pitchFamily="18" charset="0"/>
              </a:rPr>
              <a:t>Так как университет сотрудничает с компанией </a:t>
            </a:r>
            <a:r>
              <a:rPr lang="ru-RU" sz="2400" dirty="0" err="1">
                <a:latin typeface="Times New Roman" panose="02020603050405020304" pitchFamily="18" charset="0"/>
                <a:cs typeface="Times New Roman" panose="02020603050405020304" pitchFamily="18" charset="0"/>
              </a:rPr>
              <a:t>Инфотекс</a:t>
            </a:r>
            <a:r>
              <a:rPr lang="ru-RU" sz="2400" dirty="0">
                <a:latin typeface="Times New Roman" panose="02020603050405020304" pitchFamily="18" charset="0"/>
                <a:cs typeface="Times New Roman" panose="02020603050405020304" pitchFamily="18" charset="0"/>
              </a:rPr>
              <a:t>, то следовательно использовать стоит УЦ именно этой компании</a:t>
            </a:r>
            <a:r>
              <a:rPr lang="ru-RU" sz="2400" dirty="0" smtClean="0">
                <a:latin typeface="Times New Roman" panose="02020603050405020304" pitchFamily="18" charset="0"/>
                <a:cs typeface="Times New Roman" panose="02020603050405020304" pitchFamily="18" charset="0"/>
              </a:rPr>
              <a:t>.</a:t>
            </a:r>
          </a:p>
          <a:p>
            <a:pPr marL="114300" indent="0">
              <a:lnSpc>
                <a:spcPct val="150000"/>
              </a:lnSpc>
              <a:buNone/>
            </a:pPr>
            <a:endParaRPr lang="ru-RU" sz="2400" dirty="0">
              <a:latin typeface="Times New Roman" panose="02020603050405020304" pitchFamily="18" charset="0"/>
              <a:cs typeface="Times New Roman" panose="02020603050405020304" pitchFamily="18" charset="0"/>
            </a:endParaRPr>
          </a:p>
          <a:p>
            <a:pPr>
              <a:lnSpc>
                <a:spcPct val="150000"/>
              </a:lnSpc>
            </a:pPr>
            <a:r>
              <a:rPr lang="ru-RU" sz="2400" b="1" dirty="0">
                <a:latin typeface="Times New Roman" panose="02020603050405020304" pitchFamily="18" charset="0"/>
                <a:cs typeface="Times New Roman" panose="02020603050405020304" pitchFamily="18" charset="0"/>
              </a:rPr>
              <a:t>УЦ </a:t>
            </a:r>
            <a:r>
              <a:rPr lang="en-US" sz="2400" b="1" dirty="0" err="1">
                <a:latin typeface="Times New Roman" panose="02020603050405020304" pitchFamily="18" charset="0"/>
                <a:cs typeface="Times New Roman" panose="02020603050405020304" pitchFamily="18" charset="0"/>
              </a:rPr>
              <a:t>Infotecs</a:t>
            </a:r>
            <a:endParaRPr lang="ru-RU" sz="2400" dirty="0">
              <a:latin typeface="Times New Roman" panose="02020603050405020304" pitchFamily="18" charset="0"/>
              <a:cs typeface="Times New Roman" panose="02020603050405020304" pitchFamily="18" charset="0"/>
            </a:endParaRPr>
          </a:p>
          <a:p>
            <a:pPr>
              <a:lnSpc>
                <a:spcPct val="150000"/>
              </a:lnSpc>
            </a:pPr>
            <a:r>
              <a:rPr lang="ru-RU" sz="2400" dirty="0">
                <a:latin typeface="Times New Roman" panose="02020603050405020304" pitchFamily="18" charset="0"/>
                <a:cs typeface="Times New Roman" panose="02020603050405020304" pitchFamily="18" charset="0"/>
              </a:rPr>
              <a:t>Ниже предоставлена информация непосредственно с сайта партнера нашего университета. </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21</a:t>
            </a:fld>
            <a:endParaRPr/>
          </a:p>
        </p:txBody>
      </p:sp>
    </p:spTree>
    <p:extLst>
      <p:ext uri="{BB962C8B-B14F-4D97-AF65-F5344CB8AC3E}">
        <p14:creationId xmlns:p14="http://schemas.microsoft.com/office/powerpoint/2010/main" val="662349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a:solidFill>
                  <a:srgbClr val="FF0000"/>
                </a:solidFill>
              </a:rPr>
              <a:t>Выбор УЦ</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8400582" cy="4610485"/>
          </a:xfrm>
          <a:prstGeom prst="rect">
            <a:avLst/>
          </a:prstGeom>
          <a:noFill/>
          <a:ln>
            <a:noFill/>
          </a:ln>
        </p:spPr>
        <p:txBody>
          <a:bodyPr spcFirstLastPara="1" wrap="square" lIns="91425" tIns="45700" rIns="91425" bIns="45700" anchor="t" anchorCtr="0">
            <a:noAutofit/>
          </a:bodyPr>
          <a:lstStyle/>
          <a:p>
            <a:pPr marL="114300" indent="0">
              <a:buNone/>
            </a:pPr>
            <a:r>
              <a:rPr lang="ru-RU" sz="2800" dirty="0"/>
              <a:t> </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22</a:t>
            </a:fld>
            <a:endParaRPr/>
          </a:p>
        </p:txBody>
      </p:sp>
      <p:pic>
        <p:nvPicPr>
          <p:cNvPr id="11" name="Рисунок 10"/>
          <p:cNvPicPr/>
          <p:nvPr/>
        </p:nvPicPr>
        <p:blipFill>
          <a:blip r:embed="rId3">
            <a:extLst>
              <a:ext uri="{28A0092B-C50C-407E-A947-70E740481C1C}">
                <a14:useLocalDpi xmlns:a14="http://schemas.microsoft.com/office/drawing/2010/main" val="0"/>
              </a:ext>
            </a:extLst>
          </a:blip>
          <a:stretch>
            <a:fillRect/>
          </a:stretch>
        </p:blipFill>
        <p:spPr>
          <a:xfrm>
            <a:off x="370703" y="1359578"/>
            <a:ext cx="8464378" cy="5065936"/>
          </a:xfrm>
          <a:prstGeom prst="rect">
            <a:avLst/>
          </a:prstGeom>
        </p:spPr>
      </p:pic>
    </p:spTree>
    <p:extLst>
      <p:ext uri="{BB962C8B-B14F-4D97-AF65-F5344CB8AC3E}">
        <p14:creationId xmlns:p14="http://schemas.microsoft.com/office/powerpoint/2010/main" val="505682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lvl="0" algn="l">
              <a:buClr>
                <a:srgbClr val="E63246"/>
              </a:buClr>
            </a:pPr>
            <a:r>
              <a:rPr lang="ru-RU" sz="1800" b="1" dirty="0">
                <a:solidFill>
                  <a:srgbClr val="FF0000"/>
                </a:solidFill>
              </a:rPr>
              <a:t>Выбор УЦ</a:t>
            </a:r>
            <a:endParaRPr sz="1800" b="1" dirty="0">
              <a:solidFill>
                <a:srgbClr val="FF0000"/>
              </a:solidFill>
            </a:endParaRPr>
          </a:p>
        </p:txBody>
      </p:sp>
      <p:cxnSp>
        <p:nvCxnSpPr>
          <p:cNvPr id="312" name="Google Shape;312;p33"/>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313" name="Google Shape;313;p33"/>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314" name="Google Shape;314;p33"/>
          <p:cNvSpPr txBox="1">
            <a:spLocks noGrp="1"/>
          </p:cNvSpPr>
          <p:nvPr>
            <p:ph type="body" idx="1"/>
          </p:nvPr>
        </p:nvSpPr>
        <p:spPr>
          <a:xfrm>
            <a:off x="0" y="1343179"/>
            <a:ext cx="8400582" cy="4610485"/>
          </a:xfrm>
          <a:prstGeom prst="rect">
            <a:avLst/>
          </a:prstGeom>
          <a:noFill/>
          <a:ln>
            <a:noFill/>
          </a:ln>
        </p:spPr>
        <p:txBody>
          <a:bodyPr spcFirstLastPara="1" wrap="square" lIns="91425" tIns="45700" rIns="91425" bIns="45700" anchor="t" anchorCtr="0">
            <a:noAutofit/>
          </a:bodyPr>
          <a:lstStyle/>
          <a:p>
            <a:pPr marL="114300" indent="0">
              <a:buNone/>
            </a:pPr>
            <a:r>
              <a:rPr lang="ru-RU" sz="2800" dirty="0"/>
              <a:t> </a:t>
            </a:r>
          </a:p>
        </p:txBody>
      </p:sp>
      <p:sp>
        <p:nvSpPr>
          <p:cNvPr id="315" name="Google Shape;315;p33"/>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Заключение</a:t>
            </a:r>
            <a:endParaRPr sz="2400" b="1">
              <a:solidFill>
                <a:srgbClr val="000000"/>
              </a:solidFill>
              <a:latin typeface="Arial"/>
              <a:ea typeface="Arial"/>
              <a:cs typeface="Arial"/>
              <a:sym typeface="Arial"/>
            </a:endParaRPr>
          </a:p>
        </p:txBody>
      </p:sp>
      <p:sp>
        <p:nvSpPr>
          <p:cNvPr id="316" name="Google Shape;3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23</a:t>
            </a:fld>
            <a:endParaRPr/>
          </a:p>
        </p:txBody>
      </p:sp>
      <p:pic>
        <p:nvPicPr>
          <p:cNvPr id="9" name="Рисунок 8"/>
          <p:cNvPicPr/>
          <p:nvPr/>
        </p:nvPicPr>
        <p:blipFill>
          <a:blip r:embed="rId3">
            <a:extLst>
              <a:ext uri="{28A0092B-C50C-407E-A947-70E740481C1C}">
                <a14:useLocalDpi xmlns:a14="http://schemas.microsoft.com/office/drawing/2010/main" val="0"/>
              </a:ext>
            </a:extLst>
          </a:blip>
          <a:stretch>
            <a:fillRect/>
          </a:stretch>
        </p:blipFill>
        <p:spPr>
          <a:xfrm>
            <a:off x="683568" y="1661220"/>
            <a:ext cx="7501255" cy="4697095"/>
          </a:xfrm>
          <a:prstGeom prst="rect">
            <a:avLst/>
          </a:prstGeom>
        </p:spPr>
      </p:pic>
    </p:spTree>
    <p:extLst>
      <p:ext uri="{BB962C8B-B14F-4D97-AF65-F5344CB8AC3E}">
        <p14:creationId xmlns:p14="http://schemas.microsoft.com/office/powerpoint/2010/main" val="1913805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1"/>
        <p:cNvGrpSpPr/>
        <p:nvPr/>
      </p:nvGrpSpPr>
      <p:grpSpPr>
        <a:xfrm>
          <a:off x="0" y="0"/>
          <a:ext cx="0" cy="0"/>
          <a:chOff x="0" y="0"/>
          <a:chExt cx="0" cy="0"/>
        </a:xfrm>
      </p:grpSpPr>
      <p:sp>
        <p:nvSpPr>
          <p:cNvPr id="432" name="Google Shape;432;p44"/>
          <p:cNvSpPr txBox="1"/>
          <p:nvPr/>
        </p:nvSpPr>
        <p:spPr>
          <a:xfrm>
            <a:off x="745400" y="2266650"/>
            <a:ext cx="5298600" cy="496800"/>
          </a:xfrm>
          <a:prstGeom prst="rect">
            <a:avLst/>
          </a:prstGeom>
          <a:noFill/>
          <a:ln>
            <a:noFill/>
          </a:ln>
        </p:spPr>
        <p:txBody>
          <a:bodyPr spcFirstLastPara="1" wrap="square" lIns="65250" tIns="32625" rIns="65250" bIns="32625" anchor="t" anchorCtr="0">
            <a:noAutofit/>
          </a:bodyPr>
          <a:lstStyle/>
          <a:p>
            <a:pPr marL="0" lvl="0" indent="0" algn="l" rtl="0">
              <a:spcBef>
                <a:spcPts val="0"/>
              </a:spcBef>
              <a:spcAft>
                <a:spcPts val="0"/>
              </a:spcAft>
              <a:buClr>
                <a:schemeClr val="dk1"/>
              </a:buClr>
              <a:buFont typeface="Arial"/>
              <a:buNone/>
            </a:pPr>
            <a:r>
              <a:rPr lang="ru-RU">
                <a:solidFill>
                  <a:schemeClr val="lt1"/>
                </a:solidFill>
              </a:rPr>
              <a:t>Подготовили студенты групп 171-341 и 171-361:</a:t>
            </a:r>
            <a:br>
              <a:rPr lang="ru-RU">
                <a:solidFill>
                  <a:schemeClr val="lt1"/>
                </a:solidFill>
              </a:rPr>
            </a:br>
            <a:r>
              <a:rPr lang="ru-RU">
                <a:solidFill>
                  <a:schemeClr val="lt1"/>
                </a:solidFill>
              </a:rPr>
              <a:t>Мельник Елизавета Васильевна</a:t>
            </a:r>
            <a:endParaRPr>
              <a:solidFill>
                <a:schemeClr val="lt1"/>
              </a:solidFill>
            </a:endParaRPr>
          </a:p>
          <a:p>
            <a:pPr marL="0" lvl="0" indent="0" algn="l" rtl="0">
              <a:spcBef>
                <a:spcPts val="0"/>
              </a:spcBef>
              <a:spcAft>
                <a:spcPts val="0"/>
              </a:spcAft>
              <a:buClr>
                <a:schemeClr val="dk1"/>
              </a:buClr>
              <a:buFont typeface="Arial"/>
              <a:buNone/>
            </a:pPr>
            <a:r>
              <a:rPr lang="ru-RU">
                <a:solidFill>
                  <a:schemeClr val="lt1"/>
                </a:solidFill>
              </a:rPr>
              <a:t>Ерошев Дмитрий Олегович</a:t>
            </a:r>
            <a:endParaRPr>
              <a:solidFill>
                <a:schemeClr val="lt1"/>
              </a:solidFill>
            </a:endParaRPr>
          </a:p>
          <a:p>
            <a:pPr marL="0" lvl="0" indent="0" algn="l" rtl="0">
              <a:spcBef>
                <a:spcPts val="0"/>
              </a:spcBef>
              <a:spcAft>
                <a:spcPts val="0"/>
              </a:spcAft>
              <a:buClr>
                <a:schemeClr val="dk1"/>
              </a:buClr>
              <a:buFont typeface="Arial"/>
              <a:buNone/>
            </a:pPr>
            <a:r>
              <a:rPr lang="ru-RU">
                <a:solidFill>
                  <a:schemeClr val="lt1"/>
                </a:solidFill>
              </a:rPr>
              <a:t>Захаркин Андрей Олегович</a:t>
            </a:r>
            <a:endParaRPr>
              <a:solidFill>
                <a:schemeClr val="lt1"/>
              </a:solidFill>
            </a:endParaRPr>
          </a:p>
          <a:p>
            <a:pPr marL="0" lvl="0" indent="0" algn="l" rtl="0">
              <a:spcBef>
                <a:spcPts val="0"/>
              </a:spcBef>
              <a:spcAft>
                <a:spcPts val="0"/>
              </a:spcAft>
              <a:buClr>
                <a:schemeClr val="dk1"/>
              </a:buClr>
              <a:buFont typeface="Arial"/>
              <a:buNone/>
            </a:pPr>
            <a:endParaRPr>
              <a:solidFill>
                <a:schemeClr val="lt1"/>
              </a:solidFill>
            </a:endParaRPr>
          </a:p>
          <a:p>
            <a:pPr marL="0" lvl="0" indent="0" algn="l" rtl="0">
              <a:spcBef>
                <a:spcPts val="0"/>
              </a:spcBef>
              <a:spcAft>
                <a:spcPts val="0"/>
              </a:spcAft>
              <a:buClr>
                <a:schemeClr val="dk1"/>
              </a:buClr>
              <a:buFont typeface="Arial"/>
              <a:buNone/>
            </a:pPr>
            <a:endParaRPr>
              <a:solidFill>
                <a:schemeClr val="lt1"/>
              </a:solidFill>
            </a:endParaRPr>
          </a:p>
          <a:p>
            <a:pPr marL="0" lvl="0" indent="0" algn="l" rtl="0">
              <a:spcBef>
                <a:spcPts val="0"/>
              </a:spcBef>
              <a:spcAft>
                <a:spcPts val="0"/>
              </a:spcAft>
              <a:buClr>
                <a:schemeClr val="dk1"/>
              </a:buClr>
              <a:buFont typeface="Arial"/>
              <a:buNone/>
            </a:pPr>
            <a:endParaRPr>
              <a:solidFill>
                <a:schemeClr val="lt1"/>
              </a:solidFill>
            </a:endParaRPr>
          </a:p>
          <a:p>
            <a:pPr marL="0" lvl="0" indent="0" algn="l" rtl="0">
              <a:spcBef>
                <a:spcPts val="0"/>
              </a:spcBef>
              <a:spcAft>
                <a:spcPts val="0"/>
              </a:spcAft>
              <a:buClr>
                <a:schemeClr val="dk1"/>
              </a:buClr>
              <a:buFont typeface="Arial"/>
              <a:buNone/>
            </a:pPr>
            <a:r>
              <a:rPr lang="ru-RU">
                <a:solidFill>
                  <a:schemeClr val="lt1"/>
                </a:solidFill>
              </a:rPr>
              <a:t>Куратор проекта:</a:t>
            </a:r>
            <a:endParaRPr>
              <a:solidFill>
                <a:schemeClr val="lt1"/>
              </a:solidFill>
            </a:endParaRPr>
          </a:p>
          <a:p>
            <a:pPr marL="0" lvl="0" indent="0" algn="l" rtl="0">
              <a:spcBef>
                <a:spcPts val="0"/>
              </a:spcBef>
              <a:spcAft>
                <a:spcPts val="0"/>
              </a:spcAft>
              <a:buClr>
                <a:schemeClr val="dk1"/>
              </a:buClr>
              <a:buFont typeface="Arial"/>
              <a:buNone/>
            </a:pPr>
            <a:r>
              <a:rPr lang="ru-RU">
                <a:solidFill>
                  <a:schemeClr val="lt1"/>
                </a:solidFill>
              </a:rPr>
              <a:t>Репин Максим Михайлович</a:t>
            </a:r>
            <a:endParaRPr>
              <a:solidFill>
                <a:schemeClr val="lt1"/>
              </a:solidFill>
            </a:endParaRPr>
          </a:p>
          <a:p>
            <a:pPr marL="0" marR="0" lvl="0" indent="0" algn="l" rtl="0">
              <a:spcBef>
                <a:spcPts val="0"/>
              </a:spcBef>
              <a:spcAft>
                <a:spcPts val="0"/>
              </a:spcAft>
              <a:buNone/>
            </a:pP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74BA0"/>
              </a:buClr>
              <a:buSzPts val="1800"/>
              <a:buFont typeface="Arial"/>
              <a:buNone/>
            </a:pPr>
            <a:r>
              <a:rPr lang="ru-RU" sz="2400" b="1" dirty="0" smtClean="0">
                <a:solidFill>
                  <a:srgbClr val="874BA0"/>
                </a:solidFill>
              </a:rPr>
              <a:t>Объектом исследования </a:t>
            </a:r>
            <a:r>
              <a:rPr lang="ru-RU" sz="2400" b="1" dirty="0">
                <a:solidFill>
                  <a:srgbClr val="874BA0"/>
                </a:solidFill>
              </a:rPr>
              <a:t>проекта</a:t>
            </a:r>
            <a:endParaRPr sz="2400" b="1" dirty="0">
              <a:solidFill>
                <a:srgbClr val="874BA0"/>
              </a:solidFill>
            </a:endParaRPr>
          </a:p>
        </p:txBody>
      </p:sp>
      <p:cxnSp>
        <p:nvCxnSpPr>
          <p:cNvPr id="108" name="Google Shape;108;p15"/>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109" name="Google Shape;109;p15"/>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110" name="Google Shape;110;p15"/>
          <p:cNvSpPr txBox="1">
            <a:spLocks noGrp="1"/>
          </p:cNvSpPr>
          <p:nvPr>
            <p:ph type="body" idx="1"/>
          </p:nvPr>
        </p:nvSpPr>
        <p:spPr>
          <a:xfrm>
            <a:off x="123567" y="1581665"/>
            <a:ext cx="8573607" cy="4511631"/>
          </a:xfrm>
          <a:prstGeom prst="rect">
            <a:avLst/>
          </a:prstGeom>
          <a:noFill/>
          <a:ln>
            <a:noFill/>
          </a:ln>
        </p:spPr>
        <p:txBody>
          <a:bodyPr spcFirstLastPara="1" wrap="square" lIns="91425" tIns="45700" rIns="91425" bIns="45700" anchor="t" anchorCtr="0">
            <a:noAutofit/>
          </a:bodyPr>
          <a:lstStyle/>
          <a:p>
            <a:pPr>
              <a:lnSpc>
                <a:spcPct val="150000"/>
              </a:lnSpc>
            </a:pPr>
            <a:r>
              <a:rPr lang="ru-RU" b="1" u="sng" dirty="0">
                <a:latin typeface="Times New Roman" panose="02020603050405020304" pitchFamily="18" charset="0"/>
                <a:cs typeface="Times New Roman" panose="02020603050405020304" pitchFamily="18" charset="0"/>
              </a:rPr>
              <a:t>Объектом исследования</a:t>
            </a:r>
            <a:r>
              <a:rPr lang="ru-RU" dirty="0">
                <a:latin typeface="Times New Roman" panose="02020603050405020304" pitchFamily="18" charset="0"/>
                <a:cs typeface="Times New Roman" panose="02020603050405020304" pitchFamily="18" charset="0"/>
              </a:rPr>
              <a:t>: является изучение процесса и способа передачи документов, используя ЭЦП. Изучение оборудования, используемое УЦ с целью внедрения их в университет для организации безопасной передачи данных.</a:t>
            </a:r>
          </a:p>
          <a:p>
            <a:pPr marL="228600" lvl="0" indent="-228600" algn="l" rtl="0">
              <a:lnSpc>
                <a:spcPct val="150000"/>
              </a:lnSpc>
              <a:spcBef>
                <a:spcPts val="0"/>
              </a:spcBef>
              <a:spcAft>
                <a:spcPts val="0"/>
              </a:spcAft>
              <a:buClr>
                <a:schemeClr val="dk1"/>
              </a:buClr>
              <a:buSzPts val="1100"/>
              <a:buFont typeface="Arial"/>
              <a:buNone/>
            </a:pPr>
            <a:endParaRPr dirty="0">
              <a:latin typeface="Times New Roman" panose="02020603050405020304" pitchFamily="18" charset="0"/>
              <a:cs typeface="Times New Roman" panose="02020603050405020304" pitchFamily="18" charset="0"/>
            </a:endParaRPr>
          </a:p>
        </p:txBody>
      </p:sp>
      <p:sp>
        <p:nvSpPr>
          <p:cNvPr id="111" name="Google Shape;111;p15"/>
          <p:cNvSpPr txBox="1"/>
          <p:nvPr/>
        </p:nvSpPr>
        <p:spPr>
          <a:xfrm>
            <a:off x="971575" y="476735"/>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Введение</a:t>
            </a:r>
            <a:endParaRPr sz="2400" b="1">
              <a:solidFill>
                <a:srgbClr val="000000"/>
              </a:solidFill>
              <a:latin typeface="Arial"/>
              <a:ea typeface="Arial"/>
              <a:cs typeface="Arial"/>
              <a:sym typeface="Arial"/>
            </a:endParaRPr>
          </a:p>
        </p:txBody>
      </p:sp>
      <p:sp>
        <p:nvSpPr>
          <p:cNvPr id="112" name="Google Shape;11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74BA0"/>
              </a:buClr>
              <a:buSzPts val="1800"/>
              <a:buFont typeface="Arial"/>
              <a:buNone/>
            </a:pPr>
            <a:r>
              <a:rPr lang="ru-RU" sz="2400" b="1" dirty="0" smtClean="0">
                <a:solidFill>
                  <a:srgbClr val="874BA0"/>
                </a:solidFill>
              </a:rPr>
              <a:t>Предметом исследования </a:t>
            </a:r>
            <a:r>
              <a:rPr lang="ru-RU" sz="2400" b="1" dirty="0">
                <a:solidFill>
                  <a:srgbClr val="874BA0"/>
                </a:solidFill>
              </a:rPr>
              <a:t>проекта</a:t>
            </a:r>
            <a:endParaRPr sz="2400" b="1" dirty="0">
              <a:solidFill>
                <a:srgbClr val="874BA0"/>
              </a:solidFill>
            </a:endParaRPr>
          </a:p>
        </p:txBody>
      </p:sp>
      <p:cxnSp>
        <p:nvCxnSpPr>
          <p:cNvPr id="108" name="Google Shape;108;p15"/>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109" name="Google Shape;109;p15"/>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110" name="Google Shape;110;p15"/>
          <p:cNvSpPr txBox="1">
            <a:spLocks noGrp="1"/>
          </p:cNvSpPr>
          <p:nvPr>
            <p:ph type="body" idx="1"/>
          </p:nvPr>
        </p:nvSpPr>
        <p:spPr>
          <a:xfrm>
            <a:off x="123567" y="1581665"/>
            <a:ext cx="8573607" cy="4511631"/>
          </a:xfrm>
          <a:prstGeom prst="rect">
            <a:avLst/>
          </a:prstGeom>
          <a:noFill/>
          <a:ln>
            <a:noFill/>
          </a:ln>
        </p:spPr>
        <p:txBody>
          <a:bodyPr spcFirstLastPara="1" wrap="square" lIns="91425" tIns="45700" rIns="91425" bIns="45700" anchor="t" anchorCtr="0">
            <a:noAutofit/>
          </a:bodyPr>
          <a:lstStyle/>
          <a:p>
            <a:pPr>
              <a:lnSpc>
                <a:spcPct val="150000"/>
              </a:lnSpc>
            </a:pPr>
            <a:r>
              <a:rPr lang="ru-RU" b="1" u="sng" dirty="0">
                <a:latin typeface="Times New Roman" panose="02020603050405020304" pitchFamily="18" charset="0"/>
                <a:cs typeface="Times New Roman" panose="02020603050405020304" pitchFamily="18" charset="0"/>
              </a:rPr>
              <a:t>Предметом исследования</a:t>
            </a:r>
            <a:r>
              <a:rPr lang="ru-RU" dirty="0">
                <a:latin typeface="Times New Roman" panose="02020603050405020304" pitchFamily="18" charset="0"/>
                <a:cs typeface="Times New Roman" panose="02020603050405020304" pitchFamily="18" charset="0"/>
              </a:rPr>
              <a:t>: является изучение видов ЭДО, а так же видов ЭЦП, УЦ и их оборудований. Изучение структуры администрации и руководства университета «Московский </a:t>
            </a:r>
            <a:r>
              <a:rPr lang="ru-RU" dirty="0" err="1">
                <a:latin typeface="Times New Roman" panose="02020603050405020304" pitchFamily="18" charset="0"/>
                <a:cs typeface="Times New Roman" panose="02020603050405020304" pitchFamily="18" charset="0"/>
              </a:rPr>
              <a:t>Политех</a:t>
            </a:r>
            <a:r>
              <a:rPr lang="ru-RU" dirty="0">
                <a:latin typeface="Times New Roman" panose="02020603050405020304" pitchFamily="18" charset="0"/>
                <a:cs typeface="Times New Roman" panose="02020603050405020304" pitchFamily="18" charset="0"/>
              </a:rPr>
              <a:t>».</a:t>
            </a:r>
          </a:p>
        </p:txBody>
      </p:sp>
      <p:sp>
        <p:nvSpPr>
          <p:cNvPr id="111" name="Google Shape;111;p15"/>
          <p:cNvSpPr txBox="1"/>
          <p:nvPr/>
        </p:nvSpPr>
        <p:spPr>
          <a:xfrm>
            <a:off x="971575" y="476735"/>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Введение</a:t>
            </a:r>
            <a:endParaRPr sz="2400" b="1">
              <a:solidFill>
                <a:srgbClr val="000000"/>
              </a:solidFill>
              <a:latin typeface="Arial"/>
              <a:ea typeface="Arial"/>
              <a:cs typeface="Arial"/>
              <a:sym typeface="Arial"/>
            </a:endParaRPr>
          </a:p>
        </p:txBody>
      </p:sp>
      <p:sp>
        <p:nvSpPr>
          <p:cNvPr id="112" name="Google Shape;11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4</a:t>
            </a:fld>
            <a:endParaRPr/>
          </a:p>
        </p:txBody>
      </p:sp>
    </p:spTree>
    <p:extLst>
      <p:ext uri="{BB962C8B-B14F-4D97-AF65-F5344CB8AC3E}">
        <p14:creationId xmlns:p14="http://schemas.microsoft.com/office/powerpoint/2010/main" val="43345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971600" y="980728"/>
            <a:ext cx="7725600" cy="50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74BA0"/>
              </a:buClr>
              <a:buSzPts val="1800"/>
              <a:buFont typeface="Arial"/>
              <a:buNone/>
            </a:pPr>
            <a:r>
              <a:rPr lang="ru-RU" sz="2400" b="1" dirty="0" smtClean="0">
                <a:solidFill>
                  <a:srgbClr val="874BA0"/>
                </a:solidFill>
              </a:rPr>
              <a:t>Цели </a:t>
            </a:r>
            <a:r>
              <a:rPr lang="ru-RU" sz="2400" b="1" dirty="0">
                <a:solidFill>
                  <a:srgbClr val="874BA0"/>
                </a:solidFill>
              </a:rPr>
              <a:t>проекта</a:t>
            </a:r>
            <a:endParaRPr sz="2400" b="1" dirty="0">
              <a:solidFill>
                <a:srgbClr val="874BA0"/>
              </a:solidFill>
            </a:endParaRPr>
          </a:p>
        </p:txBody>
      </p:sp>
      <p:cxnSp>
        <p:nvCxnSpPr>
          <p:cNvPr id="119" name="Google Shape;119;p16"/>
          <p:cNvCxnSpPr/>
          <p:nvPr/>
        </p:nvCxnSpPr>
        <p:spPr>
          <a:xfrm>
            <a:off x="683568" y="980728"/>
            <a:ext cx="6995100" cy="0"/>
          </a:xfrm>
          <a:prstGeom prst="straightConnector1">
            <a:avLst/>
          </a:prstGeom>
          <a:noFill/>
          <a:ln w="9525" cap="flat" cmpd="sng">
            <a:solidFill>
              <a:schemeClr val="dk1"/>
            </a:solidFill>
            <a:prstDash val="solid"/>
            <a:round/>
            <a:headEnd type="none" w="sm" len="sm"/>
            <a:tailEnd type="none" w="sm" len="sm"/>
          </a:ln>
        </p:spPr>
      </p:cxnSp>
      <p:cxnSp>
        <p:nvCxnSpPr>
          <p:cNvPr id="120" name="Google Shape;120;p16"/>
          <p:cNvCxnSpPr/>
          <p:nvPr/>
        </p:nvCxnSpPr>
        <p:spPr>
          <a:xfrm rot="10800000">
            <a:off x="899592" y="476752"/>
            <a:ext cx="0" cy="720000"/>
          </a:xfrm>
          <a:prstGeom prst="straightConnector1">
            <a:avLst/>
          </a:prstGeom>
          <a:noFill/>
          <a:ln w="9525" cap="flat" cmpd="sng">
            <a:solidFill>
              <a:schemeClr val="dk1"/>
            </a:solidFill>
            <a:prstDash val="solid"/>
            <a:round/>
            <a:headEnd type="none" w="sm" len="sm"/>
            <a:tailEnd type="none" w="sm" len="sm"/>
          </a:ln>
        </p:spPr>
      </p:cxnSp>
      <p:sp>
        <p:nvSpPr>
          <p:cNvPr id="121" name="Google Shape;121;p16"/>
          <p:cNvSpPr txBox="1">
            <a:spLocks noGrp="1"/>
          </p:cNvSpPr>
          <p:nvPr>
            <p:ph type="body" idx="1"/>
          </p:nvPr>
        </p:nvSpPr>
        <p:spPr>
          <a:xfrm>
            <a:off x="457200" y="1388008"/>
            <a:ext cx="8229600" cy="4348200"/>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1100"/>
              <a:buNone/>
            </a:pPr>
            <a:r>
              <a:rPr lang="ru-RU" sz="2400" b="1" dirty="0">
                <a:latin typeface="Times New Roman"/>
                <a:ea typeface="Times New Roman"/>
                <a:cs typeface="Times New Roman"/>
                <a:sym typeface="Times New Roman"/>
              </a:rPr>
              <a:t>Целями данного является</a:t>
            </a:r>
            <a:r>
              <a:rPr lang="ru-RU"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a:p>
            <a:pPr lvl="0" indent="-381000">
              <a:lnSpc>
                <a:spcPct val="150000"/>
              </a:lnSpc>
              <a:spcBef>
                <a:spcPts val="0"/>
              </a:spcBef>
              <a:buSzPts val="2400"/>
              <a:buFont typeface="Times New Roman"/>
              <a:buChar char="●"/>
            </a:pPr>
            <a:r>
              <a:rPr lang="ru-RU" sz="2400" dirty="0"/>
              <a:t>изучение ЭДО и УЦ с целью внедрения такой системы в работу университета «Московский </a:t>
            </a:r>
            <a:r>
              <a:rPr lang="ru-RU" sz="2400" dirty="0" err="1"/>
              <a:t>Политех</a:t>
            </a:r>
            <a:r>
              <a:rPr lang="ru-RU" sz="2400" dirty="0"/>
              <a:t>» </a:t>
            </a:r>
            <a:endParaRPr lang="ru-RU" sz="2400" dirty="0" smtClean="0"/>
          </a:p>
          <a:p>
            <a:pPr lvl="0" indent="-381000">
              <a:lnSpc>
                <a:spcPct val="150000"/>
              </a:lnSpc>
              <a:spcBef>
                <a:spcPts val="0"/>
              </a:spcBef>
              <a:buSzPts val="2400"/>
              <a:buFont typeface="Times New Roman"/>
              <a:buChar char="●"/>
            </a:pPr>
            <a:r>
              <a:rPr lang="ru-RU" sz="2400" dirty="0" smtClean="0"/>
              <a:t>составление </a:t>
            </a:r>
            <a:r>
              <a:rPr lang="ru-RU" sz="2400" dirty="0"/>
              <a:t>демоверсии </a:t>
            </a:r>
            <a:r>
              <a:rPr lang="ru-RU" sz="2400" dirty="0" smtClean="0"/>
              <a:t>процесса внедрения </a:t>
            </a:r>
            <a:r>
              <a:rPr lang="ru-RU" sz="2400" dirty="0"/>
              <a:t>такой системы на административном уровне университета.</a:t>
            </a:r>
            <a:r>
              <a:rPr lang="ru-RU" sz="2400" dirty="0" smtClean="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a:p>
            <a:pPr marL="228600" lvl="0" indent="-228600" algn="l" rtl="0">
              <a:lnSpc>
                <a:spcPct val="150000"/>
              </a:lnSpc>
              <a:spcBef>
                <a:spcPts val="0"/>
              </a:spcBef>
              <a:spcAft>
                <a:spcPts val="0"/>
              </a:spcAft>
              <a:buClr>
                <a:schemeClr val="dk1"/>
              </a:buClr>
              <a:buSzPts val="1100"/>
              <a:buNone/>
            </a:pPr>
            <a:endParaRPr sz="3600" dirty="0">
              <a:latin typeface="Times New Roman"/>
              <a:ea typeface="Times New Roman"/>
              <a:cs typeface="Times New Roman"/>
              <a:sym typeface="Times New Roman"/>
            </a:endParaRPr>
          </a:p>
        </p:txBody>
      </p:sp>
      <p:sp>
        <p:nvSpPr>
          <p:cNvPr id="122" name="Google Shape;122;p16"/>
          <p:cNvSpPr txBox="1"/>
          <p:nvPr/>
        </p:nvSpPr>
        <p:spPr>
          <a:xfrm>
            <a:off x="971575" y="476735"/>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Введение</a:t>
            </a:r>
            <a:endParaRPr sz="2400" b="1">
              <a:solidFill>
                <a:srgbClr val="000000"/>
              </a:solidFill>
              <a:latin typeface="Arial"/>
              <a:ea typeface="Arial"/>
              <a:cs typeface="Arial"/>
              <a:sym typeface="Arial"/>
            </a:endParaRPr>
          </a:p>
        </p:txBody>
      </p:sp>
      <p:sp>
        <p:nvSpPr>
          <p:cNvPr id="123" name="Google Shape;12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971600" y="980728"/>
            <a:ext cx="7725600" cy="50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74BA0"/>
              </a:buClr>
              <a:buSzPts val="1800"/>
              <a:buFont typeface="Arial"/>
              <a:buNone/>
            </a:pPr>
            <a:r>
              <a:rPr lang="ru-RU" sz="2400" b="1">
                <a:solidFill>
                  <a:srgbClr val="874BA0"/>
                </a:solidFill>
              </a:rPr>
              <a:t>Актуальность проекта</a:t>
            </a:r>
            <a:endParaRPr sz="2400" b="1">
              <a:solidFill>
                <a:srgbClr val="874BA0"/>
              </a:solidFill>
            </a:endParaRPr>
          </a:p>
        </p:txBody>
      </p:sp>
      <p:cxnSp>
        <p:nvCxnSpPr>
          <p:cNvPr id="130" name="Google Shape;130;p17"/>
          <p:cNvCxnSpPr/>
          <p:nvPr/>
        </p:nvCxnSpPr>
        <p:spPr>
          <a:xfrm>
            <a:off x="683568" y="980728"/>
            <a:ext cx="6995100" cy="0"/>
          </a:xfrm>
          <a:prstGeom prst="straightConnector1">
            <a:avLst/>
          </a:prstGeom>
          <a:noFill/>
          <a:ln w="9525" cap="flat" cmpd="sng">
            <a:solidFill>
              <a:schemeClr val="dk1"/>
            </a:solidFill>
            <a:prstDash val="solid"/>
            <a:round/>
            <a:headEnd type="none" w="sm" len="sm"/>
            <a:tailEnd type="none" w="sm" len="sm"/>
          </a:ln>
        </p:spPr>
      </p:cxnSp>
      <p:cxnSp>
        <p:nvCxnSpPr>
          <p:cNvPr id="131" name="Google Shape;131;p17"/>
          <p:cNvCxnSpPr/>
          <p:nvPr/>
        </p:nvCxnSpPr>
        <p:spPr>
          <a:xfrm rot="10800000">
            <a:off x="899592" y="476752"/>
            <a:ext cx="0" cy="720000"/>
          </a:xfrm>
          <a:prstGeom prst="straightConnector1">
            <a:avLst/>
          </a:prstGeom>
          <a:noFill/>
          <a:ln w="9525" cap="flat" cmpd="sng">
            <a:solidFill>
              <a:schemeClr val="dk1"/>
            </a:solidFill>
            <a:prstDash val="solid"/>
            <a:round/>
            <a:headEnd type="none" w="sm" len="sm"/>
            <a:tailEnd type="none" w="sm" len="sm"/>
          </a:ln>
        </p:spPr>
      </p:cxnSp>
      <p:sp>
        <p:nvSpPr>
          <p:cNvPr id="132" name="Google Shape;132;p17"/>
          <p:cNvSpPr txBox="1">
            <a:spLocks noGrp="1"/>
          </p:cNvSpPr>
          <p:nvPr>
            <p:ph type="body" idx="1"/>
          </p:nvPr>
        </p:nvSpPr>
        <p:spPr>
          <a:xfrm>
            <a:off x="98853" y="1594022"/>
            <a:ext cx="8872151" cy="4499237"/>
          </a:xfrm>
          <a:prstGeom prst="rect">
            <a:avLst/>
          </a:prstGeom>
          <a:noFill/>
          <a:ln>
            <a:noFill/>
          </a:ln>
        </p:spPr>
        <p:txBody>
          <a:bodyPr spcFirstLastPara="1" wrap="square" lIns="91425" tIns="45700" rIns="91425" bIns="45700" anchor="t" anchorCtr="0">
            <a:noAutofit/>
          </a:bodyPr>
          <a:lstStyle/>
          <a:p>
            <a:r>
              <a:rPr lang="ru-RU" sz="2400" dirty="0"/>
              <a:t>В связи со стремительным развитием технологий и их повсеместным внедрением </a:t>
            </a:r>
            <a:r>
              <a:rPr lang="ru-RU" sz="2400" dirty="0" smtClean="0"/>
              <a:t>ЭДО и </a:t>
            </a:r>
            <a:r>
              <a:rPr lang="ru-RU" sz="2400" dirty="0"/>
              <a:t>архивные работы занимают наиболее высокую позицию по сравнению со своим бумажным аналогом.</a:t>
            </a:r>
          </a:p>
          <a:p>
            <a:r>
              <a:rPr lang="ru-RU" sz="2400" dirty="0"/>
              <a:t>Количество и объёмы используемых в современном мире документов растут. Причём соотношение электронных и бумажных документов со временем меняется в пользу последних. На данный момент, согласно статистическим данным, объём корпоративной электронной текстовой информации каждые три года удваивается.</a:t>
            </a:r>
          </a:p>
        </p:txBody>
      </p:sp>
      <p:sp>
        <p:nvSpPr>
          <p:cNvPr id="133" name="Google Shape;133;p17"/>
          <p:cNvSpPr txBox="1"/>
          <p:nvPr/>
        </p:nvSpPr>
        <p:spPr>
          <a:xfrm>
            <a:off x="971575" y="476735"/>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Введение</a:t>
            </a:r>
            <a:endParaRPr sz="2400" b="1">
              <a:solidFill>
                <a:srgbClr val="000000"/>
              </a:solidFill>
              <a:latin typeface="Arial"/>
              <a:ea typeface="Arial"/>
              <a:cs typeface="Arial"/>
              <a:sym typeface="Arial"/>
            </a:endParaRPr>
          </a:p>
        </p:txBody>
      </p:sp>
      <p:sp>
        <p:nvSpPr>
          <p:cNvPr id="134" name="Google Shape;134;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971600" y="980728"/>
            <a:ext cx="7725600" cy="50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74BA0"/>
              </a:buClr>
              <a:buSzPts val="1800"/>
              <a:buFont typeface="Arial"/>
              <a:buNone/>
            </a:pPr>
            <a:r>
              <a:rPr lang="ru-RU" sz="2400" b="1">
                <a:solidFill>
                  <a:srgbClr val="874BA0"/>
                </a:solidFill>
              </a:rPr>
              <a:t>Целевая аудитория</a:t>
            </a:r>
            <a:endParaRPr sz="2400" b="1">
              <a:solidFill>
                <a:srgbClr val="874BA0"/>
              </a:solidFill>
            </a:endParaRPr>
          </a:p>
        </p:txBody>
      </p:sp>
      <p:cxnSp>
        <p:nvCxnSpPr>
          <p:cNvPr id="141" name="Google Shape;141;p18"/>
          <p:cNvCxnSpPr/>
          <p:nvPr/>
        </p:nvCxnSpPr>
        <p:spPr>
          <a:xfrm>
            <a:off x="683568" y="980728"/>
            <a:ext cx="6995100" cy="0"/>
          </a:xfrm>
          <a:prstGeom prst="straightConnector1">
            <a:avLst/>
          </a:prstGeom>
          <a:noFill/>
          <a:ln w="9525" cap="flat" cmpd="sng">
            <a:solidFill>
              <a:schemeClr val="dk1"/>
            </a:solidFill>
            <a:prstDash val="solid"/>
            <a:round/>
            <a:headEnd type="none" w="sm" len="sm"/>
            <a:tailEnd type="none" w="sm" len="sm"/>
          </a:ln>
        </p:spPr>
      </p:cxnSp>
      <p:cxnSp>
        <p:nvCxnSpPr>
          <p:cNvPr id="142" name="Google Shape;142;p18"/>
          <p:cNvCxnSpPr/>
          <p:nvPr/>
        </p:nvCxnSpPr>
        <p:spPr>
          <a:xfrm rot="10800000">
            <a:off x="899592" y="476752"/>
            <a:ext cx="0" cy="720000"/>
          </a:xfrm>
          <a:prstGeom prst="straightConnector1">
            <a:avLst/>
          </a:prstGeom>
          <a:noFill/>
          <a:ln w="9525" cap="flat" cmpd="sng">
            <a:solidFill>
              <a:schemeClr val="dk1"/>
            </a:solidFill>
            <a:prstDash val="solid"/>
            <a:round/>
            <a:headEnd type="none" w="sm" len="sm"/>
            <a:tailEnd type="none" w="sm" len="sm"/>
          </a:ln>
        </p:spPr>
      </p:cxnSp>
      <p:sp>
        <p:nvSpPr>
          <p:cNvPr id="143" name="Google Shape;143;p18"/>
          <p:cNvSpPr txBox="1">
            <a:spLocks noGrp="1"/>
          </p:cNvSpPr>
          <p:nvPr>
            <p:ph type="body" idx="1"/>
          </p:nvPr>
        </p:nvSpPr>
        <p:spPr>
          <a:xfrm>
            <a:off x="467544" y="1745059"/>
            <a:ext cx="8229600" cy="4348200"/>
          </a:xfrm>
          <a:prstGeom prst="rect">
            <a:avLst/>
          </a:prstGeom>
          <a:noFill/>
          <a:ln>
            <a:noFill/>
          </a:ln>
        </p:spPr>
        <p:txBody>
          <a:bodyPr spcFirstLastPara="1" wrap="square" lIns="91425" tIns="45700" rIns="91425" bIns="45700" anchor="t" anchorCtr="0">
            <a:noAutofit/>
          </a:bodyPr>
          <a:lstStyle/>
          <a:p>
            <a:pPr marL="457200" lvl="0" indent="-457200" algn="l" rtl="0">
              <a:lnSpc>
                <a:spcPct val="150000"/>
              </a:lnSpc>
              <a:spcBef>
                <a:spcPts val="0"/>
              </a:spcBef>
              <a:spcAft>
                <a:spcPts val="0"/>
              </a:spcAft>
              <a:buSzPts val="3600"/>
              <a:buFont typeface="Times New Roman"/>
              <a:buChar char="•"/>
            </a:pPr>
            <a:r>
              <a:rPr lang="ru-RU" sz="2400" dirty="0">
                <a:latin typeface="Times New Roman"/>
                <a:ea typeface="Times New Roman"/>
                <a:cs typeface="Times New Roman"/>
                <a:sym typeface="Times New Roman"/>
              </a:rPr>
              <a:t>Обучающиеся студенты на </a:t>
            </a:r>
            <a:r>
              <a:rPr lang="ru-RU" sz="2400" dirty="0" smtClean="0">
                <a:latin typeface="Times New Roman"/>
                <a:ea typeface="Times New Roman"/>
                <a:cs typeface="Times New Roman"/>
                <a:sym typeface="Times New Roman"/>
              </a:rPr>
              <a:t>технических направлениях и автоматизации процессов.</a:t>
            </a:r>
            <a:endParaRPr sz="2400" dirty="0">
              <a:latin typeface="Times New Roman"/>
              <a:ea typeface="Times New Roman"/>
              <a:cs typeface="Times New Roman"/>
              <a:sym typeface="Times New Roman"/>
            </a:endParaRPr>
          </a:p>
          <a:p>
            <a:pPr marL="457200" lvl="0" indent="-381000" algn="l" rtl="0">
              <a:lnSpc>
                <a:spcPct val="150000"/>
              </a:lnSpc>
              <a:spcBef>
                <a:spcPts val="0"/>
              </a:spcBef>
              <a:spcAft>
                <a:spcPts val="0"/>
              </a:spcAft>
              <a:buSzPts val="2400"/>
              <a:buFont typeface="Times New Roman"/>
              <a:buChar char="•"/>
            </a:pPr>
            <a:r>
              <a:rPr lang="ru-RU" sz="2400" dirty="0">
                <a:latin typeface="Times New Roman"/>
                <a:ea typeface="Times New Roman"/>
                <a:cs typeface="Times New Roman"/>
                <a:sym typeface="Times New Roman"/>
              </a:rPr>
              <a:t>Стажеры в </a:t>
            </a:r>
            <a:r>
              <a:rPr lang="ru-RU" sz="2400" dirty="0" smtClean="0">
                <a:latin typeface="Times New Roman"/>
                <a:ea typeface="Times New Roman"/>
                <a:cs typeface="Times New Roman"/>
                <a:sym typeface="Times New Roman"/>
              </a:rPr>
              <a:t>любой </a:t>
            </a:r>
            <a:r>
              <a:rPr lang="ru-RU" sz="2400" dirty="0">
                <a:latin typeface="Times New Roman"/>
                <a:ea typeface="Times New Roman"/>
                <a:cs typeface="Times New Roman"/>
                <a:sym typeface="Times New Roman"/>
              </a:rPr>
              <a:t>организации.</a:t>
            </a:r>
            <a:endParaRPr sz="2400" dirty="0">
              <a:latin typeface="Times New Roman"/>
              <a:ea typeface="Times New Roman"/>
              <a:cs typeface="Times New Roman"/>
              <a:sym typeface="Times New Roman"/>
            </a:endParaRPr>
          </a:p>
          <a:p>
            <a:pPr marL="457200" lvl="0" indent="-381000" algn="l" rtl="0">
              <a:lnSpc>
                <a:spcPct val="150000"/>
              </a:lnSpc>
              <a:spcBef>
                <a:spcPts val="0"/>
              </a:spcBef>
              <a:spcAft>
                <a:spcPts val="0"/>
              </a:spcAft>
              <a:buSzPts val="2400"/>
              <a:buFont typeface="Times New Roman"/>
              <a:buChar char="•"/>
            </a:pPr>
            <a:r>
              <a:rPr lang="ru-RU" sz="2400" dirty="0">
                <a:latin typeface="Times New Roman"/>
                <a:ea typeface="Times New Roman"/>
                <a:cs typeface="Times New Roman"/>
                <a:sym typeface="Times New Roman"/>
              </a:rPr>
              <a:t>Работники </a:t>
            </a:r>
            <a:r>
              <a:rPr lang="ru-RU" sz="2400" dirty="0" smtClean="0">
                <a:latin typeface="Times New Roman"/>
                <a:ea typeface="Times New Roman"/>
                <a:cs typeface="Times New Roman"/>
                <a:sym typeface="Times New Roman"/>
              </a:rPr>
              <a:t>университета.</a:t>
            </a:r>
            <a:endParaRPr sz="2400" dirty="0">
              <a:latin typeface="Times New Roman"/>
              <a:ea typeface="Times New Roman"/>
              <a:cs typeface="Times New Roman"/>
              <a:sym typeface="Times New Roman"/>
            </a:endParaRPr>
          </a:p>
        </p:txBody>
      </p:sp>
      <p:sp>
        <p:nvSpPr>
          <p:cNvPr id="144" name="Google Shape;144;p18"/>
          <p:cNvSpPr txBox="1"/>
          <p:nvPr/>
        </p:nvSpPr>
        <p:spPr>
          <a:xfrm>
            <a:off x="971575" y="476735"/>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Введение</a:t>
            </a:r>
            <a:endParaRPr sz="2400" b="1">
              <a:solidFill>
                <a:srgbClr val="000000"/>
              </a:solidFill>
              <a:latin typeface="Arial"/>
              <a:ea typeface="Arial"/>
              <a:cs typeface="Arial"/>
              <a:sym typeface="Arial"/>
            </a:endParaRPr>
          </a:p>
        </p:txBody>
      </p:sp>
      <p:sp>
        <p:nvSpPr>
          <p:cNvPr id="145" name="Google Shape;145;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971600" y="980728"/>
            <a:ext cx="7725600" cy="504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74BA0"/>
              </a:buClr>
              <a:buSzPts val="1800"/>
              <a:buFont typeface="Arial"/>
              <a:buNone/>
            </a:pPr>
            <a:r>
              <a:rPr lang="ru-RU" sz="2400" b="1">
                <a:solidFill>
                  <a:srgbClr val="874BA0"/>
                </a:solidFill>
              </a:rPr>
              <a:t>План разработки</a:t>
            </a:r>
            <a:endParaRPr sz="2400" b="1">
              <a:solidFill>
                <a:srgbClr val="874BA0"/>
              </a:solidFill>
            </a:endParaRPr>
          </a:p>
        </p:txBody>
      </p:sp>
      <p:cxnSp>
        <p:nvCxnSpPr>
          <p:cNvPr id="152" name="Google Shape;152;p19"/>
          <p:cNvCxnSpPr/>
          <p:nvPr/>
        </p:nvCxnSpPr>
        <p:spPr>
          <a:xfrm>
            <a:off x="683568" y="980728"/>
            <a:ext cx="6995100" cy="0"/>
          </a:xfrm>
          <a:prstGeom prst="straightConnector1">
            <a:avLst/>
          </a:prstGeom>
          <a:noFill/>
          <a:ln w="9525" cap="flat" cmpd="sng">
            <a:solidFill>
              <a:schemeClr val="dk1"/>
            </a:solidFill>
            <a:prstDash val="solid"/>
            <a:round/>
            <a:headEnd type="none" w="sm" len="sm"/>
            <a:tailEnd type="none" w="sm" len="sm"/>
          </a:ln>
        </p:spPr>
      </p:cxnSp>
      <p:cxnSp>
        <p:nvCxnSpPr>
          <p:cNvPr id="153" name="Google Shape;153;p19"/>
          <p:cNvCxnSpPr/>
          <p:nvPr/>
        </p:nvCxnSpPr>
        <p:spPr>
          <a:xfrm rot="10800000">
            <a:off x="899592" y="476752"/>
            <a:ext cx="0" cy="720000"/>
          </a:xfrm>
          <a:prstGeom prst="straightConnector1">
            <a:avLst/>
          </a:prstGeom>
          <a:noFill/>
          <a:ln w="9525" cap="flat" cmpd="sng">
            <a:solidFill>
              <a:schemeClr val="dk1"/>
            </a:solidFill>
            <a:prstDash val="solid"/>
            <a:round/>
            <a:headEnd type="none" w="sm" len="sm"/>
            <a:tailEnd type="none" w="sm" len="sm"/>
          </a:ln>
        </p:spPr>
      </p:cxnSp>
      <p:sp>
        <p:nvSpPr>
          <p:cNvPr id="154" name="Google Shape;154;p19"/>
          <p:cNvSpPr txBox="1">
            <a:spLocks noGrp="1"/>
          </p:cNvSpPr>
          <p:nvPr>
            <p:ph type="body" idx="1"/>
          </p:nvPr>
        </p:nvSpPr>
        <p:spPr>
          <a:xfrm>
            <a:off x="467544" y="1745059"/>
            <a:ext cx="8229600" cy="4348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ru-RU" sz="2400" b="1">
                <a:latin typeface="Times New Roman"/>
                <a:ea typeface="Times New Roman"/>
                <a:cs typeface="Times New Roman"/>
                <a:sym typeface="Times New Roman"/>
              </a:rPr>
              <a:t> </a:t>
            </a:r>
            <a:endParaRPr sz="2400" b="1">
              <a:latin typeface="Times New Roman"/>
              <a:ea typeface="Times New Roman"/>
              <a:cs typeface="Times New Roman"/>
              <a:sym typeface="Times New Roman"/>
            </a:endParaRPr>
          </a:p>
        </p:txBody>
      </p:sp>
      <p:sp>
        <p:nvSpPr>
          <p:cNvPr id="155" name="Google Shape;155;p19"/>
          <p:cNvSpPr txBox="1"/>
          <p:nvPr/>
        </p:nvSpPr>
        <p:spPr>
          <a:xfrm>
            <a:off x="971575" y="476735"/>
            <a:ext cx="7725600" cy="504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Введение</a:t>
            </a:r>
            <a:endParaRPr sz="2400" b="1">
              <a:solidFill>
                <a:srgbClr val="000000"/>
              </a:solidFill>
              <a:latin typeface="Arial"/>
              <a:ea typeface="Arial"/>
              <a:cs typeface="Arial"/>
              <a:sym typeface="Arial"/>
            </a:endParaRPr>
          </a:p>
        </p:txBody>
      </p:sp>
      <p:sp>
        <p:nvSpPr>
          <p:cNvPr id="156" name="Google Shape;156;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8</a:t>
            </a:fld>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054" y="1419225"/>
            <a:ext cx="7809469" cy="4647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971600" y="980728"/>
            <a:ext cx="7725544" cy="50405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55B432"/>
              </a:buClr>
              <a:buSzPts val="1800"/>
              <a:buFont typeface="Arial"/>
              <a:buNone/>
            </a:pPr>
            <a:r>
              <a:rPr lang="ru-RU" sz="2400" b="1">
                <a:solidFill>
                  <a:srgbClr val="55B432"/>
                </a:solidFill>
              </a:rPr>
              <a:t>Теоретическая часть</a:t>
            </a:r>
            <a:endParaRPr sz="2400" b="1">
              <a:solidFill>
                <a:srgbClr val="55B432"/>
              </a:solidFill>
            </a:endParaRPr>
          </a:p>
        </p:txBody>
      </p:sp>
      <p:cxnSp>
        <p:nvCxnSpPr>
          <p:cNvPr id="164" name="Google Shape;164;p20"/>
          <p:cNvCxnSpPr/>
          <p:nvPr/>
        </p:nvCxnSpPr>
        <p:spPr>
          <a:xfrm>
            <a:off x="683568" y="980728"/>
            <a:ext cx="6995063" cy="0"/>
          </a:xfrm>
          <a:prstGeom prst="straightConnector1">
            <a:avLst/>
          </a:prstGeom>
          <a:noFill/>
          <a:ln w="9525" cap="flat" cmpd="sng">
            <a:solidFill>
              <a:schemeClr val="dk1"/>
            </a:solidFill>
            <a:prstDash val="solid"/>
            <a:round/>
            <a:headEnd type="none" w="sm" len="sm"/>
            <a:tailEnd type="none" w="sm" len="sm"/>
          </a:ln>
        </p:spPr>
      </p:cxnSp>
      <p:cxnSp>
        <p:nvCxnSpPr>
          <p:cNvPr id="165" name="Google Shape;165;p20"/>
          <p:cNvCxnSpPr/>
          <p:nvPr/>
        </p:nvCxnSpPr>
        <p:spPr>
          <a:xfrm rot="10800000">
            <a:off x="899592" y="476672"/>
            <a:ext cx="0" cy="720080"/>
          </a:xfrm>
          <a:prstGeom prst="straightConnector1">
            <a:avLst/>
          </a:prstGeom>
          <a:noFill/>
          <a:ln w="9525" cap="flat" cmpd="sng">
            <a:solidFill>
              <a:schemeClr val="dk1"/>
            </a:solidFill>
            <a:prstDash val="solid"/>
            <a:round/>
            <a:headEnd type="none" w="sm" len="sm"/>
            <a:tailEnd type="none" w="sm" len="sm"/>
          </a:ln>
        </p:spPr>
      </p:cxnSp>
      <p:sp>
        <p:nvSpPr>
          <p:cNvPr id="166" name="Google Shape;166;p20"/>
          <p:cNvSpPr txBox="1">
            <a:spLocks noGrp="1"/>
          </p:cNvSpPr>
          <p:nvPr>
            <p:ph type="body" idx="1"/>
          </p:nvPr>
        </p:nvSpPr>
        <p:spPr>
          <a:xfrm>
            <a:off x="111211" y="1495168"/>
            <a:ext cx="8872151" cy="4707923"/>
          </a:xfrm>
          <a:prstGeom prst="rect">
            <a:avLst/>
          </a:prstGeom>
          <a:noFill/>
          <a:ln>
            <a:noFill/>
          </a:ln>
        </p:spPr>
        <p:txBody>
          <a:bodyPr spcFirstLastPara="1" wrap="square" lIns="91425" tIns="45700" rIns="91425" bIns="45700" anchor="t" anchorCtr="0">
            <a:noAutofit/>
          </a:bodyPr>
          <a:lstStyle/>
          <a:p>
            <a:pPr marL="0" indent="0">
              <a:lnSpc>
                <a:spcPct val="150000"/>
              </a:lnSpc>
              <a:spcBef>
                <a:spcPts val="0"/>
              </a:spcBef>
              <a:buNone/>
            </a:pPr>
            <a:r>
              <a:rPr lang="ru-RU" sz="2400" dirty="0">
                <a:latin typeface="Times New Roman" panose="02020603050405020304" pitchFamily="18" charset="0"/>
                <a:cs typeface="Times New Roman" panose="02020603050405020304" pitchFamily="18" charset="0"/>
              </a:rPr>
              <a:t>Электронный документооборот (ЭДО) – механизм по работе с документами в электронном виде, т.е. движение документов в организации с момента их создания (или получения) до завершения исполнения (или отправления), а также способ организации работы с документами, при котором основная масса документов организации (предприятия) используется в электронном виде и хранится </a:t>
            </a:r>
            <a:r>
              <a:rPr lang="ru-RU" sz="2400" dirty="0" smtClean="0">
                <a:latin typeface="Times New Roman" panose="02020603050405020304" pitchFamily="18" charset="0"/>
                <a:cs typeface="Times New Roman" panose="02020603050405020304" pitchFamily="18" charset="0"/>
              </a:rPr>
              <a:t>централизованно.</a:t>
            </a:r>
            <a:endParaRPr lang="ru-RU" sz="2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800"/>
              <a:buNone/>
            </a:pPr>
            <a:endParaRPr sz="3600" dirty="0"/>
          </a:p>
        </p:txBody>
      </p:sp>
      <p:sp>
        <p:nvSpPr>
          <p:cNvPr id="167" name="Google Shape;167;p20"/>
          <p:cNvSpPr txBox="1"/>
          <p:nvPr/>
        </p:nvSpPr>
        <p:spPr>
          <a:xfrm>
            <a:off x="971600" y="476672"/>
            <a:ext cx="7725544" cy="5040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000"/>
              <a:buFont typeface="Arial"/>
              <a:buNone/>
            </a:pPr>
            <a:r>
              <a:rPr lang="ru-RU" sz="2400" b="1"/>
              <a:t>Основная часть</a:t>
            </a:r>
            <a:endParaRPr sz="2400" b="1">
              <a:solidFill>
                <a:srgbClr val="000000"/>
              </a:solidFill>
              <a:latin typeface="Arial"/>
              <a:ea typeface="Arial"/>
              <a:cs typeface="Arial"/>
              <a:sym typeface="Arial"/>
            </a:endParaRPr>
          </a:p>
        </p:txBody>
      </p:sp>
      <p:sp>
        <p:nvSpPr>
          <p:cNvPr id="168" name="Google Shape;16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ru-RU"/>
              <a:t>9</a:t>
            </a:fld>
            <a:endParaRPr/>
          </a:p>
        </p:txBody>
      </p:sp>
    </p:spTree>
  </p:cSld>
  <p:clrMapOvr>
    <a:masterClrMapping/>
  </p:clrMapOvr>
</p:sld>
</file>

<file path=ppt/theme/theme1.xml><?xml version="1.0" encoding="utf-8"?>
<a:theme xmlns:a="http://schemas.openxmlformats.org/drawingml/2006/main" name="Николаенко_ААИ-2015">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707</Words>
  <Application>Microsoft Office PowerPoint</Application>
  <PresentationFormat>Экран (4:3)</PresentationFormat>
  <Paragraphs>187</Paragraphs>
  <Slides>24</Slides>
  <Notes>24</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24</vt:i4>
      </vt:variant>
    </vt:vector>
  </HeadingPairs>
  <TitlesOfParts>
    <vt:vector size="29" baseType="lpstr">
      <vt:lpstr>Arial</vt:lpstr>
      <vt:lpstr>Calibri</vt:lpstr>
      <vt:lpstr>Times New Roman</vt:lpstr>
      <vt:lpstr>Wingdings</vt:lpstr>
      <vt:lpstr>Николаенко_ААИ-2015</vt:lpstr>
      <vt:lpstr>Презентация PowerPoint</vt:lpstr>
      <vt:lpstr> </vt:lpstr>
      <vt:lpstr>Объектом исследования проекта</vt:lpstr>
      <vt:lpstr>Предметом исследования проекта</vt:lpstr>
      <vt:lpstr>Цели проекта</vt:lpstr>
      <vt:lpstr>Актуальность проекта</vt:lpstr>
      <vt:lpstr>Целевая аудитория</vt:lpstr>
      <vt:lpstr>План разработки</vt:lpstr>
      <vt:lpstr>Теоретическая часть</vt:lpstr>
      <vt:lpstr>Теоретическая часть</vt:lpstr>
      <vt:lpstr>Теоретическая часть </vt:lpstr>
      <vt:lpstr>Процесс внедрения СЭД </vt:lpstr>
      <vt:lpstr>Этап 1. Определение базовых процедур</vt:lpstr>
      <vt:lpstr>Этап 2. Определение требований к процессам документооборота</vt:lpstr>
      <vt:lpstr>Этап 2. Определение требований к процессам документооборота</vt:lpstr>
      <vt:lpstr>Этап 3. Формирование критериев выбора системы ЭДО</vt:lpstr>
      <vt:lpstr>Этап 4. Выбор системы ЭДО</vt:lpstr>
      <vt:lpstr>Этап 5. Управление проектом внедрения СЭД</vt:lpstr>
      <vt:lpstr>Этап 6. Документирование системы</vt:lpstr>
      <vt:lpstr>Процесс внедрения СЭД </vt:lpstr>
      <vt:lpstr>Выбор УЦ</vt:lpstr>
      <vt:lpstr>Выбор УЦ</vt:lpstr>
      <vt:lpstr>Выбор УЦ</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Елизавета</dc:creator>
  <cp:lastModifiedBy>temp</cp:lastModifiedBy>
  <cp:revision>8</cp:revision>
  <dcterms:modified xsi:type="dcterms:W3CDTF">2019-06-26T09:41:17Z</dcterms:modified>
</cp:coreProperties>
</file>