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sldIdLst>
    <p:sldId id="256" r:id="rId2"/>
    <p:sldId id="257" r:id="rId3"/>
    <p:sldId id="258" r:id="rId4"/>
    <p:sldId id="288" r:id="rId5"/>
    <p:sldId id="259" r:id="rId6"/>
    <p:sldId id="260" r:id="rId7"/>
    <p:sldId id="261" r:id="rId8"/>
    <p:sldId id="262" r:id="rId9"/>
    <p:sldId id="263" r:id="rId10"/>
    <p:sldId id="264" r:id="rId11"/>
    <p:sldId id="265" r:id="rId12"/>
    <p:sldId id="276" r:id="rId13"/>
    <p:sldId id="289" r:id="rId14"/>
    <p:sldId id="290" r:id="rId15"/>
    <p:sldId id="291" r:id="rId16"/>
    <p:sldId id="292" r:id="rId17"/>
    <p:sldId id="293" r:id="rId18"/>
    <p:sldId id="294" r:id="rId19"/>
    <p:sldId id="295" r:id="rId20"/>
    <p:sldId id="296" r:id="rId21"/>
    <p:sldId id="297" r:id="rId22"/>
    <p:sldId id="298" r:id="rId23"/>
    <p:sldId id="299" r:id="rId24"/>
    <p:sldId id="287" r:id="rId25"/>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1"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48423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d9e063748_0_6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4d9e063748_0_6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4d9e063748_0_63: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d9e063748_0_7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4d9e063748_0_78: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4d9e063748_0_78: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9e063748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4d9e063748_0_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4d9e063748_0_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9e063748_0_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4d9e063748_0_1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4d9e063748_0_1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d9e063748_0_2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4d9e063748_0_2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4d9e063748_0_2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9e063748_0_3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d9e063748_0_3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4d9e063748_0_3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p:nvPr/>
        </p:nvSpPr>
        <p:spPr>
          <a:xfrm>
            <a:off x="134725" y="308919"/>
            <a:ext cx="7653000" cy="1978856"/>
          </a:xfrm>
          <a:prstGeom prst="rect">
            <a:avLst/>
          </a:prstGeom>
          <a:noFill/>
          <a:ln>
            <a:noFill/>
          </a:ln>
        </p:spPr>
        <p:txBody>
          <a:bodyPr spcFirstLastPara="1" wrap="square" lIns="65250" tIns="32625" rIns="65250" bIns="32625" anchor="t" anchorCtr="0">
            <a:noAutofit/>
          </a:bodyPr>
          <a:lstStyle/>
          <a:p>
            <a:pPr lvl="0">
              <a:lnSpc>
                <a:spcPct val="150000"/>
              </a:lnSpc>
              <a:buClr>
                <a:schemeClr val="dk1"/>
              </a:buClr>
              <a:buSzPts val="1100"/>
            </a:pPr>
            <a:r>
              <a:rPr lang="ru-RU" sz="3200" b="1" dirty="0">
                <a:solidFill>
                  <a:schemeClr val="bg1"/>
                </a:solidFill>
                <a:latin typeface="Times New Roman" pitchFamily="18" charset="0"/>
                <a:cs typeface="Times New Roman" pitchFamily="18" charset="0"/>
              </a:rPr>
              <a:t>Внедрение системы электронного </a:t>
            </a:r>
            <a:r>
              <a:rPr lang="ru-RU" sz="3200" b="1" dirty="0" smtClean="0">
                <a:solidFill>
                  <a:schemeClr val="bg1"/>
                </a:solidFill>
                <a:latin typeface="Times New Roman" pitchFamily="18" charset="0"/>
                <a:cs typeface="Times New Roman" pitchFamily="18" charset="0"/>
              </a:rPr>
              <a:t>документооборота в систему работы Московского Политехнического университета</a:t>
            </a:r>
            <a:endParaRPr sz="3200" b="1" dirty="0">
              <a:solidFill>
                <a:schemeClr val="bg1"/>
              </a:solidFill>
              <a:latin typeface="Times New Roman" pitchFamily="18" charset="0"/>
              <a:cs typeface="Times New Roman" pitchFamily="18" charset="0"/>
            </a:endParaRPr>
          </a:p>
        </p:txBody>
      </p:sp>
      <p:sp>
        <p:nvSpPr>
          <p:cNvPr id="90" name="Google Shape;90;p13"/>
          <p:cNvSpPr txBox="1"/>
          <p:nvPr/>
        </p:nvSpPr>
        <p:spPr>
          <a:xfrm>
            <a:off x="134725" y="3380865"/>
            <a:ext cx="4487100" cy="3006600"/>
          </a:xfrm>
          <a:prstGeom prst="rect">
            <a:avLst/>
          </a:prstGeom>
          <a:noFill/>
          <a:ln>
            <a:noFill/>
          </a:ln>
        </p:spPr>
        <p:txBody>
          <a:bodyPr spcFirstLastPara="1" wrap="square" lIns="65250" tIns="32625" rIns="65250" bIns="32625" anchor="t" anchorCtr="0">
            <a:noAutofit/>
          </a:bodyPr>
          <a:lstStyle/>
          <a:p>
            <a:pPr marL="0" marR="0" lvl="0" indent="0" algn="l" rtl="0">
              <a:spcBef>
                <a:spcPts val="0"/>
              </a:spcBef>
              <a:spcAft>
                <a:spcPts val="0"/>
              </a:spcAft>
              <a:buNone/>
            </a:pPr>
            <a:r>
              <a:rPr lang="ru-RU" sz="2000" dirty="0" smtClean="0">
                <a:solidFill>
                  <a:schemeClr val="lt1"/>
                </a:solidFill>
                <a:latin typeface="Times New Roman" pitchFamily="18" charset="0"/>
                <a:cs typeface="Times New Roman" pitchFamily="18" charset="0"/>
              </a:rPr>
              <a:t>Подготовила студент группы 171-341</a:t>
            </a:r>
            <a:r>
              <a:rPr lang="ru-RU" sz="2000" dirty="0">
                <a:solidFill>
                  <a:schemeClr val="lt1"/>
                </a:solidFill>
                <a:latin typeface="Times New Roman" pitchFamily="18" charset="0"/>
                <a:cs typeface="Times New Roman" pitchFamily="18" charset="0"/>
              </a:rPr>
              <a:t/>
            </a:r>
            <a:br>
              <a:rPr lang="ru-RU" sz="2000" dirty="0">
                <a:solidFill>
                  <a:schemeClr val="lt1"/>
                </a:solidFill>
                <a:latin typeface="Times New Roman" pitchFamily="18" charset="0"/>
                <a:cs typeface="Times New Roman" pitchFamily="18" charset="0"/>
              </a:rPr>
            </a:br>
            <a:r>
              <a:rPr lang="ru-RU" sz="2000" dirty="0">
                <a:solidFill>
                  <a:schemeClr val="lt1"/>
                </a:solidFill>
                <a:latin typeface="Times New Roman" pitchFamily="18" charset="0"/>
                <a:cs typeface="Times New Roman" pitchFamily="18" charset="0"/>
              </a:rPr>
              <a:t>Мельник Елизавета Васильевна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lang="ru-RU" sz="2000" dirty="0" smtClean="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a:solidFill>
                  <a:schemeClr val="lt1"/>
                </a:solidFill>
                <a:latin typeface="Times New Roman" pitchFamily="18" charset="0"/>
                <a:cs typeface="Times New Roman" pitchFamily="18" charset="0"/>
              </a:rPr>
              <a:t>Куратор проекта: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err="1" smtClean="0">
                <a:solidFill>
                  <a:schemeClr val="lt1"/>
                </a:solidFill>
                <a:latin typeface="Times New Roman" pitchFamily="18" charset="0"/>
                <a:cs typeface="Times New Roman" pitchFamily="18" charset="0"/>
              </a:rPr>
              <a:t>Кесель</a:t>
            </a:r>
            <a:r>
              <a:rPr lang="ru-RU" sz="2000" dirty="0" smtClean="0">
                <a:solidFill>
                  <a:schemeClr val="lt1"/>
                </a:solidFill>
                <a:latin typeface="Times New Roman" pitchFamily="18" charset="0"/>
                <a:cs typeface="Times New Roman" pitchFamily="18" charset="0"/>
              </a:rPr>
              <a:t> Сергей Александрович</a:t>
            </a:r>
            <a:endParaRPr sz="2000" dirty="0">
              <a:solidFill>
                <a:schemeClr val="l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a:t>
            </a:r>
            <a:r>
              <a:rPr lang="ru-RU" sz="2400" b="1" dirty="0" smtClean="0">
                <a:solidFill>
                  <a:srgbClr val="55B432"/>
                </a:solidFill>
              </a:rPr>
              <a:t>часть</a:t>
            </a:r>
            <a:endParaRPr sz="2400" b="1" dirty="0">
              <a:solidFill>
                <a:srgbClr val="55B432"/>
              </a:solidFill>
            </a:endParaRPr>
          </a:p>
        </p:txBody>
      </p:sp>
      <p:cxnSp>
        <p:nvCxnSpPr>
          <p:cNvPr id="177" name="Google Shape;177;p21"/>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78" name="Google Shape;178;p21"/>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79" name="Google Shape;179;p21"/>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ru-RU" sz="3600" dirty="0"/>
              <a:t>  </a:t>
            </a:r>
            <a:r>
              <a:rPr lang="ru-RU" sz="3600" dirty="0"/>
              <a:t>Система электронного документооборота (СЭД) — это система (компьютерная программа, ПО и т.п.), позволяющая организовать и автоматизировать работу с электронными документами на протяжении всего их жизненного цикла.</a:t>
            </a:r>
          </a:p>
          <a:p>
            <a:pPr marL="0" lvl="0" indent="0" algn="l" rtl="0">
              <a:spcBef>
                <a:spcPts val="0"/>
              </a:spcBef>
              <a:spcAft>
                <a:spcPts val="0"/>
              </a:spcAft>
              <a:buNone/>
            </a:pPr>
            <a:endParaRPr sz="3600" dirty="0"/>
          </a:p>
        </p:txBody>
      </p:sp>
      <p:sp>
        <p:nvSpPr>
          <p:cNvPr id="180" name="Google Shape;180;p21"/>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81" name="Google Shape;181;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часть </a:t>
            </a:r>
            <a:endParaRPr sz="2400" b="1" dirty="0">
              <a:solidFill>
                <a:srgbClr val="55B432"/>
              </a:solidFill>
            </a:endParaRPr>
          </a:p>
        </p:txBody>
      </p:sp>
      <p:cxnSp>
        <p:nvCxnSpPr>
          <p:cNvPr id="189" name="Google Shape;189;p22"/>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90" name="Google Shape;190;p22"/>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91" name="Google Shape;191;p22"/>
          <p:cNvSpPr txBox="1">
            <a:spLocks noGrp="1"/>
          </p:cNvSpPr>
          <p:nvPr>
            <p:ph type="body" idx="1"/>
          </p:nvPr>
        </p:nvSpPr>
        <p:spPr>
          <a:xfrm>
            <a:off x="158625" y="1473209"/>
            <a:ext cx="8738239" cy="461867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ru-RU" sz="2400" dirty="0"/>
              <a:t>УЦ — основной компонент автоматизированных информационных систем с </a:t>
            </a:r>
            <a:r>
              <a:rPr lang="ru-RU" sz="2400" dirty="0" smtClean="0"/>
              <a:t>применением ЭЦП.</a:t>
            </a:r>
          </a:p>
          <a:p>
            <a:pPr marL="0" indent="0">
              <a:spcBef>
                <a:spcPts val="0"/>
              </a:spcBef>
              <a:buNone/>
            </a:pPr>
            <a:r>
              <a:rPr lang="ru-RU" sz="2400" u="sng" dirty="0"/>
              <a:t>Электронно-цифровая подпись (ЭЦП)</a:t>
            </a:r>
            <a:r>
              <a:rPr lang="ru-RU" sz="2400" dirty="0"/>
              <a:t> - это реквизит электронного документа, предназначенный для защиты данного электронного документа от подделки, полученный в результате криптографического преобразования информации с использованием закрытого ключа электронной цифровой подписи и позволяющий идентифицировать владельца сертификата ключа подписи, а также установить отсутствие искажения информации в электронном документе.</a:t>
            </a:r>
          </a:p>
          <a:p>
            <a:pPr marL="0" lvl="0" indent="0">
              <a:spcBef>
                <a:spcPts val="0"/>
              </a:spcBef>
              <a:buNone/>
            </a:pPr>
            <a:endParaRPr sz="2400" dirty="0"/>
          </a:p>
        </p:txBody>
      </p:sp>
      <p:sp>
        <p:nvSpPr>
          <p:cNvPr id="192" name="Google Shape;192;p22"/>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93" name="Google Shape;193;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98854" y="1219612"/>
            <a:ext cx="8400582" cy="4610485"/>
          </a:xfrm>
          <a:prstGeom prst="rect">
            <a:avLst/>
          </a:prstGeom>
          <a:noFill/>
          <a:ln>
            <a:noFill/>
          </a:ln>
        </p:spPr>
        <p:txBody>
          <a:bodyPr spcFirstLastPara="1" wrap="square" lIns="91425" tIns="45700" rIns="91425" bIns="45700" anchor="t" anchorCtr="0">
            <a:noAutofit/>
          </a:bodyPr>
          <a:lstStyle/>
          <a:p>
            <a:r>
              <a:rPr lang="ru-RU" sz="2800" u="sng" dirty="0"/>
              <a:t>Основные этапы внедрения</a:t>
            </a:r>
            <a:r>
              <a:rPr lang="ru-RU" sz="2800" dirty="0"/>
              <a:t> системы электронного документооборота включают в себя:</a:t>
            </a:r>
          </a:p>
          <a:p>
            <a:r>
              <a:rPr lang="ru-RU" sz="2800" i="1" dirty="0"/>
              <a:t>Этап 1. Определение базовых процессов и процедур.</a:t>
            </a:r>
            <a:endParaRPr lang="ru-RU" sz="2800" dirty="0"/>
          </a:p>
          <a:p>
            <a:r>
              <a:rPr lang="ru-RU" sz="2800" u="sng" dirty="0"/>
              <a:t>Цель</a:t>
            </a:r>
            <a:r>
              <a:rPr lang="ru-RU" sz="2800" dirty="0"/>
              <a:t> данного этапа заключается в четком определении состава существующих процессов документооборота и процедур обработки документации. Для этого необходимо провести детальный анализ существующих процессов и процедур.</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2. Определение требований к процессам документооборота.</a:t>
            </a:r>
            <a:endParaRPr lang="ru-RU" sz="2800" dirty="0"/>
          </a:p>
          <a:p>
            <a:r>
              <a:rPr lang="ru-RU" sz="2800" dirty="0"/>
              <a:t>На данном этапе определяется, какие изменения необходимо внести в процессы документооборота, чтобы они работали эффективно и могли быть автоматизированы.</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13</a:t>
            </a:fld>
            <a:endParaRPr/>
          </a:p>
        </p:txBody>
      </p:sp>
    </p:spTree>
    <p:extLst>
      <p:ext uri="{BB962C8B-B14F-4D97-AF65-F5344CB8AC3E}">
        <p14:creationId xmlns:p14="http://schemas.microsoft.com/office/powerpoint/2010/main" val="235952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3. Формирование критериев выбора системы электронного документооборота</a:t>
            </a:r>
            <a:r>
              <a:rPr lang="ru-RU" sz="2800" dirty="0"/>
              <a:t>.</a:t>
            </a:r>
          </a:p>
          <a:p>
            <a:r>
              <a:rPr lang="ru-RU" sz="2800" dirty="0"/>
              <a:t>На основании данных первого и второго этапов необходимо сформулировать набор критериев для выбора СЭД. Критерии выбора СЭД будут во многом определять объем дальнейших работ и порядок организации взаимодействия с поставщиком системы.</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14</a:t>
            </a:fld>
            <a:endParaRPr/>
          </a:p>
        </p:txBody>
      </p:sp>
    </p:spTree>
    <p:extLst>
      <p:ext uri="{BB962C8B-B14F-4D97-AF65-F5344CB8AC3E}">
        <p14:creationId xmlns:p14="http://schemas.microsoft.com/office/powerpoint/2010/main" val="349355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4. Выбор системы электронного документооборота.</a:t>
            </a:r>
            <a:endParaRPr lang="ru-RU" sz="2800" dirty="0"/>
          </a:p>
          <a:p>
            <a:r>
              <a:rPr lang="ru-RU" sz="2800" dirty="0"/>
              <a:t>Этот этап позволяет организации определить основные технологии, на основании которых будет работать система электронного документооборота, выбрать подходящую систему и определить поставщика услуг по внедрению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15</a:t>
            </a:fld>
            <a:endParaRPr/>
          </a:p>
        </p:txBody>
      </p:sp>
    </p:spTree>
    <p:extLst>
      <p:ext uri="{BB962C8B-B14F-4D97-AF65-F5344CB8AC3E}">
        <p14:creationId xmlns:p14="http://schemas.microsoft.com/office/powerpoint/2010/main" val="29835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5. Управление проектом внедрения системы электронного документооборота.</a:t>
            </a:r>
            <a:endParaRPr lang="ru-RU" sz="2800" dirty="0"/>
          </a:p>
          <a:p>
            <a:r>
              <a:rPr lang="ru-RU" sz="2800" dirty="0"/>
              <a:t>После выбора поставщика системы электронного документооборота необходимо разработать план внедрения. Этот этап может занять достаточно много времени, однако время на планирование поможет значительно сократить время на внедрение системы. План может быть разработан совместно с поставщиком услуг.</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16</a:t>
            </a:fld>
            <a:endParaRPr/>
          </a:p>
        </p:txBody>
      </p:sp>
    </p:spTree>
    <p:extLst>
      <p:ext uri="{BB962C8B-B14F-4D97-AF65-F5344CB8AC3E}">
        <p14:creationId xmlns:p14="http://schemas.microsoft.com/office/powerpoint/2010/main" val="287712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6. Документирование системы</a:t>
            </a:r>
            <a:r>
              <a:rPr lang="ru-RU" sz="2800" dirty="0"/>
              <a:t>.</a:t>
            </a:r>
          </a:p>
          <a:p>
            <a:r>
              <a:rPr lang="ru-RU" sz="2800" dirty="0"/>
              <a:t>Этот 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17</a:t>
            </a:fld>
            <a:endParaRPr/>
          </a:p>
        </p:txBody>
      </p:sp>
    </p:spTree>
    <p:extLst>
      <p:ext uri="{BB962C8B-B14F-4D97-AF65-F5344CB8AC3E}">
        <p14:creationId xmlns:p14="http://schemas.microsoft.com/office/powerpoint/2010/main" val="224709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i="1" dirty="0"/>
              <a:t>Этап 6. Документирование системы</a:t>
            </a:r>
            <a:r>
              <a:rPr lang="ru-RU" sz="2800" dirty="0"/>
              <a:t>.</a:t>
            </a:r>
          </a:p>
          <a:p>
            <a:r>
              <a:rPr lang="ru-RU" sz="2800" dirty="0"/>
              <a:t>Этот 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18</a:t>
            </a:fld>
            <a:endParaRPr/>
          </a:p>
        </p:txBody>
      </p:sp>
    </p:spTree>
    <p:extLst>
      <p:ext uri="{BB962C8B-B14F-4D97-AF65-F5344CB8AC3E}">
        <p14:creationId xmlns:p14="http://schemas.microsoft.com/office/powerpoint/2010/main" val="383107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r>
              <a:rPr lang="ru-RU" sz="2800" dirty="0"/>
              <a:t>Так как университет сотрудничает с компанией </a:t>
            </a:r>
            <a:r>
              <a:rPr lang="ru-RU" sz="2800" dirty="0" err="1"/>
              <a:t>Инфотекс</a:t>
            </a:r>
            <a:r>
              <a:rPr lang="ru-RU" sz="2800" dirty="0"/>
              <a:t>, то следовательно использовать стоит УЦ именно этой компании</a:t>
            </a:r>
            <a:r>
              <a:rPr lang="ru-RU" sz="2800" dirty="0" smtClean="0"/>
              <a:t>.</a:t>
            </a:r>
          </a:p>
          <a:p>
            <a:pPr marL="114300" indent="0">
              <a:buNone/>
            </a:pPr>
            <a:endParaRPr lang="ru-RU" sz="2800" dirty="0"/>
          </a:p>
          <a:p>
            <a:r>
              <a:rPr lang="ru-RU" sz="2800" b="1" dirty="0"/>
              <a:t>УЦ </a:t>
            </a:r>
            <a:r>
              <a:rPr lang="en-US" sz="2800" b="1" dirty="0" err="1"/>
              <a:t>Infotecs</a:t>
            </a:r>
            <a:endParaRPr lang="ru-RU" sz="2800" dirty="0"/>
          </a:p>
          <a:p>
            <a:r>
              <a:rPr lang="ru-RU" sz="2800" dirty="0"/>
              <a:t>Ниже предоставлена информация непосредственно с сайта партнера нашего университета.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19</a:t>
            </a:fld>
            <a:endParaRPr/>
          </a:p>
        </p:txBody>
      </p:sp>
    </p:spTree>
    <p:extLst>
      <p:ext uri="{BB962C8B-B14F-4D97-AF65-F5344CB8AC3E}">
        <p14:creationId xmlns:p14="http://schemas.microsoft.com/office/powerpoint/2010/main" val="66234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4B6EB9"/>
              </a:buClr>
              <a:buSzPts val="1800"/>
              <a:buFont typeface="Arial"/>
              <a:buNone/>
            </a:pPr>
            <a:r>
              <a:rPr lang="ru-RU" sz="1800" b="1">
                <a:solidFill>
                  <a:srgbClr val="4B6EB9"/>
                </a:solidFill>
              </a:rPr>
              <a:t> </a:t>
            </a:r>
            <a:endParaRPr sz="1800" b="1">
              <a:solidFill>
                <a:srgbClr val="4B6EB9"/>
              </a:solidFill>
            </a:endParaRPr>
          </a:p>
        </p:txBody>
      </p:sp>
      <p:cxnSp>
        <p:nvCxnSpPr>
          <p:cNvPr id="97" name="Google Shape;97;p14"/>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98" name="Google Shape;98;p14"/>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99" name="Google Shape;99;p14"/>
          <p:cNvSpPr txBox="1">
            <a:spLocks noGrp="1"/>
          </p:cNvSpPr>
          <p:nvPr>
            <p:ph type="body" idx="1"/>
          </p:nvPr>
        </p:nvSpPr>
        <p:spPr>
          <a:xfrm>
            <a:off x="683568" y="1196752"/>
            <a:ext cx="8215230" cy="5136916"/>
          </a:xfrm>
          <a:prstGeom prst="rect">
            <a:avLst/>
          </a:prstGeom>
          <a:noFill/>
          <a:ln>
            <a:noFill/>
          </a:ln>
        </p:spPr>
        <p:txBody>
          <a:bodyPr spcFirstLastPara="1" wrap="square" lIns="91425" tIns="45700" rIns="91425" bIns="45700" anchor="t" anchorCtr="0">
            <a:noAutofit/>
          </a:bodyPr>
          <a:lstStyle/>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Введение</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Цели</a:t>
            </a: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Объект и предмет изучения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Актуальность проекта</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Целевая аудитория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План разработки</a:t>
            </a:r>
            <a:endParaRPr sz="2400"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Основная часть</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Теоретическая часть</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Практическая часть</a:t>
            </a:r>
          </a:p>
          <a:p>
            <a:pPr marL="1320800" lvl="2">
              <a:spcBef>
                <a:spcPts val="0"/>
              </a:spcBef>
              <a:buSzPts val="2600"/>
              <a:buFont typeface="Wingdings" pitchFamily="2" charset="2"/>
              <a:buChar char="q"/>
            </a:pPr>
            <a:r>
              <a:rPr lang="ru-RU" dirty="0" smtClean="0">
                <a:latin typeface="Times New Roman" pitchFamily="18" charset="0"/>
                <a:cs typeface="Times New Roman" pitchFamily="18" charset="0"/>
              </a:rPr>
              <a:t>На основе анализа предоставленных данных, предоставить возможную реализацию на административном уровне</a:t>
            </a:r>
            <a:endParaRPr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Заключение</a:t>
            </a:r>
            <a:endParaRPr sz="2400" dirty="0">
              <a:latin typeface="Times New Roman" pitchFamily="18" charset="0"/>
              <a:cs typeface="Times New Roman" pitchFamily="18" charset="0"/>
            </a:endParaRPr>
          </a:p>
          <a:p>
            <a:pPr marL="0" lvl="0" indent="0" algn="l" rtl="0">
              <a:spcBef>
                <a:spcPts val="0"/>
              </a:spcBef>
              <a:spcAft>
                <a:spcPts val="0"/>
              </a:spcAft>
              <a:buNone/>
            </a:pPr>
            <a:endParaRPr sz="2000" dirty="0"/>
          </a:p>
          <a:p>
            <a:pPr marL="0" lvl="0" indent="0" algn="l" rtl="0">
              <a:spcBef>
                <a:spcPts val="0"/>
              </a:spcBef>
              <a:spcAft>
                <a:spcPts val="0"/>
              </a:spcAft>
              <a:buNone/>
            </a:pPr>
            <a:endParaRPr sz="2400" dirty="0"/>
          </a:p>
        </p:txBody>
      </p:sp>
      <p:sp>
        <p:nvSpPr>
          <p:cNvPr id="100" name="Google Shape;100;p14"/>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3000" b="1"/>
              <a:t>Содержание</a:t>
            </a:r>
            <a:endParaRPr sz="3000" b="1">
              <a:solidFill>
                <a:srgbClr val="000000"/>
              </a:solidFill>
              <a:latin typeface="Arial"/>
              <a:ea typeface="Arial"/>
              <a:cs typeface="Arial"/>
              <a:sym typeface="Arial"/>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endParaRPr lang="ru-RU" sz="2800" dirty="0"/>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20</a:t>
            </a:fld>
            <a:endParaRPr/>
          </a:p>
        </p:txBody>
      </p:sp>
      <p:pic>
        <p:nvPicPr>
          <p:cNvPr id="11" name="Рисунок 10"/>
          <p:cNvPicPr/>
          <p:nvPr/>
        </p:nvPicPr>
        <p:blipFill>
          <a:blip r:embed="rId3">
            <a:extLst>
              <a:ext uri="{28A0092B-C50C-407E-A947-70E740481C1C}">
                <a14:useLocalDpi xmlns:a14="http://schemas.microsoft.com/office/drawing/2010/main" val="0"/>
              </a:ext>
            </a:extLst>
          </a:blip>
          <a:stretch>
            <a:fillRect/>
          </a:stretch>
        </p:blipFill>
        <p:spPr>
          <a:xfrm>
            <a:off x="370703" y="1359578"/>
            <a:ext cx="8464378" cy="5065936"/>
          </a:xfrm>
          <a:prstGeom prst="rect">
            <a:avLst/>
          </a:prstGeom>
        </p:spPr>
      </p:pic>
    </p:spTree>
    <p:extLst>
      <p:ext uri="{BB962C8B-B14F-4D97-AF65-F5344CB8AC3E}">
        <p14:creationId xmlns:p14="http://schemas.microsoft.com/office/powerpoint/2010/main" val="50568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endParaRPr lang="ru-RU" sz="2800" dirty="0"/>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21</a:t>
            </a:fld>
            <a:endParaRPr/>
          </a:p>
        </p:txBody>
      </p:sp>
      <p:pic>
        <p:nvPicPr>
          <p:cNvPr id="9" name="Рисунок 8"/>
          <p:cNvPicPr/>
          <p:nvPr/>
        </p:nvPicPr>
        <p:blipFill>
          <a:blip r:embed="rId3">
            <a:extLst>
              <a:ext uri="{28A0092B-C50C-407E-A947-70E740481C1C}">
                <a14:useLocalDpi xmlns:a14="http://schemas.microsoft.com/office/drawing/2010/main" val="0"/>
              </a:ext>
            </a:extLst>
          </a:blip>
          <a:stretch>
            <a:fillRect/>
          </a:stretch>
        </p:blipFill>
        <p:spPr>
          <a:xfrm>
            <a:off x="683568" y="1661220"/>
            <a:ext cx="7501255" cy="4697095"/>
          </a:xfrm>
          <a:prstGeom prst="rect">
            <a:avLst/>
          </a:prstGeom>
        </p:spPr>
      </p:pic>
    </p:spTree>
    <p:extLst>
      <p:ext uri="{BB962C8B-B14F-4D97-AF65-F5344CB8AC3E}">
        <p14:creationId xmlns:p14="http://schemas.microsoft.com/office/powerpoint/2010/main" val="191380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endParaRPr lang="ru-RU" sz="2800" dirty="0"/>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22</a:t>
            </a:fld>
            <a:endParaRPr/>
          </a:p>
        </p:txBody>
      </p:sp>
      <p:pic>
        <p:nvPicPr>
          <p:cNvPr id="10" name="Рисунок 9"/>
          <p:cNvPicPr/>
          <p:nvPr/>
        </p:nvPicPr>
        <p:blipFill>
          <a:blip r:embed="rId3">
            <a:extLst>
              <a:ext uri="{28A0092B-C50C-407E-A947-70E740481C1C}">
                <a14:useLocalDpi xmlns:a14="http://schemas.microsoft.com/office/drawing/2010/main" val="0"/>
              </a:ext>
            </a:extLst>
          </a:blip>
          <a:stretch>
            <a:fillRect/>
          </a:stretch>
        </p:blipFill>
        <p:spPr>
          <a:xfrm>
            <a:off x="296562" y="1764595"/>
            <a:ext cx="8711513" cy="3326389"/>
          </a:xfrm>
          <a:prstGeom prst="rect">
            <a:avLst/>
          </a:prstGeom>
        </p:spPr>
      </p:pic>
    </p:spTree>
    <p:extLst>
      <p:ext uri="{BB962C8B-B14F-4D97-AF65-F5344CB8AC3E}">
        <p14:creationId xmlns:p14="http://schemas.microsoft.com/office/powerpoint/2010/main" val="220450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err="1" smtClean="0">
                <a:solidFill>
                  <a:srgbClr val="FF0000"/>
                </a:solidFill>
              </a:rPr>
              <a:t>Админисрация</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endParaRPr lang="ru-RU" sz="2800" dirty="0"/>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23</a:t>
            </a:fld>
            <a:endParaRPr/>
          </a:p>
        </p:txBody>
      </p:sp>
      <p:pic>
        <p:nvPicPr>
          <p:cNvPr id="9" name="Рисунок 8"/>
          <p:cNvPicPr/>
          <p:nvPr/>
        </p:nvPicPr>
        <p:blipFill>
          <a:blip r:embed="rId3"/>
          <a:stretch>
            <a:fillRect/>
          </a:stretch>
        </p:blipFill>
        <p:spPr>
          <a:xfrm>
            <a:off x="555410" y="1471500"/>
            <a:ext cx="6080168" cy="4496813"/>
          </a:xfrm>
          <a:prstGeom prst="rect">
            <a:avLst/>
          </a:prstGeom>
        </p:spPr>
      </p:pic>
    </p:spTree>
    <p:extLst>
      <p:ext uri="{BB962C8B-B14F-4D97-AF65-F5344CB8AC3E}">
        <p14:creationId xmlns:p14="http://schemas.microsoft.com/office/powerpoint/2010/main" val="1231712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1"/>
        <p:cNvGrpSpPr/>
        <p:nvPr/>
      </p:nvGrpSpPr>
      <p:grpSpPr>
        <a:xfrm>
          <a:off x="0" y="0"/>
          <a:ext cx="0" cy="0"/>
          <a:chOff x="0" y="0"/>
          <a:chExt cx="0" cy="0"/>
        </a:xfrm>
      </p:grpSpPr>
      <p:sp>
        <p:nvSpPr>
          <p:cNvPr id="432" name="Google Shape;432;p44"/>
          <p:cNvSpPr txBox="1"/>
          <p:nvPr/>
        </p:nvSpPr>
        <p:spPr>
          <a:xfrm>
            <a:off x="745400" y="2266650"/>
            <a:ext cx="5298600" cy="496800"/>
          </a:xfrm>
          <a:prstGeom prst="rect">
            <a:avLst/>
          </a:prstGeom>
          <a:noFill/>
          <a:ln>
            <a:noFill/>
          </a:ln>
        </p:spPr>
        <p:txBody>
          <a:bodyPr spcFirstLastPara="1" wrap="square" lIns="65250" tIns="32625" rIns="65250" bIns="32625" anchor="t" anchorCtr="0">
            <a:noAutofit/>
          </a:bodyPr>
          <a:lstStyle/>
          <a:p>
            <a:pPr marL="0" lvl="0" indent="0" algn="l" rtl="0">
              <a:spcBef>
                <a:spcPts val="0"/>
              </a:spcBef>
              <a:spcAft>
                <a:spcPts val="0"/>
              </a:spcAft>
              <a:buClr>
                <a:schemeClr val="dk1"/>
              </a:buClr>
              <a:buFont typeface="Arial"/>
              <a:buNone/>
            </a:pPr>
            <a:r>
              <a:rPr lang="ru-RU">
                <a:solidFill>
                  <a:schemeClr val="lt1"/>
                </a:solidFill>
              </a:rPr>
              <a:t>Подготовили студенты групп 171-341 и 171-361:</a:t>
            </a:r>
            <a:br>
              <a:rPr lang="ru-RU">
                <a:solidFill>
                  <a:schemeClr val="lt1"/>
                </a:solidFill>
              </a:rPr>
            </a:br>
            <a:r>
              <a:rPr lang="ru-RU">
                <a:solidFill>
                  <a:schemeClr val="lt1"/>
                </a:solidFill>
              </a:rPr>
              <a:t>Мельник Елизавета Васильевна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Ерошев Дмитрий Олегович</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Захаркин Андрей Олегович</a:t>
            </a: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Куратор проекта: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Репин Максим Михайлович</a:t>
            </a:r>
            <a:endParaRPr>
              <a:solidFill>
                <a:schemeClr val="lt1"/>
              </a:solidFill>
            </a:endParaRPr>
          </a:p>
          <a:p>
            <a:pPr marL="0" marR="0" lvl="0" indent="0" algn="l" rtl="0">
              <a:spcBef>
                <a:spcPts val="0"/>
              </a:spcBef>
              <a:spcAft>
                <a:spcPts val="0"/>
              </a:spcAft>
              <a:buNone/>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Объектом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r>
              <a:rPr lang="ru-RU" sz="3600" b="1" u="sng" dirty="0"/>
              <a:t>Объектом исследования</a:t>
            </a:r>
            <a:r>
              <a:rPr lang="ru-RU" sz="3600" dirty="0"/>
              <a:t>: является изучение процесса и способа передачи документов, используя ЭЦП. Изучение оборудования, используемое УЦ с целью внедрения их в университет для организации безопасной передачи данных.</a:t>
            </a:r>
          </a:p>
          <a:p>
            <a:pPr marL="228600" lvl="0" indent="-228600" algn="l" rtl="0">
              <a:lnSpc>
                <a:spcPct val="150000"/>
              </a:lnSpc>
              <a:spcBef>
                <a:spcPts val="0"/>
              </a:spcBef>
              <a:spcAft>
                <a:spcPts val="0"/>
              </a:spcAft>
              <a:buClr>
                <a:schemeClr val="dk1"/>
              </a:buClr>
              <a:buSzPts val="1100"/>
              <a:buFont typeface="Arial"/>
              <a:buNone/>
            </a:pPr>
            <a:r>
              <a:rPr lang="ru-RU" sz="3600" dirty="0" smtClean="0">
                <a:latin typeface="Times New Roman"/>
                <a:ea typeface="Times New Roman"/>
                <a:cs typeface="Times New Roman"/>
                <a:sym typeface="Times New Roman"/>
              </a:rPr>
              <a:t>.</a:t>
            </a:r>
            <a:endParaRPr sz="3600" dirty="0"/>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Предметом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r>
              <a:rPr lang="ru-RU" sz="3600" b="1" u="sng" dirty="0"/>
              <a:t>Предметом исследования</a:t>
            </a:r>
            <a:r>
              <a:rPr lang="ru-RU" sz="3600" dirty="0"/>
              <a:t>: является изучение видов ЭДО, а так же видов ЭЦП, УЦ и их оборудований. Изучение структуры администрации и руководства университета «Московский </a:t>
            </a:r>
            <a:r>
              <a:rPr lang="ru-RU" sz="3600" dirty="0" err="1"/>
              <a:t>Политех</a:t>
            </a:r>
            <a:r>
              <a:rPr lang="ru-RU" sz="3600" dirty="0"/>
              <a:t>».</a:t>
            </a:r>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4</a:t>
            </a:fld>
            <a:endParaRPr/>
          </a:p>
        </p:txBody>
      </p:sp>
    </p:spTree>
    <p:extLst>
      <p:ext uri="{BB962C8B-B14F-4D97-AF65-F5344CB8AC3E}">
        <p14:creationId xmlns:p14="http://schemas.microsoft.com/office/powerpoint/2010/main" val="43345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Цели </a:t>
            </a:r>
            <a:r>
              <a:rPr lang="ru-RU" sz="2400" b="1" dirty="0">
                <a:solidFill>
                  <a:srgbClr val="874BA0"/>
                </a:solidFill>
              </a:rPr>
              <a:t>проекта</a:t>
            </a:r>
            <a:endParaRPr sz="2400" b="1" dirty="0">
              <a:solidFill>
                <a:srgbClr val="874BA0"/>
              </a:solidFill>
            </a:endParaRPr>
          </a:p>
        </p:txBody>
      </p:sp>
      <p:cxnSp>
        <p:nvCxnSpPr>
          <p:cNvPr id="119" name="Google Shape;119;p16"/>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20" name="Google Shape;120;p16"/>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21" name="Google Shape;121;p16"/>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100"/>
              <a:buNone/>
            </a:pPr>
            <a:r>
              <a:rPr lang="ru-RU" sz="2400" b="1" dirty="0">
                <a:latin typeface="Times New Roman"/>
                <a:ea typeface="Times New Roman"/>
                <a:cs typeface="Times New Roman"/>
                <a:sym typeface="Times New Roman"/>
              </a:rPr>
              <a:t>Целями данного является</a:t>
            </a:r>
            <a:r>
              <a:rPr lang="ru-RU"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lvl="0" indent="-381000">
              <a:lnSpc>
                <a:spcPct val="150000"/>
              </a:lnSpc>
              <a:spcBef>
                <a:spcPts val="0"/>
              </a:spcBef>
              <a:buSzPts val="2400"/>
              <a:buFont typeface="Times New Roman"/>
              <a:buChar char="●"/>
            </a:pPr>
            <a:r>
              <a:rPr lang="ru-RU" sz="2400" dirty="0"/>
              <a:t>изучение ЭДО и УЦ с целью внедрения такой системы в работу университета «Московский </a:t>
            </a:r>
            <a:r>
              <a:rPr lang="ru-RU" sz="2400" dirty="0" err="1"/>
              <a:t>Политех</a:t>
            </a:r>
            <a:r>
              <a:rPr lang="ru-RU" sz="2400" dirty="0"/>
              <a:t>» </a:t>
            </a:r>
            <a:endParaRPr lang="ru-RU" sz="2400" dirty="0" smtClean="0"/>
          </a:p>
          <a:p>
            <a:pPr lvl="0" indent="-381000">
              <a:lnSpc>
                <a:spcPct val="150000"/>
              </a:lnSpc>
              <a:spcBef>
                <a:spcPts val="0"/>
              </a:spcBef>
              <a:buSzPts val="2400"/>
              <a:buFont typeface="Times New Roman"/>
              <a:buChar char="●"/>
            </a:pPr>
            <a:r>
              <a:rPr lang="ru-RU" sz="2400" dirty="0" smtClean="0"/>
              <a:t>составление </a:t>
            </a:r>
            <a:r>
              <a:rPr lang="ru-RU" sz="2400" dirty="0"/>
              <a:t>демоверсии </a:t>
            </a:r>
            <a:r>
              <a:rPr lang="ru-RU" sz="2400" dirty="0" smtClean="0"/>
              <a:t>процесса внедрения </a:t>
            </a:r>
            <a:r>
              <a:rPr lang="ru-RU" sz="2400" dirty="0"/>
              <a:t>такой системы на административном уровне университета.</a:t>
            </a:r>
            <a:r>
              <a:rPr lang="ru-RU" sz="2400" dirty="0" smtClean="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228600" lvl="0" indent="-228600" algn="l" rtl="0">
              <a:lnSpc>
                <a:spcPct val="150000"/>
              </a:lnSpc>
              <a:spcBef>
                <a:spcPts val="0"/>
              </a:spcBef>
              <a:spcAft>
                <a:spcPts val="0"/>
              </a:spcAft>
              <a:buClr>
                <a:schemeClr val="dk1"/>
              </a:buClr>
              <a:buSzPts val="1100"/>
              <a:buNone/>
            </a:pPr>
            <a:endParaRPr sz="3600" dirty="0">
              <a:latin typeface="Times New Roman"/>
              <a:ea typeface="Times New Roman"/>
              <a:cs typeface="Times New Roman"/>
              <a:sym typeface="Times New Roman"/>
            </a:endParaRPr>
          </a:p>
        </p:txBody>
      </p:sp>
      <p:sp>
        <p:nvSpPr>
          <p:cNvPr id="122" name="Google Shape;122;p16"/>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23" name="Google Shape;12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Актуальность проекта</a:t>
            </a:r>
            <a:endParaRPr sz="2400" b="1">
              <a:solidFill>
                <a:srgbClr val="874BA0"/>
              </a:solidFill>
            </a:endParaRPr>
          </a:p>
        </p:txBody>
      </p:sp>
      <p:cxnSp>
        <p:nvCxnSpPr>
          <p:cNvPr id="130" name="Google Shape;130;p17"/>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31" name="Google Shape;131;p17"/>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32" name="Google Shape;132;p17"/>
          <p:cNvSpPr txBox="1">
            <a:spLocks noGrp="1"/>
          </p:cNvSpPr>
          <p:nvPr>
            <p:ph type="body" idx="1"/>
          </p:nvPr>
        </p:nvSpPr>
        <p:spPr>
          <a:xfrm>
            <a:off x="98853" y="1594022"/>
            <a:ext cx="8872151" cy="4499237"/>
          </a:xfrm>
          <a:prstGeom prst="rect">
            <a:avLst/>
          </a:prstGeom>
          <a:noFill/>
          <a:ln>
            <a:noFill/>
          </a:ln>
        </p:spPr>
        <p:txBody>
          <a:bodyPr spcFirstLastPara="1" wrap="square" lIns="91425" tIns="45700" rIns="91425" bIns="45700" anchor="t" anchorCtr="0">
            <a:noAutofit/>
          </a:bodyPr>
          <a:lstStyle/>
          <a:p>
            <a:r>
              <a:rPr lang="ru-RU" sz="2400" dirty="0"/>
              <a:t>В связи со стремительным развитием технологий и их повсеместным внедрением электронный документооборот и архивные работы занимают наиболее высокую позицию по сравнению со своим бумажным аналогом.</a:t>
            </a:r>
          </a:p>
          <a:p>
            <a:r>
              <a:rPr lang="ru-RU" sz="2400" dirty="0"/>
              <a:t>Количество и объёмы используемых в современном мире документов растут. Причём соотношение электронных и бумажных документов со временем меняется в пользу последних. На данный момент, согласно статистическим данным, объём корпоративной электронной текстовой информации каждые три года удваивается.</a:t>
            </a:r>
          </a:p>
        </p:txBody>
      </p:sp>
      <p:sp>
        <p:nvSpPr>
          <p:cNvPr id="133" name="Google Shape;133;p17"/>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34" name="Google Shape;134;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Целевая аудитория</a:t>
            </a:r>
            <a:endParaRPr sz="2400" b="1">
              <a:solidFill>
                <a:srgbClr val="874BA0"/>
              </a:solidFill>
            </a:endParaRPr>
          </a:p>
        </p:txBody>
      </p:sp>
      <p:cxnSp>
        <p:nvCxnSpPr>
          <p:cNvPr id="141" name="Google Shape;141;p18"/>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42" name="Google Shape;142;p18"/>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43" name="Google Shape;143;p18"/>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SzPts val="3600"/>
              <a:buFont typeface="Times New Roman"/>
              <a:buChar char="•"/>
            </a:pPr>
            <a:r>
              <a:rPr lang="ru-RU" sz="2400" b="1" dirty="0">
                <a:latin typeface="Times New Roman"/>
                <a:ea typeface="Times New Roman"/>
                <a:cs typeface="Times New Roman"/>
                <a:sym typeface="Times New Roman"/>
              </a:rPr>
              <a:t>Обучающиеся студенты на </a:t>
            </a:r>
            <a:r>
              <a:rPr lang="ru-RU" sz="2400" b="1" dirty="0" smtClean="0">
                <a:latin typeface="Times New Roman"/>
                <a:ea typeface="Times New Roman"/>
                <a:cs typeface="Times New Roman"/>
                <a:sym typeface="Times New Roman"/>
              </a:rPr>
              <a:t>технических направлениях и автоматизации процессов.</a:t>
            </a:r>
            <a:endParaRPr sz="2400" b="1"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b="1" dirty="0">
                <a:latin typeface="Times New Roman"/>
                <a:ea typeface="Times New Roman"/>
                <a:cs typeface="Times New Roman"/>
                <a:sym typeface="Times New Roman"/>
              </a:rPr>
              <a:t>Стажеры в </a:t>
            </a:r>
            <a:r>
              <a:rPr lang="ru-RU" sz="2400" b="1" dirty="0" smtClean="0">
                <a:latin typeface="Times New Roman"/>
                <a:ea typeface="Times New Roman"/>
                <a:cs typeface="Times New Roman"/>
                <a:sym typeface="Times New Roman"/>
              </a:rPr>
              <a:t>любой </a:t>
            </a:r>
            <a:r>
              <a:rPr lang="ru-RU" sz="2400" b="1" dirty="0">
                <a:latin typeface="Times New Roman"/>
                <a:ea typeface="Times New Roman"/>
                <a:cs typeface="Times New Roman"/>
                <a:sym typeface="Times New Roman"/>
              </a:rPr>
              <a:t>организации.</a:t>
            </a:r>
            <a:endParaRPr sz="2400" b="1"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b="1" dirty="0">
                <a:latin typeface="Times New Roman"/>
                <a:ea typeface="Times New Roman"/>
                <a:cs typeface="Times New Roman"/>
                <a:sym typeface="Times New Roman"/>
              </a:rPr>
              <a:t>Работники </a:t>
            </a:r>
            <a:r>
              <a:rPr lang="ru-RU" sz="2400" b="1" dirty="0" smtClean="0">
                <a:latin typeface="Times New Roman"/>
                <a:ea typeface="Times New Roman"/>
                <a:cs typeface="Times New Roman"/>
                <a:sym typeface="Times New Roman"/>
              </a:rPr>
              <a:t>университета.</a:t>
            </a:r>
            <a:endParaRPr sz="2400" b="1" dirty="0">
              <a:latin typeface="Times New Roman"/>
              <a:ea typeface="Times New Roman"/>
              <a:cs typeface="Times New Roman"/>
              <a:sym typeface="Times New Roman"/>
            </a:endParaRPr>
          </a:p>
        </p:txBody>
      </p:sp>
      <p:sp>
        <p:nvSpPr>
          <p:cNvPr id="144" name="Google Shape;144;p18"/>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45" name="Google Shape;145;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План разработки</a:t>
            </a:r>
            <a:endParaRPr sz="2400" b="1">
              <a:solidFill>
                <a:srgbClr val="874BA0"/>
              </a:solidFill>
            </a:endParaRPr>
          </a:p>
        </p:txBody>
      </p:sp>
      <p:cxnSp>
        <p:nvCxnSpPr>
          <p:cNvPr id="152" name="Google Shape;152;p19"/>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53" name="Google Shape;153;p19"/>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54" name="Google Shape;154;p19"/>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ru-RU" sz="2400" b="1">
                <a:latin typeface="Times New Roman"/>
                <a:ea typeface="Times New Roman"/>
                <a:cs typeface="Times New Roman"/>
                <a:sym typeface="Times New Roman"/>
              </a:rPr>
              <a:t> </a:t>
            </a:r>
            <a:endParaRPr sz="2400" b="1">
              <a:latin typeface="Times New Roman"/>
              <a:ea typeface="Times New Roman"/>
              <a:cs typeface="Times New Roman"/>
              <a:sym typeface="Times New Roman"/>
            </a:endParaRPr>
          </a:p>
        </p:txBody>
      </p:sp>
      <p:sp>
        <p:nvSpPr>
          <p:cNvPr id="155" name="Google Shape;155;p19"/>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56" name="Google Shape;156;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8</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54" y="1419225"/>
            <a:ext cx="7809469" cy="464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a:solidFill>
                  <a:srgbClr val="55B432"/>
                </a:solidFill>
              </a:rPr>
              <a:t>Теоретическая часть</a:t>
            </a:r>
            <a:endParaRPr sz="2400" b="1">
              <a:solidFill>
                <a:srgbClr val="55B432"/>
              </a:solidFill>
            </a:endParaRPr>
          </a:p>
        </p:txBody>
      </p:sp>
      <p:cxnSp>
        <p:nvCxnSpPr>
          <p:cNvPr id="164" name="Google Shape;164;p20"/>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65" name="Google Shape;165;p20"/>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66" name="Google Shape;166;p20"/>
          <p:cNvSpPr txBox="1">
            <a:spLocks noGrp="1"/>
          </p:cNvSpPr>
          <p:nvPr>
            <p:ph type="body" idx="1"/>
          </p:nvPr>
        </p:nvSpPr>
        <p:spPr>
          <a:xfrm>
            <a:off x="111211" y="1495168"/>
            <a:ext cx="8872151" cy="470792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ru-RU" sz="2800" dirty="0"/>
              <a:t>Электронный документооборот (ЭДО) – механизм по работе с документами в электронном виде, т.е. движение документов в организации с момента их создания (или получения) до завершения исполнения (или отправления), а также способ организации работы с документами, при котором основная масса документов организации (предприятия) используется в электронном виде и хранится централизованно;</a:t>
            </a:r>
          </a:p>
          <a:p>
            <a:pPr marL="0" lvl="0" indent="0" algn="l" rtl="0">
              <a:spcBef>
                <a:spcPts val="0"/>
              </a:spcBef>
              <a:spcAft>
                <a:spcPts val="0"/>
              </a:spcAft>
              <a:buClr>
                <a:schemeClr val="dk1"/>
              </a:buClr>
              <a:buSzPts val="1800"/>
              <a:buNone/>
            </a:pPr>
            <a:endParaRPr sz="3600" dirty="0"/>
          </a:p>
        </p:txBody>
      </p:sp>
      <p:sp>
        <p:nvSpPr>
          <p:cNvPr id="167" name="Google Shape;167;p20"/>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68" name="Google Shape;16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9</a:t>
            </a:fld>
            <a:endParaRPr/>
          </a:p>
        </p:txBody>
      </p:sp>
    </p:spTree>
  </p:cSld>
  <p:clrMapOvr>
    <a:masterClrMapping/>
  </p:clrMapOvr>
</p:sld>
</file>

<file path=ppt/theme/theme1.xml><?xml version="1.0" encoding="utf-8"?>
<a:theme xmlns:a="http://schemas.openxmlformats.org/drawingml/2006/main" name="Николаенко_ААИ-2015">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684</Words>
  <Application>Microsoft Office PowerPoint</Application>
  <PresentationFormat>Экран (4:3)</PresentationFormat>
  <Paragraphs>154</Paragraphs>
  <Slides>24</Slides>
  <Notes>24</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Николаенко_ААИ-2015</vt:lpstr>
      <vt:lpstr>Презентация PowerPoint</vt:lpstr>
      <vt:lpstr> </vt:lpstr>
      <vt:lpstr>Объектом исследования проекта</vt:lpstr>
      <vt:lpstr>Предметом исследования проекта</vt:lpstr>
      <vt:lpstr>Цели проекта</vt:lpstr>
      <vt:lpstr>Актуальность проекта</vt:lpstr>
      <vt:lpstr>Целевая аудитория</vt:lpstr>
      <vt:lpstr>План разработки</vt:lpstr>
      <vt:lpstr>Теоретическая часть</vt:lpstr>
      <vt:lpstr>Теоретическая часть</vt:lpstr>
      <vt:lpstr>Теоретическая часть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Выбор УЦ</vt:lpstr>
      <vt:lpstr>Выбор УЦ</vt:lpstr>
      <vt:lpstr>Выбор УЦ</vt:lpstr>
      <vt:lpstr>Выбор УЦ</vt:lpstr>
      <vt:lpstr>Админисрация</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Елизавета</dc:creator>
  <cp:lastModifiedBy>Елизавета</cp:lastModifiedBy>
  <cp:revision>4</cp:revision>
  <dcterms:modified xsi:type="dcterms:W3CDTF">2019-06-25T21:41:51Z</dcterms:modified>
</cp:coreProperties>
</file>