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7" r:id="rId3"/>
    <p:sldId id="258" r:id="rId4"/>
    <p:sldId id="288" r:id="rId5"/>
    <p:sldId id="259" r:id="rId6"/>
    <p:sldId id="260" r:id="rId7"/>
    <p:sldId id="261" r:id="rId8"/>
    <p:sldId id="262" r:id="rId9"/>
    <p:sldId id="263" r:id="rId10"/>
    <p:sldId id="264" r:id="rId11"/>
    <p:sldId id="265" r:id="rId12"/>
    <p:sldId id="276" r:id="rId13"/>
    <p:sldId id="289" r:id="rId14"/>
    <p:sldId id="290" r:id="rId15"/>
    <p:sldId id="291" r:id="rId16"/>
    <p:sldId id="292" r:id="rId17"/>
    <p:sldId id="293" r:id="rId18"/>
    <p:sldId id="294" r:id="rId19"/>
    <p:sldId id="295" r:id="rId20"/>
    <p:sldId id="296" r:id="rId21"/>
    <p:sldId id="297" r:id="rId22"/>
    <p:sldId id="287" r:id="rId23"/>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48423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a:t>
            </a:fld>
            <a:endParaRPr/>
          </a:p>
        </p:txBody>
      </p:sp>
    </p:spTree>
    <p:extLst>
      <p:ext uri="{BB962C8B-B14F-4D97-AF65-F5344CB8AC3E}">
        <p14:creationId xmlns:p14="http://schemas.microsoft.com/office/powerpoint/2010/main" val="423123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d9e063748_0_6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4d9e063748_0_6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4d9e063748_0_63: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extLst>
      <p:ext uri="{BB962C8B-B14F-4D97-AF65-F5344CB8AC3E}">
        <p14:creationId xmlns:p14="http://schemas.microsoft.com/office/powerpoint/2010/main" val="286472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d9e063748_0_7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4d9e063748_0_78: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4d9e063748_0_78: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extLst>
      <p:ext uri="{BB962C8B-B14F-4D97-AF65-F5344CB8AC3E}">
        <p14:creationId xmlns:p14="http://schemas.microsoft.com/office/powerpoint/2010/main" val="165367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12</a:t>
            </a:fld>
            <a:endParaRPr/>
          </a:p>
        </p:txBody>
      </p:sp>
    </p:spTree>
    <p:extLst>
      <p:ext uri="{BB962C8B-B14F-4D97-AF65-F5344CB8AC3E}">
        <p14:creationId xmlns:p14="http://schemas.microsoft.com/office/powerpoint/2010/main" val="1567096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13</a:t>
            </a:fld>
            <a:endParaRPr/>
          </a:p>
        </p:txBody>
      </p:sp>
    </p:spTree>
    <p:extLst>
      <p:ext uri="{BB962C8B-B14F-4D97-AF65-F5344CB8AC3E}">
        <p14:creationId xmlns:p14="http://schemas.microsoft.com/office/powerpoint/2010/main" val="41289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14</a:t>
            </a:fld>
            <a:endParaRPr/>
          </a:p>
        </p:txBody>
      </p:sp>
    </p:spTree>
    <p:extLst>
      <p:ext uri="{BB962C8B-B14F-4D97-AF65-F5344CB8AC3E}">
        <p14:creationId xmlns:p14="http://schemas.microsoft.com/office/powerpoint/2010/main" val="296317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15</a:t>
            </a:fld>
            <a:endParaRPr/>
          </a:p>
        </p:txBody>
      </p:sp>
    </p:spTree>
    <p:extLst>
      <p:ext uri="{BB962C8B-B14F-4D97-AF65-F5344CB8AC3E}">
        <p14:creationId xmlns:p14="http://schemas.microsoft.com/office/powerpoint/2010/main" val="98797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16</a:t>
            </a:fld>
            <a:endParaRPr/>
          </a:p>
        </p:txBody>
      </p:sp>
    </p:spTree>
    <p:extLst>
      <p:ext uri="{BB962C8B-B14F-4D97-AF65-F5344CB8AC3E}">
        <p14:creationId xmlns:p14="http://schemas.microsoft.com/office/powerpoint/2010/main" val="64922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17</a:t>
            </a:fld>
            <a:endParaRPr/>
          </a:p>
        </p:txBody>
      </p:sp>
    </p:spTree>
    <p:extLst>
      <p:ext uri="{BB962C8B-B14F-4D97-AF65-F5344CB8AC3E}">
        <p14:creationId xmlns:p14="http://schemas.microsoft.com/office/powerpoint/2010/main" val="2167752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18</a:t>
            </a:fld>
            <a:endParaRPr/>
          </a:p>
        </p:txBody>
      </p:sp>
    </p:spTree>
    <p:extLst>
      <p:ext uri="{BB962C8B-B14F-4D97-AF65-F5344CB8AC3E}">
        <p14:creationId xmlns:p14="http://schemas.microsoft.com/office/powerpoint/2010/main" val="2637623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19</a:t>
            </a:fld>
            <a:endParaRPr/>
          </a:p>
        </p:txBody>
      </p:sp>
    </p:spTree>
    <p:extLst>
      <p:ext uri="{BB962C8B-B14F-4D97-AF65-F5344CB8AC3E}">
        <p14:creationId xmlns:p14="http://schemas.microsoft.com/office/powerpoint/2010/main" val="273206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a:t>
            </a:fld>
            <a:endParaRPr/>
          </a:p>
        </p:txBody>
      </p:sp>
    </p:spTree>
    <p:extLst>
      <p:ext uri="{BB962C8B-B14F-4D97-AF65-F5344CB8AC3E}">
        <p14:creationId xmlns:p14="http://schemas.microsoft.com/office/powerpoint/2010/main" val="3393015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20</a:t>
            </a:fld>
            <a:endParaRPr/>
          </a:p>
        </p:txBody>
      </p:sp>
    </p:spTree>
    <p:extLst>
      <p:ext uri="{BB962C8B-B14F-4D97-AF65-F5344CB8AC3E}">
        <p14:creationId xmlns:p14="http://schemas.microsoft.com/office/powerpoint/2010/main" val="1796009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21</a:t>
            </a:fld>
            <a:endParaRPr/>
          </a:p>
        </p:txBody>
      </p:sp>
    </p:spTree>
    <p:extLst>
      <p:ext uri="{BB962C8B-B14F-4D97-AF65-F5344CB8AC3E}">
        <p14:creationId xmlns:p14="http://schemas.microsoft.com/office/powerpoint/2010/main" val="1236751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22</a:t>
            </a:fld>
            <a:endParaRPr/>
          </a:p>
        </p:txBody>
      </p:sp>
    </p:spTree>
    <p:extLst>
      <p:ext uri="{BB962C8B-B14F-4D97-AF65-F5344CB8AC3E}">
        <p14:creationId xmlns:p14="http://schemas.microsoft.com/office/powerpoint/2010/main" val="370545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extLst>
      <p:ext uri="{BB962C8B-B14F-4D97-AF65-F5344CB8AC3E}">
        <p14:creationId xmlns:p14="http://schemas.microsoft.com/office/powerpoint/2010/main" val="362089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extLst>
      <p:ext uri="{BB962C8B-B14F-4D97-AF65-F5344CB8AC3E}">
        <p14:creationId xmlns:p14="http://schemas.microsoft.com/office/powerpoint/2010/main" val="74640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9e063748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4d9e063748_0_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4d9e063748_0_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5</a:t>
            </a:fld>
            <a:endParaRPr/>
          </a:p>
        </p:txBody>
      </p:sp>
    </p:spTree>
    <p:extLst>
      <p:ext uri="{BB962C8B-B14F-4D97-AF65-F5344CB8AC3E}">
        <p14:creationId xmlns:p14="http://schemas.microsoft.com/office/powerpoint/2010/main" val="61689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9e063748_0_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4d9e063748_0_1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4d9e063748_0_1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extLst>
      <p:ext uri="{BB962C8B-B14F-4D97-AF65-F5344CB8AC3E}">
        <p14:creationId xmlns:p14="http://schemas.microsoft.com/office/powerpoint/2010/main" val="23188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d9e063748_0_2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4d9e063748_0_2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4d9e063748_0_2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extLst>
      <p:ext uri="{BB962C8B-B14F-4D97-AF65-F5344CB8AC3E}">
        <p14:creationId xmlns:p14="http://schemas.microsoft.com/office/powerpoint/2010/main" val="315482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9e063748_0_3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d9e063748_0_3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4d9e063748_0_3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8</a:t>
            </a:fld>
            <a:endParaRPr/>
          </a:p>
        </p:txBody>
      </p:sp>
    </p:spTree>
    <p:extLst>
      <p:ext uri="{BB962C8B-B14F-4D97-AF65-F5344CB8AC3E}">
        <p14:creationId xmlns:p14="http://schemas.microsoft.com/office/powerpoint/2010/main" val="48838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265719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p:nvPr/>
        </p:nvSpPr>
        <p:spPr>
          <a:xfrm>
            <a:off x="134725" y="308919"/>
            <a:ext cx="7653000" cy="1978856"/>
          </a:xfrm>
          <a:prstGeom prst="rect">
            <a:avLst/>
          </a:prstGeom>
          <a:noFill/>
          <a:ln>
            <a:noFill/>
          </a:ln>
        </p:spPr>
        <p:txBody>
          <a:bodyPr spcFirstLastPara="1" wrap="square" lIns="65250" tIns="32625" rIns="65250" bIns="32625" anchor="t" anchorCtr="0">
            <a:noAutofit/>
          </a:bodyPr>
          <a:lstStyle/>
          <a:p>
            <a:pPr lvl="0">
              <a:lnSpc>
                <a:spcPct val="150000"/>
              </a:lnSpc>
              <a:buClr>
                <a:schemeClr val="dk1"/>
              </a:buClr>
              <a:buSzPts val="1100"/>
            </a:pPr>
            <a:r>
              <a:rPr lang="ru-RU" sz="3200" b="1" dirty="0">
                <a:solidFill>
                  <a:schemeClr val="bg1"/>
                </a:solidFill>
                <a:latin typeface="Times New Roman" pitchFamily="18" charset="0"/>
                <a:cs typeface="Times New Roman" pitchFamily="18" charset="0"/>
              </a:rPr>
              <a:t>Внедрение системы электронного </a:t>
            </a:r>
            <a:r>
              <a:rPr lang="ru-RU" sz="3200" b="1" dirty="0" smtClean="0">
                <a:solidFill>
                  <a:schemeClr val="bg1"/>
                </a:solidFill>
                <a:latin typeface="Times New Roman" pitchFamily="18" charset="0"/>
                <a:cs typeface="Times New Roman" pitchFamily="18" charset="0"/>
              </a:rPr>
              <a:t>документооборота в систему работы Московского Политехнического университета</a:t>
            </a:r>
            <a:endParaRPr sz="3200" b="1" dirty="0">
              <a:solidFill>
                <a:schemeClr val="bg1"/>
              </a:solidFill>
              <a:latin typeface="Times New Roman" pitchFamily="18" charset="0"/>
              <a:cs typeface="Times New Roman" pitchFamily="18" charset="0"/>
            </a:endParaRPr>
          </a:p>
        </p:txBody>
      </p:sp>
      <p:sp>
        <p:nvSpPr>
          <p:cNvPr id="90" name="Google Shape;90;p13"/>
          <p:cNvSpPr txBox="1"/>
          <p:nvPr/>
        </p:nvSpPr>
        <p:spPr>
          <a:xfrm>
            <a:off x="134725" y="3380865"/>
            <a:ext cx="4487100" cy="3006600"/>
          </a:xfrm>
          <a:prstGeom prst="rect">
            <a:avLst/>
          </a:prstGeom>
          <a:noFill/>
          <a:ln>
            <a:noFill/>
          </a:ln>
        </p:spPr>
        <p:txBody>
          <a:bodyPr spcFirstLastPara="1" wrap="square" lIns="65250" tIns="32625" rIns="65250" bIns="32625" anchor="t" anchorCtr="0">
            <a:noAutofit/>
          </a:bodyPr>
          <a:lstStyle/>
          <a:p>
            <a:pPr marL="0" marR="0" lvl="0" indent="0" algn="l" rtl="0">
              <a:spcBef>
                <a:spcPts val="0"/>
              </a:spcBef>
              <a:spcAft>
                <a:spcPts val="0"/>
              </a:spcAft>
              <a:buNone/>
            </a:pPr>
            <a:r>
              <a:rPr lang="ru-RU" sz="2000" dirty="0" smtClean="0">
                <a:solidFill>
                  <a:schemeClr val="lt1"/>
                </a:solidFill>
                <a:latin typeface="Times New Roman" pitchFamily="18" charset="0"/>
                <a:cs typeface="Times New Roman" pitchFamily="18" charset="0"/>
              </a:rPr>
              <a:t>Подготовила студент группы 171-341</a:t>
            </a:r>
            <a:r>
              <a:rPr lang="ru-RU" sz="2000" dirty="0">
                <a:solidFill>
                  <a:schemeClr val="lt1"/>
                </a:solidFill>
                <a:latin typeface="Times New Roman" pitchFamily="18" charset="0"/>
                <a:cs typeface="Times New Roman" pitchFamily="18" charset="0"/>
              </a:rPr>
              <a:t/>
            </a:r>
            <a:br>
              <a:rPr lang="ru-RU" sz="2000" dirty="0">
                <a:solidFill>
                  <a:schemeClr val="lt1"/>
                </a:solidFill>
                <a:latin typeface="Times New Roman" pitchFamily="18" charset="0"/>
                <a:cs typeface="Times New Roman" pitchFamily="18" charset="0"/>
              </a:rPr>
            </a:br>
            <a:r>
              <a:rPr lang="ru-RU" sz="2000" dirty="0">
                <a:solidFill>
                  <a:schemeClr val="lt1"/>
                </a:solidFill>
                <a:latin typeface="Times New Roman" pitchFamily="18" charset="0"/>
                <a:cs typeface="Times New Roman" pitchFamily="18" charset="0"/>
              </a:rPr>
              <a:t>Мельник Елизавета Васильевна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lang="ru-RU" sz="2000" dirty="0" smtClean="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a:solidFill>
                  <a:schemeClr val="lt1"/>
                </a:solidFill>
                <a:latin typeface="Times New Roman" pitchFamily="18" charset="0"/>
                <a:cs typeface="Times New Roman" pitchFamily="18" charset="0"/>
              </a:rPr>
              <a:t>Куратор проекта: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err="1" smtClean="0">
                <a:solidFill>
                  <a:schemeClr val="lt1"/>
                </a:solidFill>
                <a:latin typeface="Times New Roman" pitchFamily="18" charset="0"/>
                <a:cs typeface="Times New Roman" pitchFamily="18" charset="0"/>
              </a:rPr>
              <a:t>Кесель</a:t>
            </a:r>
            <a:r>
              <a:rPr lang="ru-RU" sz="2000" dirty="0" smtClean="0">
                <a:solidFill>
                  <a:schemeClr val="lt1"/>
                </a:solidFill>
                <a:latin typeface="Times New Roman" pitchFamily="18" charset="0"/>
                <a:cs typeface="Times New Roman" pitchFamily="18" charset="0"/>
              </a:rPr>
              <a:t> Сергей Александрович</a:t>
            </a:r>
            <a:endParaRPr sz="2000" dirty="0">
              <a:solidFill>
                <a:schemeClr val="l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a:t>
            </a:r>
            <a:r>
              <a:rPr lang="ru-RU" sz="2400" b="1" dirty="0" smtClean="0">
                <a:solidFill>
                  <a:srgbClr val="55B432"/>
                </a:solidFill>
              </a:rPr>
              <a:t>часть</a:t>
            </a:r>
            <a:endParaRPr sz="2400" b="1" dirty="0">
              <a:solidFill>
                <a:srgbClr val="55B432"/>
              </a:solidFill>
            </a:endParaRPr>
          </a:p>
        </p:txBody>
      </p:sp>
      <p:cxnSp>
        <p:nvCxnSpPr>
          <p:cNvPr id="177" name="Google Shape;177;p21"/>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78" name="Google Shape;178;p21"/>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79" name="Google Shape;179;p21"/>
          <p:cNvSpPr txBox="1">
            <a:spLocks noGrp="1"/>
          </p:cNvSpPr>
          <p:nvPr>
            <p:ph type="body" idx="1"/>
          </p:nvPr>
        </p:nvSpPr>
        <p:spPr>
          <a:xfrm>
            <a:off x="302081" y="1335756"/>
            <a:ext cx="8229600" cy="4348200"/>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ru-RU" sz="3600" dirty="0"/>
              <a:t>  </a:t>
            </a:r>
            <a:r>
              <a:rPr lang="ru-RU" sz="2800" dirty="0"/>
              <a:t>Система электронного документооборота (СЭД) — это система (компьютерная программа, ПО и т.п.), позволяющая организовать и автоматизировать работу с электронными документами на протяжении всего их жизненного цикла.</a:t>
            </a:r>
          </a:p>
          <a:p>
            <a:pPr marL="0" lvl="0" indent="0" algn="l" rtl="0">
              <a:spcBef>
                <a:spcPts val="0"/>
              </a:spcBef>
              <a:spcAft>
                <a:spcPts val="0"/>
              </a:spcAft>
              <a:buNone/>
            </a:pPr>
            <a:endParaRPr sz="3600" dirty="0"/>
          </a:p>
        </p:txBody>
      </p:sp>
      <p:sp>
        <p:nvSpPr>
          <p:cNvPr id="180" name="Google Shape;180;p21"/>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81" name="Google Shape;181;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часть </a:t>
            </a:r>
            <a:endParaRPr sz="2400" b="1" dirty="0">
              <a:solidFill>
                <a:srgbClr val="55B432"/>
              </a:solidFill>
            </a:endParaRPr>
          </a:p>
        </p:txBody>
      </p:sp>
      <p:cxnSp>
        <p:nvCxnSpPr>
          <p:cNvPr id="189" name="Google Shape;189;p22"/>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90" name="Google Shape;190;p22"/>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91" name="Google Shape;191;p22"/>
          <p:cNvSpPr txBox="1">
            <a:spLocks noGrp="1"/>
          </p:cNvSpPr>
          <p:nvPr>
            <p:ph type="body" idx="1"/>
          </p:nvPr>
        </p:nvSpPr>
        <p:spPr>
          <a:xfrm>
            <a:off x="158625" y="1473209"/>
            <a:ext cx="8738239" cy="461867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ru-RU" sz="2400" dirty="0">
                <a:latin typeface="Times New Roman" panose="02020603050405020304" pitchFamily="18" charset="0"/>
                <a:cs typeface="Times New Roman" panose="02020603050405020304" pitchFamily="18" charset="0"/>
              </a:rPr>
              <a:t>УЦ — основной компонент автоматизированных информационных систем с </a:t>
            </a:r>
            <a:r>
              <a:rPr lang="ru-RU" sz="2400" dirty="0" smtClean="0">
                <a:latin typeface="Times New Roman" panose="02020603050405020304" pitchFamily="18" charset="0"/>
                <a:cs typeface="Times New Roman" panose="02020603050405020304" pitchFamily="18" charset="0"/>
              </a:rPr>
              <a:t>применением ЭЦП.</a:t>
            </a:r>
          </a:p>
          <a:p>
            <a:pPr marL="0" indent="0">
              <a:spcBef>
                <a:spcPts val="0"/>
              </a:spcBef>
              <a:buNone/>
            </a:pPr>
            <a:endParaRPr lang="ru-RU" sz="2400" u="sng" dirty="0" smtClean="0">
              <a:latin typeface="Times New Roman" panose="02020603050405020304" pitchFamily="18" charset="0"/>
              <a:cs typeface="Times New Roman" panose="02020603050405020304" pitchFamily="18" charset="0"/>
            </a:endParaRPr>
          </a:p>
          <a:p>
            <a:pPr marL="0" indent="0">
              <a:spcBef>
                <a:spcPts val="0"/>
              </a:spcBef>
              <a:buNone/>
            </a:pPr>
            <a:r>
              <a:rPr lang="ru-RU" sz="2400" u="sng" dirty="0" smtClean="0">
                <a:latin typeface="Times New Roman" panose="02020603050405020304" pitchFamily="18" charset="0"/>
                <a:cs typeface="Times New Roman" panose="02020603050405020304" pitchFamily="18" charset="0"/>
              </a:rPr>
              <a:t>Электронно-цифровая </a:t>
            </a:r>
            <a:r>
              <a:rPr lang="ru-RU" sz="2400" u="sng" dirty="0">
                <a:latin typeface="Times New Roman" panose="02020603050405020304" pitchFamily="18" charset="0"/>
                <a:cs typeface="Times New Roman" panose="02020603050405020304" pitchFamily="18" charset="0"/>
              </a:rPr>
              <a:t>подпись (ЭЦП)</a:t>
            </a:r>
            <a:r>
              <a:rPr lang="ru-RU" sz="2400" dirty="0">
                <a:latin typeface="Times New Roman" panose="02020603050405020304" pitchFamily="18" charset="0"/>
                <a:cs typeface="Times New Roman" panose="02020603050405020304" pitchFamily="18" charset="0"/>
              </a:rPr>
              <a:t> - это реквизит электронного документа, предназначенный для защиты данного электронного документа от подделки, полученный в результате криптографического преобразования информации с использованием закрытого ключа электронной цифровой подписи и позволяющий идентифицировать владельца сертификата ключа подписи, а также установить отсутствие искажения информации в электронном документе.</a:t>
            </a:r>
          </a:p>
          <a:p>
            <a:pPr marL="0" lvl="0" indent="0">
              <a:spcBef>
                <a:spcPts val="0"/>
              </a:spcBef>
              <a:buNone/>
            </a:pPr>
            <a:endParaRPr sz="2400" dirty="0"/>
          </a:p>
        </p:txBody>
      </p:sp>
      <p:sp>
        <p:nvSpPr>
          <p:cNvPr id="192" name="Google Shape;192;p22"/>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93" name="Google Shape;193;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98853" y="1219612"/>
            <a:ext cx="8905809"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u="sng" dirty="0"/>
              <a:t>Основные этапы </a:t>
            </a:r>
            <a:r>
              <a:rPr lang="ru-RU" sz="2400" u="sng" dirty="0" smtClean="0"/>
              <a:t>процесса внедрения</a:t>
            </a:r>
            <a:r>
              <a:rPr lang="ru-RU" sz="2400" dirty="0" smtClean="0"/>
              <a:t> </a:t>
            </a:r>
            <a:r>
              <a:rPr lang="ru-RU" sz="2400" dirty="0"/>
              <a:t>системы электронного документооборота включают в себя:</a:t>
            </a:r>
          </a:p>
          <a:p>
            <a:pPr>
              <a:lnSpc>
                <a:spcPct val="150000"/>
              </a:lnSpc>
            </a:pPr>
            <a:r>
              <a:rPr lang="ru-RU" sz="2400" i="1" dirty="0"/>
              <a:t>Этап 1. Определение базовых процессов и процедур.</a:t>
            </a:r>
            <a:endParaRPr lang="ru-RU" sz="2400" dirty="0"/>
          </a:p>
          <a:p>
            <a:pPr>
              <a:lnSpc>
                <a:spcPct val="150000"/>
              </a:lnSpc>
            </a:pPr>
            <a:r>
              <a:rPr lang="ru-RU" sz="2400" u="sng" dirty="0"/>
              <a:t>Цель</a:t>
            </a:r>
            <a:r>
              <a:rPr lang="ru-RU" sz="2400" dirty="0"/>
              <a:t> данного этапа заключается в четком определении состава существующих процессов документооборота и процедур обработки документации. Для этого необходимо провести детальный анализ существующих процессов и процедур.</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800" i="1" dirty="0">
                <a:latin typeface="Times New Roman" panose="02020603050405020304" pitchFamily="18" charset="0"/>
                <a:cs typeface="Times New Roman" panose="02020603050405020304" pitchFamily="18" charset="0"/>
              </a:rPr>
              <a:t>Этап 2. Определение требований к процессам документооборота.</a:t>
            </a:r>
            <a:endParaRPr lang="ru-RU" sz="2800" dirty="0">
              <a:latin typeface="Times New Roman" panose="02020603050405020304" pitchFamily="18" charset="0"/>
              <a:cs typeface="Times New Roman" panose="02020603050405020304" pitchFamily="18" charset="0"/>
            </a:endParaRPr>
          </a:p>
          <a:p>
            <a:pPr>
              <a:lnSpc>
                <a:spcPct val="150000"/>
              </a:lnSpc>
            </a:pPr>
            <a:r>
              <a:rPr lang="ru-RU" sz="2800" dirty="0">
                <a:latin typeface="Times New Roman" panose="02020603050405020304" pitchFamily="18" charset="0"/>
                <a:cs typeface="Times New Roman" panose="02020603050405020304" pitchFamily="18" charset="0"/>
              </a:rPr>
              <a:t>На данном этапе определяется, какие изменения необходимо внести в процессы документооборота, чтобы они работали эффективно и могли быть автоматизированы.</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13</a:t>
            </a:fld>
            <a:endParaRPr/>
          </a:p>
        </p:txBody>
      </p:sp>
    </p:spTree>
    <p:extLst>
      <p:ext uri="{BB962C8B-B14F-4D97-AF65-F5344CB8AC3E}">
        <p14:creationId xmlns:p14="http://schemas.microsoft.com/office/powerpoint/2010/main" val="235952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i="1" dirty="0">
                <a:latin typeface="Times New Roman" panose="02020603050405020304" pitchFamily="18" charset="0"/>
                <a:cs typeface="Times New Roman" panose="02020603050405020304" pitchFamily="18" charset="0"/>
              </a:rPr>
              <a:t>Этап 3. Формирование критериев выбора системы электронного документооборота</a:t>
            </a:r>
            <a:r>
              <a:rPr lang="ru-RU" sz="2400" dirty="0">
                <a:latin typeface="Times New Roman" panose="02020603050405020304" pitchFamily="18" charset="0"/>
                <a:cs typeface="Times New Roman" panose="02020603050405020304" pitchFamily="18" charset="0"/>
              </a:rPr>
              <a:t>.</a:t>
            </a:r>
          </a:p>
          <a:p>
            <a:pPr>
              <a:lnSpc>
                <a:spcPct val="150000"/>
              </a:lnSpc>
            </a:pPr>
            <a:r>
              <a:rPr lang="ru-RU" sz="2400" dirty="0">
                <a:latin typeface="Times New Roman" panose="02020603050405020304" pitchFamily="18" charset="0"/>
                <a:cs typeface="Times New Roman" panose="02020603050405020304" pitchFamily="18" charset="0"/>
              </a:rPr>
              <a:t>На основании данных первого и второго этапов необходимо сформулировать набор критериев для выбора СЭД. Критерии выбора СЭД будут во многом определять объем дальнейших работ и порядок организации взаимодействия с поставщиком системы</a:t>
            </a:r>
            <a:r>
              <a:rPr lang="ru-RU" sz="2800" dirty="0"/>
              <a:t>.</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14</a:t>
            </a:fld>
            <a:endParaRPr/>
          </a:p>
        </p:txBody>
      </p:sp>
    </p:spTree>
    <p:extLst>
      <p:ext uri="{BB962C8B-B14F-4D97-AF65-F5344CB8AC3E}">
        <p14:creationId xmlns:p14="http://schemas.microsoft.com/office/powerpoint/2010/main" val="349355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i="1" dirty="0">
                <a:latin typeface="Times New Roman" panose="02020603050405020304" pitchFamily="18" charset="0"/>
                <a:cs typeface="Times New Roman" panose="02020603050405020304" pitchFamily="18" charset="0"/>
              </a:rPr>
              <a:t>Этап 4. Выбор системы электронного документооборота.</a:t>
            </a: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Этот этап позволяет организации определить основные технологии, на основании которых будет работать система электронного документооборота, выбрать подходящую систему и определить поставщика услуг по внедрению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15</a:t>
            </a:fld>
            <a:endParaRPr/>
          </a:p>
        </p:txBody>
      </p:sp>
    </p:spTree>
    <p:extLst>
      <p:ext uri="{BB962C8B-B14F-4D97-AF65-F5344CB8AC3E}">
        <p14:creationId xmlns:p14="http://schemas.microsoft.com/office/powerpoint/2010/main" val="29835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9144000"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i="1" dirty="0">
                <a:latin typeface="Times New Roman" panose="02020603050405020304" pitchFamily="18" charset="0"/>
                <a:cs typeface="Times New Roman" panose="02020603050405020304" pitchFamily="18" charset="0"/>
              </a:rPr>
              <a:t>Этап 5. Управление проектом внедрения системы электронного документооборота.</a:t>
            </a: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После выбора поставщика системы электронного документооборота необходимо разработать план внедрения. Этот этап может занять достаточно много времени, однако время на планирование поможет значительно сократить время на внедрение системы. План может быть разработан совместно с поставщиком услуг.</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16</a:t>
            </a:fld>
            <a:endParaRPr/>
          </a:p>
        </p:txBody>
      </p:sp>
    </p:spTree>
    <p:extLst>
      <p:ext uri="{BB962C8B-B14F-4D97-AF65-F5344CB8AC3E}">
        <p14:creationId xmlns:p14="http://schemas.microsoft.com/office/powerpoint/2010/main" val="287712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27292"/>
            <a:ext cx="9265920"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800" i="1" dirty="0">
                <a:latin typeface="Times New Roman" panose="02020603050405020304" pitchFamily="18" charset="0"/>
                <a:cs typeface="Times New Roman" panose="02020603050405020304" pitchFamily="18" charset="0"/>
              </a:rPr>
              <a:t>Этап 6. Документирование системы</a:t>
            </a:r>
            <a:r>
              <a:rPr lang="ru-RU" sz="2800" dirty="0">
                <a:latin typeface="Times New Roman" panose="02020603050405020304" pitchFamily="18" charset="0"/>
                <a:cs typeface="Times New Roman" panose="02020603050405020304" pitchFamily="18" charset="0"/>
              </a:rPr>
              <a:t>.</a:t>
            </a:r>
          </a:p>
          <a:p>
            <a:pPr>
              <a:lnSpc>
                <a:spcPct val="150000"/>
              </a:lnSpc>
            </a:pPr>
            <a:r>
              <a:rPr lang="ru-RU" sz="2800" dirty="0">
                <a:latin typeface="Times New Roman" panose="02020603050405020304" pitchFamily="18" charset="0"/>
                <a:cs typeface="Times New Roman" panose="02020603050405020304" pitchFamily="18" charset="0"/>
              </a:rPr>
              <a:t>Этот 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17</a:t>
            </a:fld>
            <a:endParaRPr/>
          </a:p>
        </p:txBody>
      </p:sp>
    </p:spTree>
    <p:extLst>
      <p:ext uri="{BB962C8B-B14F-4D97-AF65-F5344CB8AC3E}">
        <p14:creationId xmlns:p14="http://schemas.microsoft.com/office/powerpoint/2010/main" val="224709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1" y="1343179"/>
            <a:ext cx="8952411"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800" i="1" dirty="0">
                <a:latin typeface="Times New Roman" panose="02020603050405020304" pitchFamily="18" charset="0"/>
                <a:cs typeface="Times New Roman" panose="02020603050405020304" pitchFamily="18" charset="0"/>
              </a:rPr>
              <a:t>Этап 6. Документирование системы</a:t>
            </a:r>
            <a:r>
              <a:rPr lang="ru-RU" sz="2800" dirty="0">
                <a:latin typeface="Times New Roman" panose="02020603050405020304" pitchFamily="18" charset="0"/>
                <a:cs typeface="Times New Roman" panose="02020603050405020304" pitchFamily="18" charset="0"/>
              </a:rPr>
              <a:t>.</a:t>
            </a:r>
          </a:p>
          <a:p>
            <a:pPr>
              <a:lnSpc>
                <a:spcPct val="150000"/>
              </a:lnSpc>
            </a:pPr>
            <a:r>
              <a:rPr lang="ru-RU" sz="2800" dirty="0">
                <a:latin typeface="Times New Roman" panose="02020603050405020304" pitchFamily="18" charset="0"/>
                <a:cs typeface="Times New Roman" panose="02020603050405020304" pitchFamily="18" charset="0"/>
              </a:rPr>
              <a:t>Этот 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18</a:t>
            </a:fld>
            <a:endParaRPr/>
          </a:p>
        </p:txBody>
      </p:sp>
    </p:spTree>
    <p:extLst>
      <p:ext uri="{BB962C8B-B14F-4D97-AF65-F5344CB8AC3E}">
        <p14:creationId xmlns:p14="http://schemas.microsoft.com/office/powerpoint/2010/main" val="383107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1" y="1343179"/>
            <a:ext cx="9074331"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dirty="0">
                <a:latin typeface="Times New Roman" panose="02020603050405020304" pitchFamily="18" charset="0"/>
                <a:cs typeface="Times New Roman" panose="02020603050405020304" pitchFamily="18" charset="0"/>
              </a:rPr>
              <a:t>Так как университет сотрудничает с компанией </a:t>
            </a:r>
            <a:r>
              <a:rPr lang="ru-RU" sz="2400" dirty="0" err="1">
                <a:latin typeface="Times New Roman" panose="02020603050405020304" pitchFamily="18" charset="0"/>
                <a:cs typeface="Times New Roman" panose="02020603050405020304" pitchFamily="18" charset="0"/>
              </a:rPr>
              <a:t>Инфотекс</a:t>
            </a:r>
            <a:r>
              <a:rPr lang="ru-RU" sz="2400" dirty="0">
                <a:latin typeface="Times New Roman" panose="02020603050405020304" pitchFamily="18" charset="0"/>
                <a:cs typeface="Times New Roman" panose="02020603050405020304" pitchFamily="18" charset="0"/>
              </a:rPr>
              <a:t>, то следовательно использовать стоит УЦ именно этой компании</a:t>
            </a:r>
            <a:r>
              <a:rPr lang="ru-RU" sz="2400" dirty="0" smtClean="0">
                <a:latin typeface="Times New Roman" panose="02020603050405020304" pitchFamily="18" charset="0"/>
                <a:cs typeface="Times New Roman" panose="02020603050405020304" pitchFamily="18" charset="0"/>
              </a:rPr>
              <a:t>.</a:t>
            </a:r>
          </a:p>
          <a:p>
            <a:pPr marL="114300" indent="0">
              <a:lnSpc>
                <a:spcPct val="150000"/>
              </a:lnSpc>
              <a:buNone/>
            </a:pP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b="1" dirty="0">
                <a:latin typeface="Times New Roman" panose="02020603050405020304" pitchFamily="18" charset="0"/>
                <a:cs typeface="Times New Roman" panose="02020603050405020304" pitchFamily="18" charset="0"/>
              </a:rPr>
              <a:t>УЦ </a:t>
            </a:r>
            <a:r>
              <a:rPr lang="en-US" sz="2400" b="1" dirty="0" err="1">
                <a:latin typeface="Times New Roman" panose="02020603050405020304" pitchFamily="18" charset="0"/>
                <a:cs typeface="Times New Roman" panose="02020603050405020304" pitchFamily="18" charset="0"/>
              </a:rPr>
              <a:t>Infotecs</a:t>
            </a: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Ниже предоставлена информация непосредственно с сайта партнера нашего университета.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19</a:t>
            </a:fld>
            <a:endParaRPr/>
          </a:p>
        </p:txBody>
      </p:sp>
    </p:spTree>
    <p:extLst>
      <p:ext uri="{BB962C8B-B14F-4D97-AF65-F5344CB8AC3E}">
        <p14:creationId xmlns:p14="http://schemas.microsoft.com/office/powerpoint/2010/main" val="66234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4B6EB9"/>
              </a:buClr>
              <a:buSzPts val="1800"/>
              <a:buFont typeface="Arial"/>
              <a:buNone/>
            </a:pPr>
            <a:r>
              <a:rPr lang="ru-RU" sz="1800" b="1">
                <a:solidFill>
                  <a:srgbClr val="4B6EB9"/>
                </a:solidFill>
              </a:rPr>
              <a:t> </a:t>
            </a:r>
            <a:endParaRPr sz="1800" b="1">
              <a:solidFill>
                <a:srgbClr val="4B6EB9"/>
              </a:solidFill>
            </a:endParaRPr>
          </a:p>
        </p:txBody>
      </p:sp>
      <p:cxnSp>
        <p:nvCxnSpPr>
          <p:cNvPr id="97" name="Google Shape;97;p14"/>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98" name="Google Shape;98;p14"/>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99" name="Google Shape;99;p14"/>
          <p:cNvSpPr txBox="1">
            <a:spLocks noGrp="1"/>
          </p:cNvSpPr>
          <p:nvPr>
            <p:ph type="body" idx="1"/>
          </p:nvPr>
        </p:nvSpPr>
        <p:spPr>
          <a:xfrm>
            <a:off x="683568" y="1196752"/>
            <a:ext cx="8215230" cy="5136916"/>
          </a:xfrm>
          <a:prstGeom prst="rect">
            <a:avLst/>
          </a:prstGeom>
          <a:noFill/>
          <a:ln>
            <a:noFill/>
          </a:ln>
        </p:spPr>
        <p:txBody>
          <a:bodyPr spcFirstLastPara="1" wrap="square" lIns="91425" tIns="45700" rIns="91425" bIns="45700" anchor="t" anchorCtr="0">
            <a:noAutofit/>
          </a:bodyPr>
          <a:lstStyle/>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Введение</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Цели</a:t>
            </a: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Объект и предмет изучения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Актуальность проекта</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Целевая аудитория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План разработки</a:t>
            </a:r>
            <a:endParaRPr sz="2400"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Основная часть</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Теоретическая </a:t>
            </a:r>
            <a:r>
              <a:rPr lang="ru-RU" sz="2400" dirty="0" smtClean="0">
                <a:latin typeface="Times New Roman" pitchFamily="18" charset="0"/>
                <a:cs typeface="Times New Roman" pitchFamily="18" charset="0"/>
              </a:rPr>
              <a:t>часть (Основные термины, используемые в работе)</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Практическая часть</a:t>
            </a:r>
          </a:p>
          <a:p>
            <a:pPr marL="1320800" lvl="2">
              <a:spcBef>
                <a:spcPts val="0"/>
              </a:spcBef>
              <a:buSzPts val="2600"/>
              <a:buFont typeface="Wingdings" pitchFamily="2" charset="2"/>
              <a:buChar char="q"/>
            </a:pPr>
            <a:r>
              <a:rPr lang="ru-RU" dirty="0" smtClean="0">
                <a:latin typeface="Times New Roman" pitchFamily="18" charset="0"/>
                <a:cs typeface="Times New Roman" pitchFamily="18" charset="0"/>
              </a:rPr>
              <a:t>На основе анализа </a:t>
            </a:r>
            <a:r>
              <a:rPr lang="ru-RU" dirty="0" smtClean="0">
                <a:latin typeface="Times New Roman" pitchFamily="18" charset="0"/>
                <a:cs typeface="Times New Roman" pitchFamily="18" charset="0"/>
              </a:rPr>
              <a:t>полученных данных</a:t>
            </a:r>
            <a:r>
              <a:rPr lang="ru-RU" dirty="0" smtClean="0">
                <a:latin typeface="Times New Roman" pitchFamily="18" charset="0"/>
                <a:cs typeface="Times New Roman" pitchFamily="18" charset="0"/>
              </a:rPr>
              <a:t>, предоставить возможную реализацию на административном уровне</a:t>
            </a:r>
            <a:endParaRPr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Заключение</a:t>
            </a:r>
            <a:endParaRPr sz="2400" dirty="0">
              <a:latin typeface="Times New Roman" pitchFamily="18" charset="0"/>
              <a:cs typeface="Times New Roman" pitchFamily="18" charset="0"/>
            </a:endParaRPr>
          </a:p>
          <a:p>
            <a:pPr marL="0" lvl="0" indent="0" algn="l" rtl="0">
              <a:spcBef>
                <a:spcPts val="0"/>
              </a:spcBef>
              <a:spcAft>
                <a:spcPts val="0"/>
              </a:spcAft>
              <a:buNone/>
            </a:pPr>
            <a:endParaRPr sz="2000" dirty="0"/>
          </a:p>
          <a:p>
            <a:pPr marL="0" lvl="0" indent="0" algn="l" rtl="0">
              <a:spcBef>
                <a:spcPts val="0"/>
              </a:spcBef>
              <a:spcAft>
                <a:spcPts val="0"/>
              </a:spcAft>
              <a:buNone/>
            </a:pPr>
            <a:endParaRPr sz="2400" dirty="0"/>
          </a:p>
        </p:txBody>
      </p:sp>
      <p:sp>
        <p:nvSpPr>
          <p:cNvPr id="100" name="Google Shape;100;p14"/>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3000" b="1"/>
              <a:t>Содержание</a:t>
            </a:r>
            <a:endParaRPr sz="3000" b="1">
              <a:solidFill>
                <a:srgbClr val="000000"/>
              </a:solidFill>
              <a:latin typeface="Arial"/>
              <a:ea typeface="Arial"/>
              <a:cs typeface="Arial"/>
              <a:sym typeface="Arial"/>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20</a:t>
            </a:fld>
            <a:endParaRPr/>
          </a:p>
        </p:txBody>
      </p:sp>
      <p:pic>
        <p:nvPicPr>
          <p:cNvPr id="11" name="Рисунок 10"/>
          <p:cNvPicPr/>
          <p:nvPr/>
        </p:nvPicPr>
        <p:blipFill>
          <a:blip r:embed="rId3">
            <a:extLst>
              <a:ext uri="{28A0092B-C50C-407E-A947-70E740481C1C}">
                <a14:useLocalDpi xmlns:a14="http://schemas.microsoft.com/office/drawing/2010/main" val="0"/>
              </a:ext>
            </a:extLst>
          </a:blip>
          <a:stretch>
            <a:fillRect/>
          </a:stretch>
        </p:blipFill>
        <p:spPr>
          <a:xfrm>
            <a:off x="370703" y="1359578"/>
            <a:ext cx="8464378" cy="5065936"/>
          </a:xfrm>
          <a:prstGeom prst="rect">
            <a:avLst/>
          </a:prstGeom>
        </p:spPr>
      </p:pic>
    </p:spTree>
    <p:extLst>
      <p:ext uri="{BB962C8B-B14F-4D97-AF65-F5344CB8AC3E}">
        <p14:creationId xmlns:p14="http://schemas.microsoft.com/office/powerpoint/2010/main" val="50568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21</a:t>
            </a:fld>
            <a:endParaRPr/>
          </a:p>
        </p:txBody>
      </p:sp>
      <p:pic>
        <p:nvPicPr>
          <p:cNvPr id="9" name="Рисунок 8"/>
          <p:cNvPicPr/>
          <p:nvPr/>
        </p:nvPicPr>
        <p:blipFill>
          <a:blip r:embed="rId3">
            <a:extLst>
              <a:ext uri="{28A0092B-C50C-407E-A947-70E740481C1C}">
                <a14:useLocalDpi xmlns:a14="http://schemas.microsoft.com/office/drawing/2010/main" val="0"/>
              </a:ext>
            </a:extLst>
          </a:blip>
          <a:stretch>
            <a:fillRect/>
          </a:stretch>
        </p:blipFill>
        <p:spPr>
          <a:xfrm>
            <a:off x="683568" y="1661220"/>
            <a:ext cx="7501255" cy="4697095"/>
          </a:xfrm>
          <a:prstGeom prst="rect">
            <a:avLst/>
          </a:prstGeom>
        </p:spPr>
      </p:pic>
    </p:spTree>
    <p:extLst>
      <p:ext uri="{BB962C8B-B14F-4D97-AF65-F5344CB8AC3E}">
        <p14:creationId xmlns:p14="http://schemas.microsoft.com/office/powerpoint/2010/main" val="191380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1"/>
        <p:cNvGrpSpPr/>
        <p:nvPr/>
      </p:nvGrpSpPr>
      <p:grpSpPr>
        <a:xfrm>
          <a:off x="0" y="0"/>
          <a:ext cx="0" cy="0"/>
          <a:chOff x="0" y="0"/>
          <a:chExt cx="0" cy="0"/>
        </a:xfrm>
      </p:grpSpPr>
      <p:sp>
        <p:nvSpPr>
          <p:cNvPr id="432" name="Google Shape;432;p44"/>
          <p:cNvSpPr txBox="1"/>
          <p:nvPr/>
        </p:nvSpPr>
        <p:spPr>
          <a:xfrm>
            <a:off x="745400" y="2266650"/>
            <a:ext cx="5298600" cy="496800"/>
          </a:xfrm>
          <a:prstGeom prst="rect">
            <a:avLst/>
          </a:prstGeom>
          <a:noFill/>
          <a:ln>
            <a:noFill/>
          </a:ln>
        </p:spPr>
        <p:txBody>
          <a:bodyPr spcFirstLastPara="1" wrap="square" lIns="65250" tIns="32625" rIns="65250" bIns="32625" anchor="t" anchorCtr="0">
            <a:noAutofit/>
          </a:bodyPr>
          <a:lstStyle/>
          <a:p>
            <a:pPr marL="0" lvl="0" indent="0" algn="l" rtl="0">
              <a:spcBef>
                <a:spcPts val="0"/>
              </a:spcBef>
              <a:spcAft>
                <a:spcPts val="0"/>
              </a:spcAft>
              <a:buClr>
                <a:schemeClr val="dk1"/>
              </a:buClr>
              <a:buFont typeface="Arial"/>
              <a:buNone/>
            </a:pPr>
            <a:r>
              <a:rPr lang="ru-RU">
                <a:solidFill>
                  <a:schemeClr val="lt1"/>
                </a:solidFill>
              </a:rPr>
              <a:t>Подготовили студенты групп 171-341 и 171-361:</a:t>
            </a:r>
            <a:br>
              <a:rPr lang="ru-RU">
                <a:solidFill>
                  <a:schemeClr val="lt1"/>
                </a:solidFill>
              </a:rPr>
            </a:br>
            <a:r>
              <a:rPr lang="ru-RU">
                <a:solidFill>
                  <a:schemeClr val="lt1"/>
                </a:solidFill>
              </a:rPr>
              <a:t>Мельник Елизавета Васильевна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Ерошев Дмитрий Олегович</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Захаркин Андрей Олегович</a:t>
            </a: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Куратор проекта: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Репин Максим Михайлович</a:t>
            </a:r>
            <a:endParaRPr>
              <a:solidFill>
                <a:schemeClr val="lt1"/>
              </a:solidFill>
            </a:endParaRPr>
          </a:p>
          <a:p>
            <a:pPr marL="0" marR="0" lvl="0" indent="0" algn="l" rtl="0">
              <a:spcBef>
                <a:spcPts val="0"/>
              </a:spcBef>
              <a:spcAft>
                <a:spcPts val="0"/>
              </a:spcAft>
              <a:buNone/>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Объектом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pPr>
              <a:lnSpc>
                <a:spcPct val="150000"/>
              </a:lnSpc>
            </a:pPr>
            <a:r>
              <a:rPr lang="ru-RU" b="1" u="sng" dirty="0">
                <a:latin typeface="Times New Roman" panose="02020603050405020304" pitchFamily="18" charset="0"/>
                <a:cs typeface="Times New Roman" panose="02020603050405020304" pitchFamily="18" charset="0"/>
              </a:rPr>
              <a:t>Объектом исследования</a:t>
            </a:r>
            <a:r>
              <a:rPr lang="ru-RU" dirty="0">
                <a:latin typeface="Times New Roman" panose="02020603050405020304" pitchFamily="18" charset="0"/>
                <a:cs typeface="Times New Roman" panose="02020603050405020304" pitchFamily="18" charset="0"/>
              </a:rPr>
              <a:t>: является изучение процесса и способа передачи документов, используя ЭЦП. Изучение оборудования, используемое УЦ с целью внедрения их в университет для организации безопасной передачи данных.</a:t>
            </a:r>
          </a:p>
          <a:p>
            <a:pPr marL="228600" lvl="0" indent="-228600" algn="l" rtl="0">
              <a:lnSpc>
                <a:spcPct val="150000"/>
              </a:lnSpc>
              <a:spcBef>
                <a:spcPts val="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Предметом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pPr>
              <a:lnSpc>
                <a:spcPct val="150000"/>
              </a:lnSpc>
            </a:pPr>
            <a:r>
              <a:rPr lang="ru-RU" b="1" u="sng" dirty="0">
                <a:latin typeface="Times New Roman" panose="02020603050405020304" pitchFamily="18" charset="0"/>
                <a:cs typeface="Times New Roman" panose="02020603050405020304" pitchFamily="18" charset="0"/>
              </a:rPr>
              <a:t>Предметом исследования</a:t>
            </a:r>
            <a:r>
              <a:rPr lang="ru-RU" dirty="0">
                <a:latin typeface="Times New Roman" panose="02020603050405020304" pitchFamily="18" charset="0"/>
                <a:cs typeface="Times New Roman" panose="02020603050405020304" pitchFamily="18" charset="0"/>
              </a:rPr>
              <a:t>: является изучение видов ЭДО, а так же видов ЭЦП, УЦ и их оборудований. Изучение структуры администрации и руководства университета «Московский </a:t>
            </a:r>
            <a:r>
              <a:rPr lang="ru-RU" dirty="0" err="1">
                <a:latin typeface="Times New Roman" panose="02020603050405020304" pitchFamily="18" charset="0"/>
                <a:cs typeface="Times New Roman" panose="02020603050405020304" pitchFamily="18" charset="0"/>
              </a:rPr>
              <a:t>Политех</a:t>
            </a:r>
            <a:r>
              <a:rPr lang="ru-RU" dirty="0">
                <a:latin typeface="Times New Roman" panose="02020603050405020304" pitchFamily="18" charset="0"/>
                <a:cs typeface="Times New Roman" panose="02020603050405020304" pitchFamily="18" charset="0"/>
              </a:rPr>
              <a:t>».</a:t>
            </a:r>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4</a:t>
            </a:fld>
            <a:endParaRPr/>
          </a:p>
        </p:txBody>
      </p:sp>
    </p:spTree>
    <p:extLst>
      <p:ext uri="{BB962C8B-B14F-4D97-AF65-F5344CB8AC3E}">
        <p14:creationId xmlns:p14="http://schemas.microsoft.com/office/powerpoint/2010/main" val="43345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Цели </a:t>
            </a:r>
            <a:r>
              <a:rPr lang="ru-RU" sz="2400" b="1" dirty="0">
                <a:solidFill>
                  <a:srgbClr val="874BA0"/>
                </a:solidFill>
              </a:rPr>
              <a:t>проекта</a:t>
            </a:r>
            <a:endParaRPr sz="2400" b="1" dirty="0">
              <a:solidFill>
                <a:srgbClr val="874BA0"/>
              </a:solidFill>
            </a:endParaRPr>
          </a:p>
        </p:txBody>
      </p:sp>
      <p:cxnSp>
        <p:nvCxnSpPr>
          <p:cNvPr id="119" name="Google Shape;119;p16"/>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20" name="Google Shape;120;p16"/>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21" name="Google Shape;121;p16"/>
          <p:cNvSpPr txBox="1">
            <a:spLocks noGrp="1"/>
          </p:cNvSpPr>
          <p:nvPr>
            <p:ph type="body" idx="1"/>
          </p:nvPr>
        </p:nvSpPr>
        <p:spPr>
          <a:xfrm>
            <a:off x="457200" y="1388008"/>
            <a:ext cx="8229600" cy="43482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100"/>
              <a:buNone/>
            </a:pPr>
            <a:r>
              <a:rPr lang="ru-RU" sz="2400" b="1" dirty="0">
                <a:latin typeface="Times New Roman"/>
                <a:ea typeface="Times New Roman"/>
                <a:cs typeface="Times New Roman"/>
                <a:sym typeface="Times New Roman"/>
              </a:rPr>
              <a:t>Целями данного является</a:t>
            </a:r>
            <a:r>
              <a:rPr lang="ru-RU"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lvl="0" indent="-381000">
              <a:lnSpc>
                <a:spcPct val="150000"/>
              </a:lnSpc>
              <a:spcBef>
                <a:spcPts val="0"/>
              </a:spcBef>
              <a:buSzPts val="2400"/>
              <a:buFont typeface="Times New Roman"/>
              <a:buChar char="●"/>
            </a:pPr>
            <a:r>
              <a:rPr lang="ru-RU" sz="2400" dirty="0"/>
              <a:t>изучение ЭДО и УЦ с целью внедрения такой системы в работу университета «Московский </a:t>
            </a:r>
            <a:r>
              <a:rPr lang="ru-RU" sz="2400" dirty="0" err="1"/>
              <a:t>Политех</a:t>
            </a:r>
            <a:r>
              <a:rPr lang="ru-RU" sz="2400" dirty="0"/>
              <a:t>» </a:t>
            </a:r>
            <a:endParaRPr lang="ru-RU" sz="2400" dirty="0" smtClean="0"/>
          </a:p>
          <a:p>
            <a:pPr lvl="0" indent="-381000">
              <a:lnSpc>
                <a:spcPct val="150000"/>
              </a:lnSpc>
              <a:spcBef>
                <a:spcPts val="0"/>
              </a:spcBef>
              <a:buSzPts val="2400"/>
              <a:buFont typeface="Times New Roman"/>
              <a:buChar char="●"/>
            </a:pPr>
            <a:r>
              <a:rPr lang="ru-RU" sz="2400" dirty="0" smtClean="0"/>
              <a:t>составление </a:t>
            </a:r>
            <a:r>
              <a:rPr lang="ru-RU" sz="2400" dirty="0"/>
              <a:t>демоверсии </a:t>
            </a:r>
            <a:r>
              <a:rPr lang="ru-RU" sz="2400" dirty="0" smtClean="0"/>
              <a:t>процесса внедрения </a:t>
            </a:r>
            <a:r>
              <a:rPr lang="ru-RU" sz="2400" dirty="0"/>
              <a:t>такой системы на административном уровне университета.</a:t>
            </a:r>
            <a:r>
              <a:rPr lang="ru-RU" sz="2400" dirty="0" smtClean="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228600" lvl="0" indent="-228600" algn="l" rtl="0">
              <a:lnSpc>
                <a:spcPct val="150000"/>
              </a:lnSpc>
              <a:spcBef>
                <a:spcPts val="0"/>
              </a:spcBef>
              <a:spcAft>
                <a:spcPts val="0"/>
              </a:spcAft>
              <a:buClr>
                <a:schemeClr val="dk1"/>
              </a:buClr>
              <a:buSzPts val="1100"/>
              <a:buNone/>
            </a:pPr>
            <a:endParaRPr sz="3600" dirty="0">
              <a:latin typeface="Times New Roman"/>
              <a:ea typeface="Times New Roman"/>
              <a:cs typeface="Times New Roman"/>
              <a:sym typeface="Times New Roman"/>
            </a:endParaRPr>
          </a:p>
        </p:txBody>
      </p:sp>
      <p:sp>
        <p:nvSpPr>
          <p:cNvPr id="122" name="Google Shape;122;p16"/>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23" name="Google Shape;12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Актуальность проекта</a:t>
            </a:r>
            <a:endParaRPr sz="2400" b="1">
              <a:solidFill>
                <a:srgbClr val="874BA0"/>
              </a:solidFill>
            </a:endParaRPr>
          </a:p>
        </p:txBody>
      </p:sp>
      <p:cxnSp>
        <p:nvCxnSpPr>
          <p:cNvPr id="130" name="Google Shape;130;p17"/>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31" name="Google Shape;131;p17"/>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32" name="Google Shape;132;p17"/>
          <p:cNvSpPr txBox="1">
            <a:spLocks noGrp="1"/>
          </p:cNvSpPr>
          <p:nvPr>
            <p:ph type="body" idx="1"/>
          </p:nvPr>
        </p:nvSpPr>
        <p:spPr>
          <a:xfrm>
            <a:off x="98853" y="1594022"/>
            <a:ext cx="8872151" cy="4499237"/>
          </a:xfrm>
          <a:prstGeom prst="rect">
            <a:avLst/>
          </a:prstGeom>
          <a:noFill/>
          <a:ln>
            <a:noFill/>
          </a:ln>
        </p:spPr>
        <p:txBody>
          <a:bodyPr spcFirstLastPara="1" wrap="square" lIns="91425" tIns="45700" rIns="91425" bIns="45700" anchor="t" anchorCtr="0">
            <a:noAutofit/>
          </a:bodyPr>
          <a:lstStyle/>
          <a:p>
            <a:r>
              <a:rPr lang="ru-RU" sz="2400" dirty="0"/>
              <a:t>В связи со стремительным развитием технологий и их повсеместным внедрением </a:t>
            </a:r>
            <a:r>
              <a:rPr lang="ru-RU" sz="2400" dirty="0" smtClean="0"/>
              <a:t>ЭДО и </a:t>
            </a:r>
            <a:r>
              <a:rPr lang="ru-RU" sz="2400" dirty="0"/>
              <a:t>архивные работы занимают наиболее высокую позицию по сравнению со своим бумажным аналогом.</a:t>
            </a:r>
          </a:p>
          <a:p>
            <a:r>
              <a:rPr lang="ru-RU" sz="2400" dirty="0"/>
              <a:t>Количество и объёмы используемых в современном мире документов растут. Причём соотношение электронных и бумажных документов со временем меняется в пользу последних. На данный момент, согласно статистическим данным, объём корпоративной электронной текстовой информации каждые три года удваивается.</a:t>
            </a:r>
          </a:p>
        </p:txBody>
      </p:sp>
      <p:sp>
        <p:nvSpPr>
          <p:cNvPr id="133" name="Google Shape;133;p17"/>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34" name="Google Shape;134;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Целевая аудитория</a:t>
            </a:r>
            <a:endParaRPr sz="2400" b="1">
              <a:solidFill>
                <a:srgbClr val="874BA0"/>
              </a:solidFill>
            </a:endParaRPr>
          </a:p>
        </p:txBody>
      </p:sp>
      <p:cxnSp>
        <p:nvCxnSpPr>
          <p:cNvPr id="141" name="Google Shape;141;p18"/>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42" name="Google Shape;142;p18"/>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43" name="Google Shape;143;p18"/>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SzPts val="3600"/>
              <a:buFont typeface="Times New Roman"/>
              <a:buChar char="•"/>
            </a:pPr>
            <a:r>
              <a:rPr lang="ru-RU" sz="2400" dirty="0">
                <a:latin typeface="Times New Roman"/>
                <a:ea typeface="Times New Roman"/>
                <a:cs typeface="Times New Roman"/>
                <a:sym typeface="Times New Roman"/>
              </a:rPr>
              <a:t>Обучающиеся студенты на </a:t>
            </a:r>
            <a:r>
              <a:rPr lang="ru-RU" sz="2400" dirty="0" smtClean="0">
                <a:latin typeface="Times New Roman"/>
                <a:ea typeface="Times New Roman"/>
                <a:cs typeface="Times New Roman"/>
                <a:sym typeface="Times New Roman"/>
              </a:rPr>
              <a:t>технических направлениях и автоматизации процессов.</a:t>
            </a:r>
            <a:endParaRPr sz="2400"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dirty="0">
                <a:latin typeface="Times New Roman"/>
                <a:ea typeface="Times New Roman"/>
                <a:cs typeface="Times New Roman"/>
                <a:sym typeface="Times New Roman"/>
              </a:rPr>
              <a:t>Стажеры в </a:t>
            </a:r>
            <a:r>
              <a:rPr lang="ru-RU" sz="2400" dirty="0" smtClean="0">
                <a:latin typeface="Times New Roman"/>
                <a:ea typeface="Times New Roman"/>
                <a:cs typeface="Times New Roman"/>
                <a:sym typeface="Times New Roman"/>
              </a:rPr>
              <a:t>любой </a:t>
            </a:r>
            <a:r>
              <a:rPr lang="ru-RU" sz="2400" dirty="0">
                <a:latin typeface="Times New Roman"/>
                <a:ea typeface="Times New Roman"/>
                <a:cs typeface="Times New Roman"/>
                <a:sym typeface="Times New Roman"/>
              </a:rPr>
              <a:t>организации.</a:t>
            </a:r>
            <a:endParaRPr sz="2400"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dirty="0">
                <a:latin typeface="Times New Roman"/>
                <a:ea typeface="Times New Roman"/>
                <a:cs typeface="Times New Roman"/>
                <a:sym typeface="Times New Roman"/>
              </a:rPr>
              <a:t>Работники </a:t>
            </a:r>
            <a:r>
              <a:rPr lang="ru-RU" sz="2400" dirty="0" smtClean="0">
                <a:latin typeface="Times New Roman"/>
                <a:ea typeface="Times New Roman"/>
                <a:cs typeface="Times New Roman"/>
                <a:sym typeface="Times New Roman"/>
              </a:rPr>
              <a:t>университета.</a:t>
            </a:r>
            <a:endParaRPr sz="2400" dirty="0">
              <a:latin typeface="Times New Roman"/>
              <a:ea typeface="Times New Roman"/>
              <a:cs typeface="Times New Roman"/>
              <a:sym typeface="Times New Roman"/>
            </a:endParaRPr>
          </a:p>
        </p:txBody>
      </p:sp>
      <p:sp>
        <p:nvSpPr>
          <p:cNvPr id="144" name="Google Shape;144;p18"/>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45" name="Google Shape;145;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План разработки</a:t>
            </a:r>
            <a:endParaRPr sz="2400" b="1">
              <a:solidFill>
                <a:srgbClr val="874BA0"/>
              </a:solidFill>
            </a:endParaRPr>
          </a:p>
        </p:txBody>
      </p:sp>
      <p:cxnSp>
        <p:nvCxnSpPr>
          <p:cNvPr id="152" name="Google Shape;152;p19"/>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53" name="Google Shape;153;p19"/>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54" name="Google Shape;154;p19"/>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ru-RU" sz="2400" b="1">
                <a:latin typeface="Times New Roman"/>
                <a:ea typeface="Times New Roman"/>
                <a:cs typeface="Times New Roman"/>
                <a:sym typeface="Times New Roman"/>
              </a:rPr>
              <a:t> </a:t>
            </a:r>
            <a:endParaRPr sz="2400" b="1">
              <a:latin typeface="Times New Roman"/>
              <a:ea typeface="Times New Roman"/>
              <a:cs typeface="Times New Roman"/>
              <a:sym typeface="Times New Roman"/>
            </a:endParaRPr>
          </a:p>
        </p:txBody>
      </p:sp>
      <p:sp>
        <p:nvSpPr>
          <p:cNvPr id="155" name="Google Shape;155;p19"/>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56" name="Google Shape;156;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8</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54" y="1419225"/>
            <a:ext cx="7809469" cy="464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a:solidFill>
                  <a:srgbClr val="55B432"/>
                </a:solidFill>
              </a:rPr>
              <a:t>Теоретическая часть</a:t>
            </a:r>
            <a:endParaRPr sz="2400" b="1">
              <a:solidFill>
                <a:srgbClr val="55B432"/>
              </a:solidFill>
            </a:endParaRPr>
          </a:p>
        </p:txBody>
      </p:sp>
      <p:cxnSp>
        <p:nvCxnSpPr>
          <p:cNvPr id="164" name="Google Shape;164;p20"/>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65" name="Google Shape;165;p20"/>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66" name="Google Shape;166;p20"/>
          <p:cNvSpPr txBox="1">
            <a:spLocks noGrp="1"/>
          </p:cNvSpPr>
          <p:nvPr>
            <p:ph type="body" idx="1"/>
          </p:nvPr>
        </p:nvSpPr>
        <p:spPr>
          <a:xfrm>
            <a:off x="111211" y="1495168"/>
            <a:ext cx="8872151" cy="4707923"/>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ru-RU" sz="2400" dirty="0">
                <a:latin typeface="Times New Roman" panose="02020603050405020304" pitchFamily="18" charset="0"/>
                <a:cs typeface="Times New Roman" panose="02020603050405020304" pitchFamily="18" charset="0"/>
              </a:rPr>
              <a:t>Электронный документооборот (ЭДО) – механизм по работе с документами в электронном виде, т.е. движение документов в организации с момента их создания (или получения) до завершения исполнения (или отправления), а также способ организации работы с документами, при котором основная масса документов организации (предприятия) используется в электронном виде и хранится </a:t>
            </a:r>
            <a:r>
              <a:rPr lang="ru-RU" sz="2400" dirty="0" smtClean="0">
                <a:latin typeface="Times New Roman" panose="02020603050405020304" pitchFamily="18" charset="0"/>
                <a:cs typeface="Times New Roman" panose="02020603050405020304" pitchFamily="18" charset="0"/>
              </a:rPr>
              <a:t>централизованно.</a:t>
            </a:r>
            <a:endParaRPr lang="ru-RU"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800"/>
              <a:buNone/>
            </a:pPr>
            <a:endParaRPr sz="3600" dirty="0"/>
          </a:p>
        </p:txBody>
      </p:sp>
      <p:sp>
        <p:nvSpPr>
          <p:cNvPr id="167" name="Google Shape;167;p20"/>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68" name="Google Shape;16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9</a:t>
            </a:fld>
            <a:endParaRPr/>
          </a:p>
        </p:txBody>
      </p:sp>
    </p:spTree>
  </p:cSld>
  <p:clrMapOvr>
    <a:masterClrMapping/>
  </p:clrMapOvr>
</p:sld>
</file>

<file path=ppt/theme/theme1.xml><?xml version="1.0" encoding="utf-8"?>
<a:theme xmlns:a="http://schemas.openxmlformats.org/drawingml/2006/main" name="Николаенко_ААИ-2015">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680</Words>
  <Application>Microsoft Office PowerPoint</Application>
  <PresentationFormat>Экран (4:3)</PresentationFormat>
  <Paragraphs>144</Paragraphs>
  <Slides>22</Slides>
  <Notes>22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Times New Roman</vt:lpstr>
      <vt:lpstr>Wingdings</vt:lpstr>
      <vt:lpstr>Николаенко_ААИ-2015</vt:lpstr>
      <vt:lpstr>Презентация PowerPoint</vt:lpstr>
      <vt:lpstr> </vt:lpstr>
      <vt:lpstr>Объектом исследования проекта</vt:lpstr>
      <vt:lpstr>Предметом исследования проекта</vt:lpstr>
      <vt:lpstr>Цели проекта</vt:lpstr>
      <vt:lpstr>Актуальность проекта</vt:lpstr>
      <vt:lpstr>Целевая аудитория</vt:lpstr>
      <vt:lpstr>План разработки</vt:lpstr>
      <vt:lpstr>Теоретическая часть</vt:lpstr>
      <vt:lpstr>Теоретическая часть</vt:lpstr>
      <vt:lpstr>Теоретическая часть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Процесс внедрения СЭД </vt:lpstr>
      <vt:lpstr>Выбор УЦ</vt:lpstr>
      <vt:lpstr>Выбор УЦ</vt:lpstr>
      <vt:lpstr>Выбор УЦ</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Елизавета</dc:creator>
  <cp:lastModifiedBy>temp</cp:lastModifiedBy>
  <cp:revision>6</cp:revision>
  <dcterms:modified xsi:type="dcterms:W3CDTF">2019-06-26T09:28:00Z</dcterms:modified>
</cp:coreProperties>
</file>