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9kM12PquZD5TT5dXm+XGuliF1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677ee4e4d_0_8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7677ee4e4d_0_8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7677ee4e4d_0_8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677ee4e4d_0_18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7677ee4e4d_0_18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7677ee4e4d_0_18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677ee4e4d_0_35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7677ee4e4d_0_35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7677ee4e4d_0_35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677ee4e4d_0_53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7677ee4e4d_0_53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7677ee4e4d_0_53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677ee4e4d_0_63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7677ee4e4d_0_63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7677ee4e4d_0_63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677ee4e4d_0_73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7677ee4e4d_0_73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7677ee4e4d_0_73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0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677ee4e4d_0_102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7677ee4e4d_0_102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7677ee4e4d_0_102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677ee4e4d_0_115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7677ee4e4d_0_115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7677ee4e4d_0_115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677ee4e4d_0_133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7677ee4e4d_0_133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7677ee4e4d_0_133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14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677ee4e4d_0_148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7677ee4e4d_0_148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7677ee4e4d_0_148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677ee4e4d_0_16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7677ee4e4d_0_16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7677ee4e4d_0_160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677ee4e4d_0_17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7677ee4e4d_0_17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7677ee4e4d_0_170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677ee4e4d_0_18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7677ee4e4d_0_18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7677ee4e4d_0_180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24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tadviser.ru/index.php/%D0%A1%D1%82%D0%B0%D1%82%D1%8C%D1%8F:%D0%A1%D0%AD%D0%94_(%D1%80%D1%8B%D0%BD%D0%BE%D0%BA_%D0%A0%D0%BE%D1%81%D1%81%D0%B8%D0%B8)#.D0.9A.D0.B0.D0.BA_.D0.B8.D0.B7.D0.BC.D0.B5.D0.BD.D0.B8.D1.82.D1.81.D1.8F_.D1.80.D0.BE.D1.81.D1.81.D0.B8.D0.B9.D1.81.D0.BA.D0.B8.D0.B9_.D1.80.D1.8B.D0.BD.D0.BE.D0.BA_.D0.A1.D0.AD.D0.94.2FECM_.D0.B2_.D1.82.D0.B5.D1.87.D0.B5.D0.BD.D0.B8.D0.B5_.D0.B1.D0.BB.D0.B8.D0.B6.D0.B0.D0.B9.D1.88.D0.B8.D1.85_5_.D0.BB.D0.B5.D1.82.3F_.D0.9F.D1.80.D0.BE.D0.B3.D0.BD.D0.BE.D0.B7.D1.8B_.D1.8D.D0.BA.D1.81.D0.BF.D0.B5.D1.80.D1.82.D0.BE.D0.B2" TargetMode="External"/><Relationship Id="rId4" Type="http://schemas.openxmlformats.org/officeDocument/2006/relationships/hyperlink" Target="https://infotecs.ru/about/press-centr/news/kompaniya/gruppa_kompaniy_amp_quot_infoteks_amp_quot_obyavlyaet_o_nachale_predostavleniya_uslug_udostoveryayushch_24.07.2003.html" TargetMode="External"/><Relationship Id="rId5" Type="http://schemas.openxmlformats.org/officeDocument/2006/relationships/hyperlink" Target="https://iitrust.ru/el-podpis/" TargetMode="External"/><Relationship Id="rId6" Type="http://schemas.openxmlformats.org/officeDocument/2006/relationships/hyperlink" Target="http://www.consultant.ru/cons/cgi/online.cgi?req=doc&amp;base=LAW&amp;n=217125&amp;fld=134&amp;dst=100001,0&amp;rnd=0.05481110466150341#05426146385746347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lck.ru/Lun9D" TargetMode="External"/><Relationship Id="rId4" Type="http://schemas.openxmlformats.org/officeDocument/2006/relationships/hyperlink" Target="http://licenziya-fsb.com/litsenziya-fsb-na-kriptografiyu" TargetMode="External"/><Relationship Id="rId5" Type="http://schemas.openxmlformats.org/officeDocument/2006/relationships/hyperlink" Target="https://www.mos.ru/otvet-dokumenti/poluchit_elektronnuyu_podpis/#4" TargetMode="External"/><Relationship Id="rId6" Type="http://schemas.openxmlformats.org/officeDocument/2006/relationships/hyperlink" Target="https://digital.gov.ru/ru/appeals/faq/35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34725" y="308919"/>
            <a:ext cx="7653000" cy="1978856"/>
          </a:xfrm>
          <a:prstGeom prst="rect">
            <a:avLst/>
          </a:prstGeom>
          <a:noFill/>
          <a:ln>
            <a:noFill/>
          </a:ln>
        </p:spPr>
        <p:txBody>
          <a:bodyPr anchorCtr="0" anchor="t" bIns="32625" lIns="65250" spcFirstLastPara="1" rIns="65250" wrap="square" tIns="326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</a:t>
            </a:r>
            <a:r>
              <a:rPr b="1" i="0" lang="ru-RU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системы электронного документооборота </a:t>
            </a:r>
            <a:r>
              <a:rPr b="1" lang="ru-RU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работы </a:t>
            </a:r>
            <a:r>
              <a:rPr b="1" i="0" lang="ru-RU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Московского Политехнического университета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34725" y="3380865"/>
            <a:ext cx="4487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625" lIns="65250" spcFirstLastPara="1" rIns="65250" wrap="square" tIns="32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Подготовила студент группы 171-341</a:t>
            </a:r>
            <a:br>
              <a:rPr b="0" i="0" lang="ru-RU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Мельник Елизавета Васильевна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Куратор проекта: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Кесель Сергей Александрович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677ee4e4d_0_8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432"/>
              </a:buClr>
              <a:buSzPts val="1800"/>
              <a:buFont typeface="Arial"/>
              <a:buNone/>
            </a:pPr>
            <a:r>
              <a:rPr b="1" lang="ru-RU" sz="2400">
                <a:solidFill>
                  <a:srgbClr val="55B432"/>
                </a:solidFill>
              </a:rPr>
              <a:t>Теоретическая часть </a:t>
            </a:r>
            <a:endParaRPr b="1" sz="2400">
              <a:solidFill>
                <a:srgbClr val="55B432"/>
              </a:solidFill>
            </a:endParaRPr>
          </a:p>
        </p:txBody>
      </p:sp>
      <p:cxnSp>
        <p:nvCxnSpPr>
          <p:cNvPr id="186" name="Google Shape;186;g7677ee4e4d_0_8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g7677ee4e4d_0_8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g7677ee4e4d_0_8"/>
          <p:cNvSpPr txBox="1"/>
          <p:nvPr>
            <p:ph idx="1" type="body"/>
          </p:nvPr>
        </p:nvSpPr>
        <p:spPr>
          <a:xfrm>
            <a:off x="158625" y="1473209"/>
            <a:ext cx="8738100" cy="4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Получить квалифицированный сертификат электронной подписи можно в аккредитованных удостоверяющих центрах.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Для получения квалифицированного сертификата электронной подписи </a:t>
            </a:r>
            <a:r>
              <a:rPr b="1" i="1" lang="ru-RU" sz="1800">
                <a:latin typeface="Times New Roman"/>
                <a:ea typeface="Times New Roman"/>
                <a:cs typeface="Times New Roman"/>
                <a:sym typeface="Times New Roman"/>
              </a:rPr>
              <a:t>физическими лицами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требуются: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документ, удостоверяющий личность;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страховое свидетельство обязательного пенсионного страхования (СНИЛС);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индивидуальный номер налогоплательщика (ИНН);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основной государственный регистрационный номер записи о государственной регистрации физического лица в качестве индивидуального предпринимателя (если вы являетесь индивидуальным предпринимателем);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дополнительный комплект документов, подтверждающий ваши полномочия действовать от имени юридического лица (если вы получаете подпись представителя юридического лица).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189" name="Google Shape;189;g7677ee4e4d_0_8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часть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7677ee4e4d_0_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677ee4e4d_0_18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432"/>
              </a:buClr>
              <a:buSzPts val="1800"/>
              <a:buFont typeface="Arial"/>
              <a:buNone/>
            </a:pPr>
            <a:r>
              <a:rPr b="1" lang="ru-RU" sz="2400">
                <a:solidFill>
                  <a:srgbClr val="55B432"/>
                </a:solidFill>
              </a:rPr>
              <a:t>Теоретическая часть </a:t>
            </a:r>
            <a:endParaRPr b="1" sz="2400">
              <a:solidFill>
                <a:srgbClr val="55B432"/>
              </a:solidFill>
            </a:endParaRPr>
          </a:p>
        </p:txBody>
      </p:sp>
      <p:cxnSp>
        <p:nvCxnSpPr>
          <p:cNvPr id="197" name="Google Shape;197;g7677ee4e4d_0_18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g7677ee4e4d_0_18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g7677ee4e4d_0_18"/>
          <p:cNvSpPr txBox="1"/>
          <p:nvPr>
            <p:ph idx="1" type="body"/>
          </p:nvPr>
        </p:nvSpPr>
        <p:spPr>
          <a:xfrm>
            <a:off x="158625" y="1473209"/>
            <a:ext cx="8738100" cy="4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Для получения квалифицированного сертификата электронной подписи </a:t>
            </a:r>
            <a:r>
              <a:rPr b="1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юридическими лицами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требуются: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учредительные документы;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документ, подтверждающий факт внесения записи о юридическом лице в Единый государственный реестр юридических лиц;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свидетельство о постановке на учет в налоговом органе заявителя.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g7677ee4e4d_0_18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часть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7677ee4e4d_0_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677ee4e4d_0_35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432"/>
              </a:buClr>
              <a:buSzPts val="1800"/>
              <a:buFont typeface="Arial"/>
              <a:buNone/>
            </a:pPr>
            <a:r>
              <a:rPr b="1" lang="ru-RU" sz="2400">
                <a:solidFill>
                  <a:srgbClr val="55B432"/>
                </a:solidFill>
              </a:rPr>
              <a:t>Теоретическая часть </a:t>
            </a:r>
            <a:endParaRPr b="1" sz="2400">
              <a:solidFill>
                <a:srgbClr val="55B432"/>
              </a:solidFill>
            </a:endParaRPr>
          </a:p>
        </p:txBody>
      </p:sp>
      <p:cxnSp>
        <p:nvCxnSpPr>
          <p:cNvPr id="208" name="Google Shape;208;g7677ee4e4d_0_35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g7677ee4e4d_0_35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g7677ee4e4d_0_35"/>
          <p:cNvSpPr txBox="1"/>
          <p:nvPr>
            <p:ph idx="1" type="body"/>
          </p:nvPr>
        </p:nvSpPr>
        <p:spPr>
          <a:xfrm>
            <a:off x="158625" y="1473209"/>
            <a:ext cx="8738100" cy="4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Под </a:t>
            </a:r>
            <a:r>
              <a:rPr b="1" lang="ru-RU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лицензией на электронную подпись</a:t>
            </a:r>
            <a:r>
              <a:rPr lang="ru-RU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понимается лицензия ФСБ России, получаемая в соответствии с </a:t>
            </a:r>
            <a:r>
              <a:rPr lang="ru-RU" sz="2400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постановлением Правительства № 313 (ПП 313)</a:t>
            </a:r>
            <a:r>
              <a:rPr lang="ru-RU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на передачу (продажу) криптографических средств. То есть речь о лицензировании услуг, связанных с криптосредствами.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соответствии с указанным </a:t>
            </a:r>
            <a:r>
              <a:rPr i="1" lang="ru-RU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ПП 313</a:t>
            </a:r>
            <a:r>
              <a:rPr lang="ru-RU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деятельность по распространению (передаче / продаже) криптосредств является лицензируемой. Под данную деятельность подпадает и деятельность, связанная с продажей электронной подписи.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7677ee4e4d_0_35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часть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677ee4e4d_0_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677ee4e4d_0_53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432"/>
              </a:buClr>
              <a:buSzPts val="1800"/>
              <a:buFont typeface="Arial"/>
              <a:buNone/>
            </a:pPr>
            <a:r>
              <a:rPr b="1" lang="ru-RU" sz="2400">
                <a:solidFill>
                  <a:srgbClr val="55B432"/>
                </a:solidFill>
              </a:rPr>
              <a:t>Теоретическая часть </a:t>
            </a:r>
            <a:endParaRPr b="1" sz="2400">
              <a:solidFill>
                <a:srgbClr val="55B432"/>
              </a:solidFill>
            </a:endParaRPr>
          </a:p>
        </p:txBody>
      </p:sp>
      <p:cxnSp>
        <p:nvCxnSpPr>
          <p:cNvPr id="219" name="Google Shape;219;g7677ee4e4d_0_53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g7677ee4e4d_0_53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g7677ee4e4d_0_53"/>
          <p:cNvSpPr txBox="1"/>
          <p:nvPr>
            <p:ph idx="1" type="body"/>
          </p:nvPr>
        </p:nvSpPr>
        <p:spPr>
          <a:xfrm>
            <a:off x="158625" y="1473209"/>
            <a:ext cx="8738100" cy="4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Лицензия ФСТЭК (ТЗКИ)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- лицензии на деятельность по технической защите конфиденциальной информации и по разработке и производству средств защиты конфиденциальной информации.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g7677ee4e4d_0_53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часть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7677ee4e4d_0_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677ee4e4d_0_63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432"/>
              </a:buClr>
              <a:buSzPts val="1800"/>
              <a:buFont typeface="Arial"/>
              <a:buNone/>
            </a:pPr>
            <a:r>
              <a:rPr b="1" lang="ru-RU" sz="2400">
                <a:solidFill>
                  <a:srgbClr val="55B432"/>
                </a:solidFill>
              </a:rPr>
              <a:t>Теоретическая часть </a:t>
            </a:r>
            <a:endParaRPr b="1" sz="2400">
              <a:solidFill>
                <a:srgbClr val="55B432"/>
              </a:solidFill>
            </a:endParaRPr>
          </a:p>
        </p:txBody>
      </p:sp>
      <p:cxnSp>
        <p:nvCxnSpPr>
          <p:cNvPr id="230" name="Google Shape;230;g7677ee4e4d_0_63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g7677ee4e4d_0_63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g7677ee4e4d_0_63"/>
          <p:cNvSpPr txBox="1"/>
          <p:nvPr>
            <p:ph idx="1" type="body"/>
          </p:nvPr>
        </p:nvSpPr>
        <p:spPr>
          <a:xfrm>
            <a:off x="158625" y="1473209"/>
            <a:ext cx="8738100" cy="4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Условия, необходимые для оформления лицензии ФСТЭК</a:t>
            </a:r>
            <a:endParaRPr b="1"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Наличие в штате организации не менее трех специалистов с высшим профессиональным образованием по профильному направлению «Информационная безопасность» или прошедших переподготовку по одной или нескольким специальностям в области Информационной безопасности, более 500 часов.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в организации только лицензионной техники, а также программного обеспечения.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Наличие в организации помещения, соответствующего техническим нормам и правилам.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7677ee4e4d_0_63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часть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7677ee4e4d_0_6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677ee4e4d_0_73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432"/>
              </a:buClr>
              <a:buSzPts val="1800"/>
              <a:buFont typeface="Arial"/>
              <a:buNone/>
            </a:pPr>
            <a:r>
              <a:rPr b="1" lang="ru-RU" sz="2400">
                <a:solidFill>
                  <a:srgbClr val="55B432"/>
                </a:solidFill>
              </a:rPr>
              <a:t>Теоретическая часть </a:t>
            </a:r>
            <a:endParaRPr b="1" sz="2400">
              <a:solidFill>
                <a:srgbClr val="55B432"/>
              </a:solidFill>
            </a:endParaRPr>
          </a:p>
        </p:txBody>
      </p:sp>
      <p:cxnSp>
        <p:nvCxnSpPr>
          <p:cNvPr id="241" name="Google Shape;241;g7677ee4e4d_0_73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g7677ee4e4d_0_73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g7677ee4e4d_0_73"/>
          <p:cNvSpPr txBox="1"/>
          <p:nvPr>
            <p:ph idx="1" type="body"/>
          </p:nvPr>
        </p:nvSpPr>
        <p:spPr>
          <a:xfrm>
            <a:off x="158625" y="1473209"/>
            <a:ext cx="8738100" cy="4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Условия, необходимые для оформления лицензии ФСТЭК</a:t>
            </a:r>
            <a:endParaRPr b="1"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Наличие в организации сертифицированного контрольно-измерительного оборудования в соответствии с утвержденным ФСТЭК «Перечень контрольно-измерительного и испытательного оборудования, средств контроля защищенности, необходимых для выполнения работ и оказания услуг»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Наличие в организации нормативно-правовых актов, методических материалов, в соответствии с утвержденным ФСТЭК «Перечень технической документации, национальных стандартов и методических документов, необходимых для выполнения работ и оказания услуг»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Наличие в организации сертифицированных автоматизированных систем, в соответствии с требованиями безопасности информации, которые бы обеспечивали защиту данных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g7677ee4e4d_0_73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часть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7677ee4e4d_0_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432"/>
              </a:buClr>
              <a:buSzPts val="1800"/>
              <a:buFont typeface="Arial"/>
              <a:buNone/>
            </a:pPr>
            <a:r>
              <a:rPr b="1" lang="ru-RU" sz="2400">
                <a:solidFill>
                  <a:srgbClr val="55B432"/>
                </a:solidFill>
              </a:rPr>
              <a:t>Теоретическая часть</a:t>
            </a:r>
            <a:endParaRPr b="1" sz="2400">
              <a:solidFill>
                <a:srgbClr val="55B432"/>
              </a:solidFill>
            </a:endParaRPr>
          </a:p>
        </p:txBody>
      </p:sp>
      <p:cxnSp>
        <p:nvCxnSpPr>
          <p:cNvPr id="252" name="Google Shape;252;p10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10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10"/>
          <p:cNvSpPr txBox="1"/>
          <p:nvPr>
            <p:ph idx="1" type="body"/>
          </p:nvPr>
        </p:nvSpPr>
        <p:spPr>
          <a:xfrm>
            <a:off x="467544" y="1745059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  Система электронного документооборота (СЭД) — это система (компьютерная программа, ПО и т.п.), позволяющая организовать и автоматизировать работу с электронными документами на протяжении всего их жизненного цикла.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/>
          </a:p>
        </p:txBody>
      </p:sp>
      <p:sp>
        <p:nvSpPr>
          <p:cNvPr id="255" name="Google Shape;255;p10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часть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/>
          <p:nvPr>
            <p:ph type="title"/>
          </p:nvPr>
        </p:nvSpPr>
        <p:spPr>
          <a:xfrm>
            <a:off x="971600" y="980728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3246"/>
              </a:buClr>
              <a:buSzPts val="1800"/>
              <a:buNone/>
            </a:pPr>
            <a:r>
              <a:rPr b="1" lang="ru-RU" sz="1800">
                <a:solidFill>
                  <a:srgbClr val="FF0000"/>
                </a:solidFill>
              </a:rPr>
              <a:t>Этапы</a:t>
            </a:r>
            <a:r>
              <a:rPr b="1" lang="ru-RU" sz="1800">
                <a:solidFill>
                  <a:srgbClr val="FF0000"/>
                </a:solidFill>
              </a:rPr>
              <a:t> внедрения СЭД - Анализ текущей ситуации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63" name="Google Shape;263;p12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12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12"/>
          <p:cNvSpPr txBox="1"/>
          <p:nvPr>
            <p:ph idx="1" type="body"/>
          </p:nvPr>
        </p:nvSpPr>
        <p:spPr>
          <a:xfrm>
            <a:off x="98854" y="1219612"/>
            <a:ext cx="8400582" cy="4610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800"/>
              <a:t>  </a:t>
            </a:r>
            <a:endParaRPr sz="2800"/>
          </a:p>
        </p:txBody>
      </p:sp>
      <p:sp>
        <p:nvSpPr>
          <p:cNvPr id="266" name="Google Shape;266;p12"/>
          <p:cNvSpPr txBox="1"/>
          <p:nvPr/>
        </p:nvSpPr>
        <p:spPr>
          <a:xfrm>
            <a:off x="971600" y="476672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400"/>
              <a:t>Древо проблем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68" name="Google Shape;2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75" y="1423350"/>
            <a:ext cx="8163298" cy="46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971600" y="980728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63246"/>
              </a:buClr>
              <a:buSzPts val="1800"/>
              <a:buNone/>
            </a:pPr>
            <a:r>
              <a:rPr b="1" lang="ru-RU" sz="1800">
                <a:solidFill>
                  <a:srgbClr val="FF0000"/>
                </a:solidFill>
              </a:rPr>
              <a:t>Этапы внедрения СЭД - Анализ текущей ситуации</a:t>
            </a:r>
            <a:r>
              <a:rPr b="1" lang="ru-RU" sz="1800">
                <a:solidFill>
                  <a:srgbClr val="FF0000"/>
                </a:solidFill>
              </a:rPr>
              <a:t> 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75" name="Google Shape;275;p13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13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13"/>
          <p:cNvSpPr txBox="1"/>
          <p:nvPr>
            <p:ph idx="1" type="body"/>
          </p:nvPr>
        </p:nvSpPr>
        <p:spPr>
          <a:xfrm>
            <a:off x="86000" y="1428300"/>
            <a:ext cx="8943600" cy="46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СЭД необходима там, где присутствует ИС вместе в ПДн. Сюда можно отнести: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Приемную комиссию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ПДн поступающих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ПДн работников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Любая конфиденциальная информация, связанная с документацией, организацией работы и т.д.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Бухгалтерию;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Кадровый учет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Распоряжения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Зачисления и т.д.</a:t>
            </a:r>
            <a:endParaRPr i="1" sz="2400"/>
          </a:p>
        </p:txBody>
      </p:sp>
      <p:sp>
        <p:nvSpPr>
          <p:cNvPr id="278" name="Google Shape;278;p13"/>
          <p:cNvSpPr txBox="1"/>
          <p:nvPr/>
        </p:nvSpPr>
        <p:spPr>
          <a:xfrm>
            <a:off x="971600" y="476672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400"/>
              <a:t>Кому нужна СЭД?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677ee4e4d_0_102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3246"/>
              </a:buClr>
              <a:buSzPts val="1800"/>
              <a:buNone/>
            </a:pPr>
            <a:r>
              <a:rPr b="1" lang="ru-RU" sz="1800">
                <a:solidFill>
                  <a:srgbClr val="FF0000"/>
                </a:solidFill>
              </a:rPr>
              <a:t>Этапы внедрения СЭД - Анализ текущей ситуации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86" name="Google Shape;286;g7677ee4e4d_0_102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g7677ee4e4d_0_102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g7677ee4e4d_0_102"/>
          <p:cNvSpPr txBox="1"/>
          <p:nvPr>
            <p:ph idx="1" type="body"/>
          </p:nvPr>
        </p:nvSpPr>
        <p:spPr>
          <a:xfrm>
            <a:off x="98854" y="1219612"/>
            <a:ext cx="8400600" cy="46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800"/>
              <a:t>  </a:t>
            </a:r>
            <a:endParaRPr sz="2800"/>
          </a:p>
        </p:txBody>
      </p:sp>
      <p:sp>
        <p:nvSpPr>
          <p:cNvPr id="289" name="Google Shape;289;g7677ee4e4d_0_102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400"/>
              <a:t>Древо целей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7677ee4e4d_0_10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1" name="Google Shape;291;g7677ee4e4d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8488"/>
            <a:ext cx="9144001" cy="442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971600" y="980728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6EB9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4B6EB9"/>
                </a:solidFill>
              </a:rPr>
              <a:t> </a:t>
            </a:r>
            <a:endParaRPr b="1" sz="1800">
              <a:solidFill>
                <a:srgbClr val="4B6EB9"/>
              </a:solidFill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2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683568" y="1196752"/>
            <a:ext cx="8215230" cy="5136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Цели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Объект и предмет изучения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Актуальность проекта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Целевая аудитория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План разработки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Основная часть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Теоретическая часть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Практическая часть</a:t>
            </a:r>
            <a:endParaRPr/>
          </a:p>
          <a:p>
            <a:pPr indent="-342900" lvl="2" marL="132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❑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 основе анализа предоставленных данных, предоставить возможную реализацию на административном уровне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100" name="Google Shape;100;p2"/>
          <p:cNvSpPr txBox="1"/>
          <p:nvPr/>
        </p:nvSpPr>
        <p:spPr>
          <a:xfrm>
            <a:off x="971600" y="476672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677ee4e4d_0_115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3246"/>
              </a:buClr>
              <a:buSzPts val="1800"/>
              <a:buNone/>
            </a:pPr>
            <a:r>
              <a:rPr b="1" lang="ru-RU" sz="1800">
                <a:solidFill>
                  <a:srgbClr val="FF0000"/>
                </a:solidFill>
              </a:rPr>
              <a:t>Этапы внедрения СЭД - Анализ текущей ситуации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98" name="Google Shape;298;g7677ee4e4d_0_115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g7677ee4e4d_0_115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g7677ee4e4d_0_115"/>
          <p:cNvSpPr txBox="1"/>
          <p:nvPr>
            <p:ph idx="1" type="body"/>
          </p:nvPr>
        </p:nvSpPr>
        <p:spPr>
          <a:xfrm>
            <a:off x="141754" y="1615337"/>
            <a:ext cx="8400600" cy="46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требования по организации хранения и доступа к документам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требования по организации поиска документов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требования отображения документов в системе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требования модификации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g7677ee4e4d_0_115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400"/>
              <a:t>Выдвижение требований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7677ee4e4d_0_1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677ee4e4d_0_133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3246"/>
              </a:buClr>
              <a:buSzPts val="1800"/>
              <a:buNone/>
            </a:pPr>
            <a:r>
              <a:rPr b="1" lang="ru-RU" sz="1800">
                <a:solidFill>
                  <a:srgbClr val="FF0000"/>
                </a:solidFill>
              </a:rPr>
              <a:t>Этапы внедрения СЭД - Анализ текущей ситуации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309" name="Google Shape;309;g7677ee4e4d_0_133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g7677ee4e4d_0_133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g7677ee4e4d_0_133"/>
          <p:cNvSpPr txBox="1"/>
          <p:nvPr>
            <p:ph idx="1" type="body"/>
          </p:nvPr>
        </p:nvSpPr>
        <p:spPr>
          <a:xfrm>
            <a:off x="141754" y="1615337"/>
            <a:ext cx="8400600" cy="46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g7677ee4e4d_0_133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400"/>
              <a:t>Выбор конкретного СЭД - 1С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7677ee4e4d_0_1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14" name="Google Shape;314;g7677ee4e4d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713" y="1395338"/>
            <a:ext cx="6824966" cy="48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>
            <p:ph type="title"/>
          </p:nvPr>
        </p:nvSpPr>
        <p:spPr>
          <a:xfrm>
            <a:off x="971600" y="980728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3246"/>
              </a:buClr>
              <a:buSzPts val="1800"/>
              <a:buNone/>
            </a:pPr>
            <a:r>
              <a:rPr b="1" lang="ru-RU" sz="1800">
                <a:solidFill>
                  <a:srgbClr val="0000FF"/>
                </a:solidFill>
              </a:rPr>
              <a:t>Итоги проделанной работы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321" name="Google Shape;321;p14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14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14"/>
          <p:cNvSpPr txBox="1"/>
          <p:nvPr>
            <p:ph idx="1" type="body"/>
          </p:nvPr>
        </p:nvSpPr>
        <p:spPr>
          <a:xfrm>
            <a:off x="371700" y="1471342"/>
            <a:ext cx="8400600" cy="46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Итогом данной работы служат следующие аспекты: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Для получения ЭЦП нет необходимости приобретать лицензирование ФСБ и ФСТЭК.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Предоставлением ЭЦП и оборудования будет заниматься компания Инфотекс.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lphaLcPeriod"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Оборудование и его стоимость  рассмотрены в предыдущем проекте.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lphaLcPeriod"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Стоимость ЭЦП будет составлять: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i="1" sz="2800"/>
          </a:p>
        </p:txBody>
      </p:sp>
      <p:sp>
        <p:nvSpPr>
          <p:cNvPr id="324" name="Google Shape;324;p14"/>
          <p:cNvSpPr txBox="1"/>
          <p:nvPr/>
        </p:nvSpPr>
        <p:spPr>
          <a:xfrm>
            <a:off x="971600" y="476672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677ee4e4d_0_148"/>
          <p:cNvSpPr txBox="1"/>
          <p:nvPr>
            <p:ph idx="4294967295"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3246"/>
              </a:buClr>
              <a:buSzPts val="1800"/>
              <a:buNone/>
            </a:pPr>
            <a:r>
              <a:rPr b="1" lang="ru-RU" sz="1800">
                <a:solidFill>
                  <a:srgbClr val="0000FF"/>
                </a:solidFill>
              </a:rPr>
              <a:t> 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332" name="Google Shape;332;g7677ee4e4d_0_148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g7677ee4e4d_0_148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g7677ee4e4d_0_148"/>
          <p:cNvSpPr txBox="1"/>
          <p:nvPr>
            <p:ph idx="4294967295" type="body"/>
          </p:nvPr>
        </p:nvSpPr>
        <p:spPr>
          <a:xfrm>
            <a:off x="515950" y="1615367"/>
            <a:ext cx="8400600" cy="46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i="1" sz="2800"/>
          </a:p>
        </p:txBody>
      </p:sp>
      <p:sp>
        <p:nvSpPr>
          <p:cNvPr id="335" name="Google Shape;335;g7677ee4e4d_0_148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400"/>
              <a:t>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7677ee4e4d_0_1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37" name="Google Shape;337;g7677ee4e4d_0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00" y="76700"/>
            <a:ext cx="6995100" cy="670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677ee4e4d_0_160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3246"/>
              </a:buClr>
              <a:buSzPts val="1800"/>
              <a:buNone/>
            </a:pPr>
            <a:r>
              <a:rPr b="1" lang="ru-RU" sz="1800">
                <a:solidFill>
                  <a:srgbClr val="0000FF"/>
                </a:solidFill>
              </a:rPr>
              <a:t>Итоги проделанной работы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344" name="Google Shape;344;g7677ee4e4d_0_160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g7677ee4e4d_0_160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g7677ee4e4d_0_160"/>
          <p:cNvSpPr txBox="1"/>
          <p:nvPr>
            <p:ph idx="1" type="body"/>
          </p:nvPr>
        </p:nvSpPr>
        <p:spPr>
          <a:xfrm>
            <a:off x="371700" y="1615329"/>
            <a:ext cx="8400600" cy="46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3.   Так как для приемной комиссии уже используется СЭД 1С, то стоит оставить и установить эту систему и для следующих структур: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Бухгалтерию;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Кадровый учет.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g7677ee4e4d_0_160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7677ee4e4d_0_16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677ee4e4d_0_170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3246"/>
              </a:buClr>
              <a:buSzPts val="1800"/>
              <a:buNone/>
            </a:pPr>
            <a:r>
              <a:rPr b="1" lang="ru-RU" sz="1800">
                <a:solidFill>
                  <a:srgbClr val="0000FF"/>
                </a:solidFill>
              </a:rPr>
              <a:t> 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355" name="Google Shape;355;g7677ee4e4d_0_170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g7677ee4e4d_0_170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g7677ee4e4d_0_170"/>
          <p:cNvSpPr txBox="1"/>
          <p:nvPr>
            <p:ph idx="1" type="body"/>
          </p:nvPr>
        </p:nvSpPr>
        <p:spPr>
          <a:xfrm>
            <a:off x="-125" y="1092800"/>
            <a:ext cx="9144000" cy="5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Статистика СЭД на рынке в России на 2017 год </a:t>
            </a:r>
            <a:r>
              <a:rPr lang="ru-RU" sz="2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http://www.tadviser.ru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Кто будет выбовать ЭЦП от компании ИнфоТекс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ru-RU" sz="2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https://infotecs.ru/about/press-centr/news/kompaniya/gruppa_kompaniy_amp_quot_infoteks_amp_quot_obyavlyaet_o_nachale_predostavleniya_uslug_udostoveryayushch_24.07.2003.html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ЭЦП от УЦ ИИТ </a:t>
            </a:r>
            <a:r>
              <a:rPr lang="ru-RU" sz="2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https://iitrust.ru/el-podpis/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ПП № 313 </a:t>
            </a:r>
            <a:r>
              <a:rPr lang="ru-RU" sz="2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http://www.consultant.ru/cons/cgi/online.cgi?req=doc&amp;base=LAW&amp;n=217125&amp;fld=134&amp;dst=100001,0&amp;rnd=0.05481110466150341#05426146385746347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g7677ee4e4d_0_170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400"/>
              <a:t>Литература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7677ee4e4d_0_17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677ee4e4d_0_180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3246"/>
              </a:buClr>
              <a:buSzPts val="1800"/>
              <a:buNone/>
            </a:pPr>
            <a:r>
              <a:rPr b="1" lang="ru-RU" sz="1800">
                <a:solidFill>
                  <a:srgbClr val="0000FF"/>
                </a:solidFill>
              </a:rPr>
              <a:t> </a:t>
            </a:r>
            <a:endParaRPr b="1" sz="1800">
              <a:solidFill>
                <a:srgbClr val="0000FF"/>
              </a:solidFill>
            </a:endParaRPr>
          </a:p>
        </p:txBody>
      </p:sp>
      <p:cxnSp>
        <p:nvCxnSpPr>
          <p:cNvPr id="366" name="Google Shape;366;g7677ee4e4d_0_180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g7677ee4e4d_0_180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g7677ee4e4d_0_180"/>
          <p:cNvSpPr txBox="1"/>
          <p:nvPr>
            <p:ph idx="1" type="body"/>
          </p:nvPr>
        </p:nvSpPr>
        <p:spPr>
          <a:xfrm>
            <a:off x="-200" y="980725"/>
            <a:ext cx="9144000" cy="5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Лицензирование ФСТЭК  </a:t>
            </a:r>
            <a:r>
              <a:rPr lang="ru-RU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https://clck.ru/Lun9D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Лицензия ФСБ (1 из источников) </a:t>
            </a:r>
            <a:r>
              <a:rPr lang="ru-RU" sz="2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http://licenziya-fsb.com/litsenziya-fsb-na-kriptografiyu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Как получить ЭЦП - </a:t>
            </a:r>
            <a:r>
              <a:rPr lang="ru-RU" sz="2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https://www.mos.ru/otvet-dokumenti/poluchit_elektronnuyu_podpis/#4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Как получить ЭЦП - </a:t>
            </a:r>
            <a:r>
              <a:rPr lang="ru-RU" sz="2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https://digital.gov.ru/ru/appeals/faq/35/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g7677ee4e4d_0_180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400"/>
              <a:t>Литература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7677ee4e4d_0_18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 txBox="1"/>
          <p:nvPr/>
        </p:nvSpPr>
        <p:spPr>
          <a:xfrm>
            <a:off x="745400" y="2266650"/>
            <a:ext cx="52986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625" lIns="65250" spcFirstLastPara="1" rIns="65250" wrap="square" tIns="32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ru-RU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Подготовил студент</a:t>
            </a:r>
            <a:r>
              <a:rPr lang="ru-RU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ru-RU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группы 171-341:</a:t>
            </a:r>
            <a:br>
              <a:rPr i="0" lang="ru-RU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0" lang="ru-RU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Мельник Елизавета Васильевна</a:t>
            </a:r>
            <a:endParaRPr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ru-RU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Куратор проекта:</a:t>
            </a:r>
            <a:endParaRPr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Кесель Сергей Александрович</a:t>
            </a:r>
            <a:endParaRPr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971600" y="980728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4BA0"/>
              </a:buClr>
              <a:buSzPts val="1800"/>
              <a:buFont typeface="Arial"/>
              <a:buNone/>
            </a:pPr>
            <a:r>
              <a:rPr b="1" lang="ru-RU" sz="2400">
                <a:solidFill>
                  <a:srgbClr val="874BA0"/>
                </a:solidFill>
              </a:rPr>
              <a:t>Объектом исследования проекта</a:t>
            </a:r>
            <a:endParaRPr b="1" sz="2400">
              <a:solidFill>
                <a:srgbClr val="874BA0"/>
              </a:solidFill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3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123567" y="1581665"/>
            <a:ext cx="8573607" cy="451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ru-RU" sz="3600" u="sng">
                <a:latin typeface="Times New Roman"/>
                <a:ea typeface="Times New Roman"/>
                <a:cs typeface="Times New Roman"/>
                <a:sym typeface="Times New Roman"/>
              </a:rPr>
              <a:t>Объектом исследования</a:t>
            </a: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: является </a:t>
            </a: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изучение рынка ЭДО, вопросов лицензирования ФСБ и ФСТЭК, способа передачи документов, используя ЭЦП, с целью внедрения системы ЭДО в университет для организации безопасной передачи данных.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971575" y="476735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971600" y="980728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4BA0"/>
              </a:buClr>
              <a:buSzPts val="1800"/>
              <a:buFont typeface="Arial"/>
              <a:buNone/>
            </a:pPr>
            <a:r>
              <a:rPr b="1" lang="ru-RU" sz="2400">
                <a:solidFill>
                  <a:srgbClr val="874BA0"/>
                </a:solidFill>
              </a:rPr>
              <a:t>Предметом исследования проекта</a:t>
            </a:r>
            <a:endParaRPr b="1" sz="2400">
              <a:solidFill>
                <a:srgbClr val="874BA0"/>
              </a:solidFill>
            </a:endParaRPr>
          </a:p>
        </p:txBody>
      </p:sp>
      <p:cxnSp>
        <p:nvCxnSpPr>
          <p:cNvPr id="119" name="Google Shape;119;p4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4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123567" y="1581665"/>
            <a:ext cx="8573607" cy="451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3600"/>
              <a:buChar char="•"/>
            </a:pPr>
            <a:r>
              <a:rPr b="1" lang="ru-RU" sz="3600" u="sng">
                <a:latin typeface="Times New Roman"/>
                <a:ea typeface="Times New Roman"/>
                <a:cs typeface="Times New Roman"/>
                <a:sym typeface="Times New Roman"/>
              </a:rPr>
              <a:t>Предметом исследования</a:t>
            </a: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: является выбор конкретного ЭДО, а так же ЭЦП, УЦ. Описание юридических сторон данной темы. Изучение структуры университета «Московский Политех».</a:t>
            </a:r>
            <a:endParaRPr sz="3600"/>
          </a:p>
        </p:txBody>
      </p:sp>
      <p:sp>
        <p:nvSpPr>
          <p:cNvPr id="122" name="Google Shape;122;p4"/>
          <p:cNvSpPr txBox="1"/>
          <p:nvPr/>
        </p:nvSpPr>
        <p:spPr>
          <a:xfrm>
            <a:off x="971575" y="476735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4BA0"/>
              </a:buClr>
              <a:buSzPts val="1800"/>
              <a:buFont typeface="Arial"/>
              <a:buNone/>
            </a:pPr>
            <a:r>
              <a:rPr b="1" lang="ru-RU" sz="2400">
                <a:solidFill>
                  <a:srgbClr val="874BA0"/>
                </a:solidFill>
              </a:rPr>
              <a:t>Цели проекта</a:t>
            </a:r>
            <a:endParaRPr b="1" sz="2400">
              <a:solidFill>
                <a:srgbClr val="874BA0"/>
              </a:solidFill>
            </a:endParaRPr>
          </a:p>
        </p:txBody>
      </p:sp>
      <p:cxnSp>
        <p:nvCxnSpPr>
          <p:cNvPr id="130" name="Google Shape;130;p5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5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467544" y="1745059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9017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b="1" lang="ru-RU" sz="3600" u="sng">
                <a:latin typeface="Times New Roman"/>
                <a:ea typeface="Times New Roman"/>
                <a:cs typeface="Times New Roman"/>
                <a:sym typeface="Times New Roman"/>
              </a:rPr>
              <a:t>Целью данной работы:</a:t>
            </a: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 является изучение юридических и технических аспектов для ЭДО, использования ЦП и УЦ с целью внедрения такой системы в работу университета «Московский Политех».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971575" y="476735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4BA0"/>
              </a:buClr>
              <a:buSzPts val="1800"/>
              <a:buFont typeface="Arial"/>
              <a:buNone/>
            </a:pPr>
            <a:r>
              <a:rPr b="1" lang="ru-RU" sz="2400">
                <a:solidFill>
                  <a:srgbClr val="874BA0"/>
                </a:solidFill>
              </a:rPr>
              <a:t>Актуальность проекта</a:t>
            </a:r>
            <a:endParaRPr b="1" sz="2400">
              <a:solidFill>
                <a:srgbClr val="874BA0"/>
              </a:solidFill>
            </a:endParaRPr>
          </a:p>
        </p:txBody>
      </p:sp>
      <p:cxnSp>
        <p:nvCxnSpPr>
          <p:cNvPr id="141" name="Google Shape;141;p6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6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98853" y="1594022"/>
            <a:ext cx="8872151" cy="449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2400"/>
              <a:t>В связи со стремительным развитием технологий и их повсеместным внедрением электронный документооборот и архивные работы занимают наиболее высокую позицию по сравнению со своим бумажным аналогом.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2400"/>
              <a:t>Количество и объёмы используемых в современном мире документов растут. Причём соотношение электронных и бумажных документов со временем меняется в пользу последних. На данный момент, согласно статистическим данным, объём корпоративной электронной текстовой информации каждые три года удваивается.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971575" y="476735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4BA0"/>
              </a:buClr>
              <a:buSzPts val="1800"/>
              <a:buFont typeface="Arial"/>
              <a:buNone/>
            </a:pPr>
            <a:r>
              <a:rPr b="1" lang="ru-RU" sz="2400">
                <a:solidFill>
                  <a:srgbClr val="874BA0"/>
                </a:solidFill>
              </a:rPr>
              <a:t>Целевая аудитория</a:t>
            </a:r>
            <a:endParaRPr b="1" sz="2400">
              <a:solidFill>
                <a:srgbClr val="874BA0"/>
              </a:solidFill>
            </a:endParaRPr>
          </a:p>
        </p:txBody>
      </p:sp>
      <p:cxnSp>
        <p:nvCxnSpPr>
          <p:cNvPr id="152" name="Google Shape;152;p7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7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467544" y="1745059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Обучающиеся студенты на технических направлениях и автоматизации процессов.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Стажеры в любой организации.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Работники университета.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971575" y="476735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4BA0"/>
              </a:buClr>
              <a:buSzPts val="1800"/>
              <a:buFont typeface="Arial"/>
              <a:buNone/>
            </a:pPr>
            <a:r>
              <a:rPr b="1" lang="ru-RU" sz="2400">
                <a:solidFill>
                  <a:srgbClr val="874BA0"/>
                </a:solidFill>
              </a:rPr>
              <a:t>План разработки</a:t>
            </a:r>
            <a:endParaRPr b="1" sz="2400">
              <a:solidFill>
                <a:srgbClr val="874BA0"/>
              </a:solidFill>
            </a:endParaRPr>
          </a:p>
        </p:txBody>
      </p:sp>
      <p:cxnSp>
        <p:nvCxnSpPr>
          <p:cNvPr id="163" name="Google Shape;163;p8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8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467544" y="1745059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971575" y="476735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8" name="Google Shape;1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0" y="1859623"/>
            <a:ext cx="9076999" cy="331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B432"/>
              </a:buClr>
              <a:buSzPts val="1800"/>
              <a:buFont typeface="Arial"/>
              <a:buNone/>
            </a:pPr>
            <a:r>
              <a:rPr b="1" lang="ru-RU" sz="2400">
                <a:solidFill>
                  <a:srgbClr val="55B432"/>
                </a:solidFill>
              </a:rPr>
              <a:t>Теоретическая часть </a:t>
            </a:r>
            <a:endParaRPr b="1" sz="2400">
              <a:solidFill>
                <a:srgbClr val="55B432"/>
              </a:solidFill>
            </a:endParaRPr>
          </a:p>
        </p:txBody>
      </p:sp>
      <p:cxnSp>
        <p:nvCxnSpPr>
          <p:cNvPr id="175" name="Google Shape;175;p11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11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158625" y="1473209"/>
            <a:ext cx="8738239" cy="461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Для 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квалифицированной электронной подписи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характерны признаки неквалифицированной электронной подписи. Усиленная квалифицированная электронно-цифровая подпись соответствует следующим дополнительным признакам подписи: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9580" lvl="0" marL="4495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1) ключ проверки электронной подписи указан в квалифицированном сертификате;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9580" lvl="0" marL="4495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2) для создания и проверки электронной подписи используются средства электронной подписи, получившие подтверждение соответствия требованиям законодательства.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178" name="Google Shape;178;p11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часть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Николаенко_ААИ-2015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Елизавета</dc:creator>
</cp:coreProperties>
</file>