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37" r:id="rId2"/>
    <p:sldMasterId id="2147483662" r:id="rId3"/>
    <p:sldMasterId id="2147483663" r:id="rId4"/>
    <p:sldMasterId id="2147483664" r:id="rId5"/>
    <p:sldMasterId id="2147483666" r:id="rId6"/>
    <p:sldMasterId id="2147483667" r:id="rId7"/>
    <p:sldMasterId id="2147484069" r:id="rId8"/>
  </p:sldMasterIdLst>
  <p:notesMasterIdLst>
    <p:notesMasterId r:id="rId27"/>
  </p:notesMasterIdLst>
  <p:handoutMasterIdLst>
    <p:handoutMasterId r:id="rId28"/>
  </p:handoutMasterIdLst>
  <p:sldIdLst>
    <p:sldId id="713" r:id="rId9"/>
    <p:sldId id="917" r:id="rId10"/>
    <p:sldId id="894" r:id="rId11"/>
    <p:sldId id="945" r:id="rId12"/>
    <p:sldId id="973" r:id="rId13"/>
    <p:sldId id="967" r:id="rId14"/>
    <p:sldId id="943" r:id="rId15"/>
    <p:sldId id="949" r:id="rId16"/>
    <p:sldId id="961" r:id="rId17"/>
    <p:sldId id="964" r:id="rId18"/>
    <p:sldId id="944" r:id="rId19"/>
    <p:sldId id="970" r:id="rId20"/>
    <p:sldId id="960" r:id="rId21"/>
    <p:sldId id="957" r:id="rId22"/>
    <p:sldId id="915" r:id="rId23"/>
    <p:sldId id="972" r:id="rId24"/>
    <p:sldId id="971" r:id="rId25"/>
    <p:sldId id="963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9A4A7"/>
    <a:srgbClr val="FBF6E1"/>
    <a:srgbClr val="75BAFF"/>
    <a:srgbClr val="E8FFA7"/>
    <a:srgbClr val="006400"/>
    <a:srgbClr val="F5EAB9"/>
    <a:srgbClr val="DAF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90" autoAdjust="0"/>
    <p:restoredTop sz="69412" autoAdjust="0"/>
  </p:normalViewPr>
  <p:slideViewPr>
    <p:cSldViewPr snapToGrid="0">
      <p:cViewPr>
        <p:scale>
          <a:sx n="75" d="100"/>
          <a:sy n="75" d="100"/>
        </p:scale>
        <p:origin x="-2004" y="-150"/>
      </p:cViewPr>
      <p:guideLst>
        <p:guide orient="horz" pos="21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A833C6-6839-4C94-9439-632B277A1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3" y="4861442"/>
            <a:ext cx="5206154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Notes:</a:t>
            </a:r>
          </a:p>
          <a:p>
            <a:pPr lvl="0"/>
            <a:endParaRPr 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3"/>
            <a:ext cx="3076364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4" tIns="47377" rIns="94754" bIns="473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C8895-C469-49E5-8D2E-10A2A2F19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409F8-F3D2-443F-95A7-772D1522F0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882" indent="-23688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882" indent="-236882"/>
            <a:endParaRPr lang="en-US" dirty="0" smtClean="0"/>
          </a:p>
          <a:p>
            <a:pPr marL="236882" indent="-236882">
              <a:buAutoNum type="arabicPeriod"/>
            </a:pPr>
            <a:endParaRPr lang="en-US" dirty="0" smtClean="0"/>
          </a:p>
          <a:p>
            <a:pPr marL="236882" indent="-236882">
              <a:buAutoNum type="arabicPeriod"/>
            </a:pPr>
            <a:endParaRPr lang="en-US" dirty="0" smtClean="0"/>
          </a:p>
          <a:p>
            <a:pPr marL="236882" indent="-236882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1465-B41E-4605-881D-A2A07CEC076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endParaRPr lang="en-US" b="1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C8895-C469-49E5-8D2E-10A2A2F198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>
            <a:prstDash val="solid"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anchor="ctr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56715-A0E4-430E-891D-E62922A69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7BE6-20BD-452E-B41F-D0E7B6C33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2AFB-12EE-422A-AEC7-8DFF8A0B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E7F-8FB9-4AA2-813E-8B578EA1B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F8D3-8E83-44A8-AFA5-2DCCFE903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A609-5514-4E40-AAD8-21A5D8807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CA23-7978-4888-82B4-9823927EC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C998-3B54-4F60-B580-3E808DEA0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FB0AC-385A-4F89-94CF-F4EEACC6A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9067-CBC5-4275-BB21-9BA6A2FF7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1ADBF-6415-42AB-B812-539B62993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69FAA-5E8D-4DF7-914D-04DE3ECE2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36AB-1396-4090-BEE6-22CDAC998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91FCC-90C6-4376-BF15-1A1D96B1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B6B47-500B-4FEF-B257-D40AB5261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DD0D7-4D7F-4A26-B9E6-A7A9C41CF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>
            <a:prstDash val="solid"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anchor="ctr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5616B-5EEF-4E93-B5AC-335F00485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E2453-92D3-4051-AE91-7A20D1236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B16AF-E459-4EE7-9529-28CAEF595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6D9A7-6A51-49CF-9FC2-664CCB769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FBCFA-7936-47D2-89A5-744D5BC6C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91BA-C739-47D4-B2BE-E7167E6B8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A99FF-C288-43E2-88BE-1CB1B0417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35957-5F81-4F7C-BC8C-861A76FE2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0E3C-BA80-4389-813E-78E01D166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D1A0B-DB64-4F8F-A715-34CACD67A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DC798-88AB-4894-94B4-9FF85E2C9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5448-0C77-4E69-87BE-C68105680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AD1F-FB86-4B20-89E0-D7495AEF2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83F6-B213-440A-85C8-F02620132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05D30-5C4B-4EEF-BDF6-02E6EDCC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23DAB-871C-4BDB-8ECC-DC10EF0D1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3CAF3-D306-459B-8762-25218B61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D72D5-DE2C-485D-B1F6-BC7303B5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6CAEC-2506-4269-BF72-5824BC397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7DBB-7964-4A6F-9642-0F489FF54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1327-9DB1-4AF9-9790-26FC2C494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235F-04B4-4C5E-AD18-2CE9F9577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668A7-F304-4FB1-80D6-B8251CD21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4159B-3360-4C02-902D-A97690646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360F-AB9B-4FF2-B1D9-971FED48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DD9DE-C98B-4935-8E7B-3459731D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109" dir="2690238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600825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10844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008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638748A-8975-4D10-8D47-20AAE8815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DC62-C8CB-4B45-81A1-E5C09F41A6E6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F2DF-57E6-4A18-A25D-AD91ED4E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599238"/>
            <a:ext cx="3957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99238"/>
            <a:ext cx="2130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2C002C-1D85-48AD-AFB4-CDD1B29C0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74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063" dir="2719143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87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Thank You!</a:t>
            </a:r>
          </a:p>
        </p:txBody>
      </p:sp>
      <p:pic>
        <p:nvPicPr>
          <p:cNvPr id="3075" name="Picture 3" descr="200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8775" y="6064250"/>
            <a:ext cx="1066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great_places_to_work_20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44850" y="6064250"/>
            <a:ext cx="1066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Broadband_Gear_Report_Diamond_200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925" y="6019800"/>
            <a:ext cx="10668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TIA_E_Tech_W08_Winner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40675" y="6075363"/>
            <a:ext cx="10668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RCA_Winner_2005_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77000" y="6099175"/>
            <a:ext cx="914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ctafinalist-landscap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5100" y="6048375"/>
            <a:ext cx="91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109" dir="2690238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77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600825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10977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00825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404A778-1982-4C3E-B2AD-10816796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599238"/>
            <a:ext cx="3957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 Company Confidential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99238"/>
            <a:ext cx="2130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140B84-6C48-4E62-8111-FE27A77D1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008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063" dir="2719143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008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3521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rebuchet MS" pitchFamily="34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Thank You!</a:t>
            </a:r>
          </a:p>
        </p:txBody>
      </p:sp>
      <p:pic>
        <p:nvPicPr>
          <p:cNvPr id="6147" name="Picture 3" descr="200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8775" y="6064250"/>
            <a:ext cx="1066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great_places_to_work_20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44850" y="6064250"/>
            <a:ext cx="1066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Broadband_Gear_Report_Diamond_200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925" y="6019800"/>
            <a:ext cx="10668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CTIA_E_Tech_W08_Winner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40675" y="6075363"/>
            <a:ext cx="10668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 descr="RCA_Winner_2005_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77000" y="6099175"/>
            <a:ext cx="914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 descr="ctafinalist-landscap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5100" y="6048375"/>
            <a:ext cx="914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79A2-26D6-43B1-B7D4-85A2EF4D82C0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an.coverity.com/abou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Relationship Id="rId4" Type="http://schemas.openxmlformats.org/officeDocument/2006/relationships/hyperlink" Target="http://www.yolinux.com/TUTORIALS/GDB-Comman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src/dbinit_stl_views-1.03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696433" y="1771513"/>
            <a:ext cx="7884042" cy="3289583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800" b="1" dirty="0" smtClean="0"/>
              <a:t>Advanced Debugging with gdb</a:t>
            </a:r>
            <a:br>
              <a:rPr lang="en-US" sz="4800" b="1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David Khosid</a:t>
            </a:r>
            <a:br>
              <a:rPr lang="en-US" sz="4000" dirty="0" smtClean="0"/>
            </a:br>
            <a:r>
              <a:rPr lang="en-US" sz="3600" dirty="0" smtClean="0"/>
              <a:t>Sept 21, 2009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2400" i="1" dirty="0" smtClean="0"/>
              <a:t>david.kh@gmail.com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Item #5: Multi-threads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Use case: debugging specific thread, while controlling behavior of others.</a:t>
            </a:r>
          </a:p>
          <a:p>
            <a:r>
              <a:rPr lang="en-US" sz="2400" dirty="0" smtClean="0"/>
              <a:t>facilities for debugging multi-thread programs:</a:t>
            </a:r>
            <a:br>
              <a:rPr lang="en-US" sz="2400" dirty="0" smtClean="0"/>
            </a:br>
            <a:r>
              <a:rPr lang="en-US" sz="2400" dirty="0" smtClean="0"/>
              <a:t>• automatic notification of new threads</a:t>
            </a:r>
            <a:br>
              <a:rPr lang="en-US" sz="2400" dirty="0" smtClean="0"/>
            </a:br>
            <a:r>
              <a:rPr lang="en-US" sz="2400" dirty="0" smtClean="0"/>
              <a:t>• ‘thread </a:t>
            </a:r>
            <a:r>
              <a:rPr lang="en-US" sz="2400" dirty="0" err="1" smtClean="0"/>
              <a:t>threadno</a:t>
            </a:r>
            <a:r>
              <a:rPr lang="en-US" sz="2400" dirty="0" smtClean="0"/>
              <a:t>’, to switch among threads</a:t>
            </a:r>
            <a:br>
              <a:rPr lang="en-US" sz="2400" dirty="0" smtClean="0"/>
            </a:br>
            <a:r>
              <a:rPr lang="en-US" sz="2400" dirty="0" smtClean="0"/>
              <a:t>• ‘info threads’, to inquire about existing threads</a:t>
            </a:r>
            <a:br>
              <a:rPr lang="en-US" sz="2400" dirty="0" smtClean="0"/>
            </a:br>
            <a:r>
              <a:rPr lang="en-US" sz="2400" dirty="0" smtClean="0"/>
              <a:t>• thread-specific breakpoints</a:t>
            </a:r>
            <a:br>
              <a:rPr lang="en-US" sz="2400" dirty="0" smtClean="0"/>
            </a:br>
            <a:r>
              <a:rPr lang="en-US" sz="2400" dirty="0" smtClean="0"/>
              <a:t>• set mode for locking scheduler during execution</a:t>
            </a:r>
            <a:br>
              <a:rPr lang="en-US" sz="2400" dirty="0" smtClean="0"/>
            </a:br>
            <a:r>
              <a:rPr lang="en-US" sz="2000" dirty="0" smtClean="0"/>
              <a:t> 	(gdb) set scheduler-locking step/on/off</a:t>
            </a:r>
            <a:br>
              <a:rPr lang="en-US" sz="2000" dirty="0" smtClean="0"/>
            </a:br>
            <a:r>
              <a:rPr lang="en-US" sz="2000" dirty="0" smtClean="0"/>
              <a:t>others: Interrupted System Calls</a:t>
            </a:r>
          </a:p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(gdb)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threads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gbd</a:t>
            </a:r>
            <a:r>
              <a:rPr lang="en-US" sz="2400" dirty="0" smtClean="0"/>
              <a:t>) </a:t>
            </a:r>
            <a:r>
              <a:rPr lang="en-US" sz="2400" b="1" dirty="0" smtClean="0"/>
              <a:t>b foo.cpp:13 thread 28 if x &gt; </a:t>
            </a:r>
            <a:r>
              <a:rPr lang="en-US" sz="2400" b="1" dirty="0" err="1" smtClean="0"/>
              <a:t>lim</a:t>
            </a:r>
            <a:endParaRPr lang="en-US" sz="2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Item #5: Remote debugging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4" y="818707"/>
            <a:ext cx="8301665" cy="5569393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Use case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- GDB runs on one machine (host) and the program  being debugged (</a:t>
            </a:r>
            <a:r>
              <a:rPr lang="en-US" sz="2400" dirty="0" err="1" smtClean="0"/>
              <a:t>exe.verXYZ.stripped</a:t>
            </a:r>
            <a:r>
              <a:rPr lang="en-US" sz="2400" dirty="0" smtClean="0"/>
              <a:t> ) runs on another (target). </a:t>
            </a:r>
            <a:br>
              <a:rPr lang="en-US" sz="2400" dirty="0" smtClean="0"/>
            </a:br>
            <a:r>
              <a:rPr lang="en-US" sz="2400" dirty="0" smtClean="0"/>
              <a:t>- GDB communicates via Serial or TCP/IP.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kern="1200" dirty="0" smtClean="0">
                <a:latin typeface="Trebuchet MS" pitchFamily="34" charset="0"/>
              </a:rPr>
              <a:t>Host and target: exactly match between the </a:t>
            </a:r>
            <a:r>
              <a:rPr lang="en-US" sz="2400" dirty="0" smtClean="0"/>
              <a:t>executables and libraries, with one exception: stripped on the target.</a:t>
            </a:r>
            <a:br>
              <a:rPr lang="en-US" sz="2400" dirty="0" smtClean="0"/>
            </a:br>
            <a:r>
              <a:rPr lang="en-US" sz="2400" dirty="0" smtClean="0"/>
              <a:t>- Complication: compiling on one machine (CC view), keeping code in different place (ex. /your/path/</a:t>
            </a:r>
            <a:r>
              <a:rPr lang="en-US" sz="2400" dirty="0" err="1" smtClean="0"/>
              <a:t>verXYZ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Solution: </a:t>
            </a:r>
            <a:br>
              <a:rPr lang="en-US" sz="2400" dirty="0" smtClean="0"/>
            </a:br>
            <a:r>
              <a:rPr lang="en-US" sz="2400" dirty="0" smtClean="0"/>
              <a:t>- Connect gdb to source in the given place: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i="1" dirty="0" smtClean="0"/>
              <a:t>(gdb) set substitute-path /</a:t>
            </a:r>
            <a:r>
              <a:rPr lang="en-US" sz="2000" i="1" dirty="0" err="1" smtClean="0"/>
              <a:t>usr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src</a:t>
            </a:r>
            <a:r>
              <a:rPr lang="en-US" sz="2000" i="1" dirty="0" smtClean="0"/>
              <a:t> /</a:t>
            </a:r>
            <a:r>
              <a:rPr lang="en-US" sz="2000" i="1" dirty="0" err="1" smtClean="0"/>
              <a:t>mnt</a:t>
            </a:r>
            <a:r>
              <a:rPr lang="en-US" sz="2000" i="1" dirty="0" smtClean="0"/>
              <a:t>/cross </a:t>
            </a:r>
            <a:br>
              <a:rPr lang="en-US" sz="2000" i="1" dirty="0" smtClean="0"/>
            </a:br>
            <a:r>
              <a:rPr lang="en-US" sz="2400" i="1" dirty="0" smtClean="0"/>
              <a:t> </a:t>
            </a:r>
            <a:r>
              <a:rPr lang="en-US" sz="2000" i="1" dirty="0" smtClean="0"/>
              <a:t>(gdb) dir /your/path/</a:t>
            </a:r>
            <a:r>
              <a:rPr lang="en-US" sz="2000" i="1" dirty="0" err="1" smtClean="0"/>
              <a:t>verXYZ</a:t>
            </a:r>
            <a:r>
              <a:rPr lang="en-US" sz="2000" i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000" dirty="0" smtClean="0"/>
          </a:p>
          <a:p>
            <a:pPr>
              <a:buNone/>
            </a:pPr>
            <a:endParaRPr lang="en-US" sz="1800" i="1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Remote debugging - example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18707"/>
            <a:ext cx="8229600" cy="5358809"/>
          </a:xfrm>
        </p:spPr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gdbserver</a:t>
            </a:r>
            <a:r>
              <a:rPr lang="en-US" sz="2400" dirty="0" smtClean="0"/>
              <a:t> through TCP connection: </a:t>
            </a:r>
            <a:r>
              <a:rPr lang="en-US" sz="1800" i="1" dirty="0" smtClean="0">
                <a:latin typeface="Courier New" pitchFamily="49" charset="0"/>
              </a:rPr>
              <a:t/>
            </a:r>
            <a:br>
              <a:rPr lang="en-US" sz="1800" i="1" dirty="0" smtClean="0">
                <a:latin typeface="Courier New" pitchFamily="49" charset="0"/>
              </a:rPr>
            </a:br>
            <a:r>
              <a:rPr lang="en-US" sz="2000" dirty="0" smtClean="0"/>
              <a:t>remote (10.10.0.225)&gt;  </a:t>
            </a:r>
            <a:r>
              <a:rPr lang="en-US" sz="2000" dirty="0" err="1" smtClean="0"/>
              <a:t>gdbserver</a:t>
            </a:r>
            <a:r>
              <a:rPr lang="en-US" sz="2000" dirty="0" smtClean="0"/>
              <a:t> :9999 </a:t>
            </a:r>
            <a:r>
              <a:rPr lang="en-US" sz="2000" i="1" dirty="0" err="1" smtClean="0">
                <a:latin typeface="Courier New" pitchFamily="49" charset="0"/>
              </a:rPr>
              <a:t>program_stripped</a:t>
            </a:r>
            <a:r>
              <a:rPr lang="en-US" sz="2000" i="1" dirty="0" smtClean="0">
                <a:latin typeface="Courier New" pitchFamily="49" charset="0"/>
              </a:rPr>
              <a:t/>
            </a:r>
            <a:br>
              <a:rPr lang="en-US" sz="2000" i="1" dirty="0" smtClean="0">
                <a:latin typeface="Courier New" pitchFamily="49" charset="0"/>
              </a:rPr>
            </a:br>
            <a:r>
              <a:rPr lang="en-US" sz="2000" i="1" dirty="0" smtClean="0">
                <a:latin typeface="Courier New" pitchFamily="49" charset="0"/>
              </a:rPr>
              <a:t>or </a:t>
            </a:r>
            <a:r>
              <a:rPr lang="en-US" sz="2000" dirty="0" smtClean="0"/>
              <a:t>remote&gt; ./</a:t>
            </a:r>
            <a:r>
              <a:rPr lang="en-US" sz="2000" dirty="0" err="1" smtClean="0"/>
              <a:t>gdbserver</a:t>
            </a:r>
            <a:r>
              <a:rPr lang="en-US" sz="2000" dirty="0" smtClean="0"/>
              <a:t> :9999 –attach &lt;</a:t>
            </a:r>
            <a:r>
              <a:rPr lang="en-US" sz="2000" dirty="0" err="1" smtClean="0"/>
              <a:t>pid</a:t>
            </a:r>
            <a:r>
              <a:rPr lang="en-US" sz="2000" dirty="0" smtClean="0"/>
              <a:t>&gt;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host&gt; gdb </a:t>
            </a:r>
            <a:r>
              <a:rPr lang="en-US" sz="2000" i="1" dirty="0" smtClean="0">
                <a:latin typeface="Courier New" pitchFamily="49" charset="0"/>
              </a:rPr>
              <a:t>program</a:t>
            </a:r>
            <a:br>
              <a:rPr lang="en-US" sz="2000" i="1" dirty="0" smtClean="0">
                <a:latin typeface="Courier New" pitchFamily="49" charset="0"/>
              </a:rPr>
            </a:br>
            <a:r>
              <a:rPr lang="en-US" sz="2000" dirty="0" smtClean="0"/>
              <a:t>host&gt;(gdb) handle SIGTRAP </a:t>
            </a:r>
            <a:r>
              <a:rPr lang="en-US" sz="2000" dirty="0" err="1" smtClean="0"/>
              <a:t>nostop</a:t>
            </a:r>
            <a:r>
              <a:rPr lang="en-US" sz="2000" dirty="0" smtClean="0"/>
              <a:t> </a:t>
            </a:r>
            <a:r>
              <a:rPr lang="en-US" sz="2000" dirty="0" err="1" smtClean="0"/>
              <a:t>noprint</a:t>
            </a:r>
            <a:r>
              <a:rPr lang="en-US" sz="2000" dirty="0" smtClean="0"/>
              <a:t> pass</a:t>
            </a:r>
            <a:br>
              <a:rPr lang="en-US" sz="2000" dirty="0" smtClean="0"/>
            </a:br>
            <a:r>
              <a:rPr lang="en-US" sz="2000" dirty="0" smtClean="0"/>
              <a:t>			 to avoid pausing when launching the threads</a:t>
            </a:r>
            <a:br>
              <a:rPr lang="en-US" sz="2000" dirty="0" smtClean="0"/>
            </a:br>
            <a:r>
              <a:rPr lang="en-US" sz="2000" dirty="0" smtClean="0"/>
              <a:t>host&gt; (gdb) target remote 10.10.0.225:9999</a:t>
            </a:r>
          </a:p>
          <a:p>
            <a:pPr>
              <a:buNone/>
            </a:pPr>
            <a:endParaRPr lang="en-US" sz="1800" i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800" i="1" dirty="0" smtClean="0">
                <a:latin typeface="Courier New" pitchFamily="49" charset="0"/>
              </a:rPr>
              <a:t>	</a:t>
            </a:r>
            <a:r>
              <a:rPr lang="en-US" sz="2000" b="1" i="1" dirty="0" smtClean="0">
                <a:latin typeface="Courier New" pitchFamily="49" charset="0"/>
              </a:rPr>
              <a:t>TARGET (Android Dev phone)	 HOST (Fedora Linux)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4126766"/>
            <a:ext cx="3768725" cy="244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0300" y="4220448"/>
            <a:ext cx="3314700" cy="23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Item #6: Back to the past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71870"/>
            <a:ext cx="8229600" cy="54226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635213"/>
                </a:solidFill>
                <a:latin typeface="Trebuchet MS" pitchFamily="34" charset="0"/>
              </a:rPr>
              <a:t>Convenience variables </a:t>
            </a:r>
            <a:r>
              <a:rPr lang="en-US" sz="2400" dirty="0" smtClean="0"/>
              <a:t>are used to store values that you may want to refer later. Any string preceded by </a:t>
            </a:r>
            <a:r>
              <a:rPr lang="en-US" sz="2400" dirty="0" smtClean="0">
                <a:latin typeface="Courier New" pitchFamily="49" charset="0"/>
              </a:rPr>
              <a:t>$</a:t>
            </a:r>
            <a:r>
              <a:rPr lang="en-US" sz="2400" dirty="0" smtClean="0"/>
              <a:t> is regarded as a convenience variable.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Ex.:</a:t>
            </a:r>
            <a:r>
              <a:rPr lang="en-US" sz="2400" dirty="0" smtClean="0"/>
              <a:t>  </a:t>
            </a:r>
            <a:r>
              <a:rPr lang="en-US" sz="2400" b="1" dirty="0" smtClean="0"/>
              <a:t>set </a:t>
            </a:r>
            <a:r>
              <a:rPr lang="en-US" sz="2000" b="1" dirty="0" smtClean="0">
                <a:latin typeface="Courier New" pitchFamily="49" charset="0"/>
              </a:rPr>
              <a:t>$table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i="1" dirty="0" smtClean="0">
                <a:latin typeface="Courier New" pitchFamily="49" charset="0"/>
              </a:rPr>
              <a:t>*</a:t>
            </a:r>
            <a:r>
              <a:rPr lang="en-US" sz="2000" i="1" dirty="0" err="1" smtClean="0">
                <a:latin typeface="Courier New" pitchFamily="49" charset="0"/>
              </a:rPr>
              <a:t>table_ptr</a:t>
            </a: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(gdb) </a:t>
            </a:r>
            <a:r>
              <a:rPr lang="en-US" sz="2400" b="1" dirty="0" smtClean="0"/>
              <a:t>show </a:t>
            </a:r>
            <a:r>
              <a:rPr lang="en-US" sz="2400" b="1" dirty="0" err="1" smtClean="0"/>
              <a:t>conv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635213"/>
                </a:solidFill>
                <a:latin typeface="Trebuchet MS" pitchFamily="34" charset="0"/>
              </a:rPr>
              <a:t>Checkpoint - </a:t>
            </a:r>
            <a:r>
              <a:rPr lang="en-US" sz="2400" dirty="0" smtClean="0"/>
              <a:t>a snapshot of a program’s state</a:t>
            </a:r>
            <a:br>
              <a:rPr lang="en-US" sz="2400" dirty="0" smtClean="0"/>
            </a:br>
            <a:r>
              <a:rPr lang="en-US" sz="2400" dirty="0" smtClean="0"/>
              <a:t>(gdb) </a:t>
            </a:r>
            <a:r>
              <a:rPr lang="en-US" sz="2400" b="1" dirty="0" smtClean="0"/>
              <a:t>checkpoint</a:t>
            </a:r>
            <a:br>
              <a:rPr lang="en-US" sz="2400" b="1" dirty="0" smtClean="0"/>
            </a:br>
            <a:r>
              <a:rPr lang="en-US" sz="2400" dirty="0" smtClean="0"/>
              <a:t>(gdb)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checkpoint</a:t>
            </a:r>
            <a:br>
              <a:rPr lang="en-US" sz="2400" b="1" dirty="0" smtClean="0"/>
            </a:br>
            <a:r>
              <a:rPr lang="en-US" sz="2400" dirty="0" smtClean="0"/>
              <a:t>(gdb) </a:t>
            </a:r>
            <a:r>
              <a:rPr lang="en-US" sz="2400" b="1" dirty="0" smtClean="0"/>
              <a:t>restart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checkpoint-id</a:t>
            </a:r>
          </a:p>
          <a:p>
            <a:r>
              <a:rPr lang="en-US" sz="2400" b="1" dirty="0" smtClean="0">
                <a:solidFill>
                  <a:srgbClr val="635213"/>
                </a:solidFill>
                <a:latin typeface="Trebuchet MS" pitchFamily="34" charset="0"/>
              </a:rPr>
              <a:t>Value history</a:t>
            </a:r>
            <a:r>
              <a:rPr lang="en-US" sz="2000" b="1" dirty="0" smtClean="0">
                <a:solidFill>
                  <a:srgbClr val="635213"/>
                </a:solidFill>
                <a:latin typeface="Trebuchet MS" pitchFamily="34" charset="0"/>
              </a:rPr>
              <a:t>- </a:t>
            </a:r>
            <a:r>
              <a:rPr lang="en-US" sz="2000" dirty="0" smtClean="0"/>
              <a:t>values printed by the </a:t>
            </a:r>
            <a:r>
              <a:rPr lang="en-US" sz="2000" dirty="0" smtClean="0">
                <a:latin typeface="Courier New" pitchFamily="49" charset="0"/>
              </a:rPr>
              <a:t>print</a:t>
            </a:r>
            <a:r>
              <a:rPr lang="en-US" sz="2000" dirty="0" smtClean="0"/>
              <a:t> command.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Small Items: #7, #8 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#7. 	</a:t>
            </a:r>
            <a:r>
              <a:rPr lang="en-US" sz="2800" b="1" dirty="0" smtClean="0"/>
              <a:t>How to see macros?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$ g++ </a:t>
            </a:r>
            <a:r>
              <a:rPr lang="en-US" sz="2800" b="1" dirty="0" smtClean="0"/>
              <a:t>-gdwarf-2 -g3 </a:t>
            </a:r>
            <a:r>
              <a:rPr lang="en-US" sz="2800" dirty="0" smtClean="0"/>
              <a:t>a.cpp -o </a:t>
            </a:r>
            <a:r>
              <a:rPr lang="en-US" sz="2800" dirty="0" err="1" smtClean="0"/>
              <a:t>prog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#8. 	</a:t>
            </a:r>
            <a:r>
              <a:rPr lang="en-US" sz="2800" b="1" dirty="0" smtClean="0"/>
              <a:t>64 bit .vs. 32bit </a:t>
            </a:r>
          </a:p>
          <a:p>
            <a:r>
              <a:rPr lang="en-US" sz="2400" dirty="0" smtClean="0"/>
              <a:t>-m32 flag</a:t>
            </a:r>
          </a:p>
          <a:p>
            <a:r>
              <a:rPr lang="en-US" sz="2400" dirty="0" smtClean="0"/>
              <a:t>On 64-bit machine, install another 32-bit version of GDB</a:t>
            </a:r>
          </a:p>
          <a:p>
            <a:pPr>
              <a:buNone/>
            </a:pPr>
            <a:r>
              <a:rPr lang="en-US" sz="2400" dirty="0" smtClean="0"/>
              <a:t>	$ </a:t>
            </a:r>
            <a:r>
              <a:rPr lang="en-US" sz="2400" b="1" dirty="0" err="1" smtClean="0"/>
              <a:t>ls</a:t>
            </a:r>
            <a:r>
              <a:rPr lang="en-US" sz="2400" b="1" dirty="0" smtClean="0"/>
              <a:t> -l `which gdb32`</a:t>
            </a:r>
          </a:p>
          <a:p>
            <a:pPr>
              <a:buNone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/bin/gdb32 -&gt;  ‘/your/install/path’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Lightweight how-to's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034"/>
            <a:ext cx="8229600" cy="52011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How to remove a symbol table from a file?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A: 	</a:t>
            </a:r>
            <a:r>
              <a:rPr lang="en-US" sz="2400" b="1" dirty="0" smtClean="0"/>
              <a:t>strip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How to supply arguments to your program in GDB?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A1: With --args option </a:t>
            </a:r>
            <a:br>
              <a:rPr lang="en-US" sz="2400" dirty="0" smtClean="0"/>
            </a:br>
            <a:r>
              <a:rPr lang="en-US" sz="2400" dirty="0" smtClean="0"/>
              <a:t>	#</a:t>
            </a:r>
            <a:r>
              <a:rPr lang="en-US" sz="2400" dirty="0" err="1" smtClean="0"/>
              <a:t>sudo</a:t>
            </a:r>
            <a:r>
              <a:rPr lang="en-US" sz="2400" dirty="0" smtClean="0"/>
              <a:t> gdb -silent </a:t>
            </a:r>
            <a:r>
              <a:rPr lang="en-US" sz="2400" b="1" dirty="0" smtClean="0"/>
              <a:t>--args </a:t>
            </a:r>
            <a:r>
              <a:rPr lang="en-US" sz="2400" i="1" dirty="0" smtClean="0"/>
              <a:t>/bin/ping google.com</a:t>
            </a:r>
            <a:br>
              <a:rPr lang="en-US" sz="2400" i="1" dirty="0" smtClean="0"/>
            </a:br>
            <a:r>
              <a:rPr lang="en-US" sz="2400" dirty="0" smtClean="0"/>
              <a:t>A2: As arguments to </a:t>
            </a:r>
            <a:r>
              <a:rPr lang="en-US" sz="2400" b="1" dirty="0" smtClean="0"/>
              <a:t>run</a:t>
            </a:r>
            <a:r>
              <a:rPr lang="en-US" sz="2400" dirty="0" smtClean="0"/>
              <a:t>:</a:t>
            </a:r>
            <a:r>
              <a:rPr lang="en-US" sz="2400" dirty="0" smtClean="0">
                <a:latin typeface="Courier New" pitchFamily="49" charset="0"/>
              </a:rPr>
              <a:t> (gdb) </a:t>
            </a:r>
            <a:r>
              <a:rPr lang="en-US" sz="2400" b="1" dirty="0" smtClean="0"/>
              <a:t>run</a:t>
            </a:r>
            <a:r>
              <a:rPr lang="en-US" sz="2400" dirty="0" smtClean="0"/>
              <a:t> </a:t>
            </a:r>
            <a:r>
              <a:rPr lang="en-US" sz="2400" i="1" dirty="0" smtClean="0"/>
              <a:t>arg1 arg2</a:t>
            </a:r>
            <a:br>
              <a:rPr lang="en-US" sz="2400" i="1" dirty="0" smtClean="0"/>
            </a:b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run</a:t>
            </a:r>
            <a:r>
              <a:rPr lang="en-US" sz="1800" dirty="0" smtClean="0"/>
              <a:t> without arguments uses the same arguments used by the previous </a:t>
            </a:r>
            <a:r>
              <a:rPr lang="en-US" sz="1800" dirty="0" smtClean="0">
                <a:latin typeface="Courier New" pitchFamily="49" charset="0"/>
              </a:rPr>
              <a:t>run</a:t>
            </a:r>
            <a:r>
              <a:rPr lang="en-US" sz="1800" dirty="0" smtClean="0"/>
              <a:t>.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smtClean="0"/>
              <a:t>A3: With set args  command: 	</a:t>
            </a:r>
            <a:br>
              <a:rPr lang="en-US" sz="2400" dirty="0" smtClean="0"/>
            </a:br>
            <a:r>
              <a:rPr lang="en-US" sz="2400" dirty="0" smtClean="0"/>
              <a:t>	(gdb) set args </a:t>
            </a:r>
            <a:r>
              <a:rPr lang="en-US" sz="2400" i="1" dirty="0" smtClean="0"/>
              <a:t>arg1 arg2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dirty="0" smtClean="0"/>
              <a:t>(gdb) show args </a:t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set args </a:t>
            </a:r>
            <a:r>
              <a:rPr lang="en-US" sz="1800" dirty="0" smtClean="0"/>
              <a:t>without arguments – removes all arguments.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How to know where you are (file, next execution line)?</a:t>
            </a:r>
            <a:br>
              <a:rPr lang="en-US" sz="2400" b="1" dirty="0" smtClean="0"/>
            </a:br>
            <a:r>
              <a:rPr lang="en-US" sz="2400" dirty="0" smtClean="0"/>
              <a:t>A:  	(gdb) 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</a:rPr>
              <a:t>Lightweight </a:t>
            </a:r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how-to's - continue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034"/>
            <a:ext cx="8242300" cy="541226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/>
              <a:t>How to find out the crash file executable? </a:t>
            </a:r>
            <a:br>
              <a:rPr lang="en-US" sz="2400" b="1" dirty="0" smtClean="0"/>
            </a:br>
            <a:r>
              <a:rPr lang="en-US" sz="2400" dirty="0" smtClean="0"/>
              <a:t>A1: #file </a:t>
            </a:r>
            <a:r>
              <a:rPr lang="en-US" sz="2400" i="1" dirty="0" smtClean="0"/>
              <a:t>core.1234</a:t>
            </a:r>
            <a:br>
              <a:rPr lang="en-US" sz="2400" i="1" dirty="0" smtClean="0"/>
            </a:br>
            <a:r>
              <a:rPr lang="en-US" sz="2400" dirty="0" smtClean="0"/>
              <a:t>A2: #gdb core.1234</a:t>
            </a:r>
            <a:br>
              <a:rPr lang="en-US" sz="2400" dirty="0" smtClean="0"/>
            </a:br>
            <a:r>
              <a:rPr lang="en-US" sz="2400" dirty="0" smtClean="0"/>
              <a:t>A3: use /proc/sys/kernel/</a:t>
            </a:r>
            <a:r>
              <a:rPr lang="en-US" sz="2400" dirty="0" err="1" smtClean="0"/>
              <a:t>core_pattern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 </a:t>
            </a:r>
            <a:r>
              <a:rPr lang="en-US" sz="2000" dirty="0" smtClean="0"/>
              <a:t>#</a:t>
            </a:r>
            <a:r>
              <a:rPr lang="it-IT" sz="2000" dirty="0" smtClean="0"/>
              <a:t>echo "core_%e.%p" &gt; /proc/sys/kernel/core_pattern</a:t>
            </a:r>
            <a:br>
              <a:rPr lang="it-IT" sz="2000" dirty="0" smtClean="0"/>
            </a:br>
            <a:r>
              <a:rPr lang="en-US" sz="2400" dirty="0" smtClean="0"/>
              <a:t> 	if the program </a:t>
            </a:r>
            <a:r>
              <a:rPr lang="en-US" sz="2400" b="1" dirty="0" err="1" smtClean="0"/>
              <a:t>foo</a:t>
            </a:r>
            <a:r>
              <a:rPr lang="en-US" sz="2400" dirty="0" smtClean="0"/>
              <a:t> dumps its core, </a:t>
            </a:r>
            <a:br>
              <a:rPr lang="en-US" sz="2400" dirty="0" smtClean="0"/>
            </a:br>
            <a:r>
              <a:rPr lang="en-US" sz="2400" dirty="0" smtClean="0"/>
              <a:t>	the core_foo.1234 will be created.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/>
              <a:t>How to find out why your program stopped?</a:t>
            </a:r>
            <a:br>
              <a:rPr lang="en-US" sz="2400" b="1" dirty="0" smtClean="0"/>
            </a:br>
            <a:r>
              <a:rPr lang="en-US" sz="2400" dirty="0" smtClean="0"/>
              <a:t>A: (gdb)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prog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/>
              <a:t>Which command(s) can be used to exit from loops?</a:t>
            </a:r>
            <a:br>
              <a:rPr lang="en-US" sz="2400" b="1" dirty="0" smtClean="0"/>
            </a:br>
            <a:r>
              <a:rPr lang="en-US" sz="2400" dirty="0" smtClean="0"/>
              <a:t>A:</a:t>
            </a:r>
            <a:r>
              <a:rPr lang="en-US" sz="2400" b="1" dirty="0" smtClean="0"/>
              <a:t>  </a:t>
            </a:r>
            <a:r>
              <a:rPr lang="en-US" sz="2400" dirty="0" smtClean="0"/>
              <a:t>(</a:t>
            </a:r>
            <a:r>
              <a:rPr lang="en-US" sz="2400" dirty="0" err="1" smtClean="0"/>
              <a:t>gdb</a:t>
            </a:r>
            <a:r>
              <a:rPr lang="en-US" sz="2400" dirty="0" smtClean="0"/>
              <a:t>)until </a:t>
            </a:r>
            <a:r>
              <a:rPr lang="en-US" sz="2400" i="1" dirty="0" err="1" smtClean="0"/>
              <a:t>lineNo</a:t>
            </a:r>
            <a:endParaRPr lang="en-US" sz="24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/>
              <a:t>‘print’, ‘info’, ‘show’- what is a difference?</a:t>
            </a:r>
            <a:br>
              <a:rPr lang="en-US" sz="2400" b="1" dirty="0" smtClean="0"/>
            </a:br>
            <a:r>
              <a:rPr lang="en-US" sz="2400" dirty="0" smtClean="0"/>
              <a:t>‘print’ – print value of expression</a:t>
            </a:r>
            <a:br>
              <a:rPr lang="en-US" sz="2400" dirty="0" smtClean="0"/>
            </a:br>
            <a:r>
              <a:rPr lang="en-US" sz="2400" dirty="0" smtClean="0"/>
              <a:t>‘info’ – showing things about the </a:t>
            </a:r>
            <a:r>
              <a:rPr lang="en-US" sz="2400" b="1" dirty="0" smtClean="0"/>
              <a:t>program</a:t>
            </a:r>
            <a:r>
              <a:rPr lang="en-US" sz="2400" dirty="0" smtClean="0"/>
              <a:t> being debugged</a:t>
            </a:r>
            <a:br>
              <a:rPr lang="en-US" sz="2400" dirty="0" smtClean="0"/>
            </a:br>
            <a:r>
              <a:rPr lang="en-US" sz="2400" dirty="0" smtClean="0"/>
              <a:t>‘show’ – showing things about the </a:t>
            </a:r>
            <a:r>
              <a:rPr lang="en-US" sz="2400" b="1" dirty="0" smtClean="0"/>
              <a:t>debugger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Problem Determination Tools for Linux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350336"/>
            <a:ext cx="8357191" cy="4775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-Wall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Program’s traces, </a:t>
            </a:r>
            <a:r>
              <a:rPr lang="en-US" dirty="0" err="1" smtClean="0"/>
              <a:t>syslog</a:t>
            </a:r>
            <a:r>
              <a:rPr lang="en-US" dirty="0" smtClean="0"/>
              <a:t>, profilers</a:t>
            </a:r>
          </a:p>
          <a:p>
            <a:r>
              <a:rPr lang="en-US" dirty="0" smtClean="0"/>
              <a:t>Static Source Code Analysis:</a:t>
            </a:r>
          </a:p>
          <a:p>
            <a:pPr lvl="1"/>
            <a:r>
              <a:rPr lang="en-US" dirty="0" smtClean="0">
                <a:hlinkClick r:id="rId3"/>
              </a:rPr>
              <a:t>scan.coverity.com</a:t>
            </a:r>
            <a:r>
              <a:rPr lang="en-US" dirty="0" smtClean="0"/>
              <a:t> – free for FOSS</a:t>
            </a:r>
          </a:p>
          <a:p>
            <a:pPr lvl="1"/>
            <a:r>
              <a:rPr lang="en-US" dirty="0" err="1" smtClean="0"/>
              <a:t>Flexelint</a:t>
            </a:r>
            <a:endParaRPr lang="en-US" dirty="0" smtClean="0"/>
          </a:p>
          <a:p>
            <a:r>
              <a:rPr lang="en-US" dirty="0" smtClean="0"/>
              <a:t>Dynamic analysis: </a:t>
            </a:r>
            <a:r>
              <a:rPr lang="en-US" dirty="0" err="1" smtClean="0"/>
              <a:t>Valgrind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, /proc </a:t>
            </a:r>
            <a:r>
              <a:rPr lang="en-US" dirty="0" err="1" smtClean="0"/>
              <a:t>filesystem</a:t>
            </a:r>
            <a:r>
              <a:rPr lang="en-US" dirty="0" smtClean="0"/>
              <a:t>, </a:t>
            </a:r>
            <a:r>
              <a:rPr lang="en-US" dirty="0" err="1" smtClean="0"/>
              <a:t>lsof</a:t>
            </a:r>
            <a:r>
              <a:rPr lang="en-US" dirty="0" smtClean="0"/>
              <a:t>, </a:t>
            </a:r>
            <a:r>
              <a:rPr lang="en-US" dirty="0" err="1" smtClean="0"/>
              <a:t>ldd</a:t>
            </a:r>
            <a:r>
              <a:rPr lang="en-US" dirty="0" smtClean="0"/>
              <a:t>, nm, </a:t>
            </a:r>
            <a:r>
              <a:rPr lang="en-US" dirty="0" err="1" smtClean="0"/>
              <a:t>objdump</a:t>
            </a:r>
            <a:r>
              <a:rPr lang="en-US" dirty="0" smtClean="0"/>
              <a:t>, </a:t>
            </a:r>
            <a:r>
              <a:rPr lang="en-US" dirty="0" err="1" smtClean="0"/>
              <a:t>wireshark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748A-8975-4D10-8D47-20AAE88153E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Summary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744279"/>
            <a:ext cx="8229600" cy="516923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Start from thinking of </a:t>
            </a:r>
            <a:r>
              <a:rPr lang="en-US" sz="2400" b="1" dirty="0" smtClean="0"/>
              <a:t>Use Case</a:t>
            </a:r>
            <a:r>
              <a:rPr lang="en-US" sz="2400" dirty="0" smtClean="0"/>
              <a:t>, then look in the manual, </a:t>
            </a:r>
            <a:br>
              <a:rPr lang="en-US" sz="2400" dirty="0" smtClean="0"/>
            </a:br>
            <a:r>
              <a:rPr lang="en-US" sz="2400" dirty="0" smtClean="0"/>
              <a:t>use ‘apropos’ and ‘help’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Productivity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Stepping through a program is less productive than thinking harder and adding output statements and self-checking code at critical places.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When to use GDB?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- core file, </a:t>
            </a:r>
            <a:br>
              <a:rPr lang="en-US" sz="2400" dirty="0" smtClean="0"/>
            </a:br>
            <a:r>
              <a:rPr lang="en-US" sz="2400" dirty="0" smtClean="0"/>
              <a:t> - when a problem can be reproduced</a:t>
            </a:r>
            <a:r>
              <a:rPr lang="en-US" sz="2400" b="1" dirty="0" smtClean="0"/>
              <a:t>, </a:t>
            </a:r>
            <a:r>
              <a:rPr lang="en-US" sz="2400" dirty="0" smtClean="0"/>
              <a:t>repeating errors </a:t>
            </a:r>
            <a:br>
              <a:rPr lang="en-US" sz="2400" dirty="0" smtClean="0"/>
            </a:br>
            <a:r>
              <a:rPr lang="en-US" sz="2400" dirty="0" smtClean="0"/>
              <a:t> - self-educating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b="1" dirty="0" smtClean="0"/>
              <a:t>When not?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Other tools, traces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 smtClean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46331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889586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Techniques for debugging big, modern software:</a:t>
            </a:r>
          </a:p>
          <a:p>
            <a:pPr lvl="1"/>
            <a:r>
              <a:rPr lang="en-US" sz="2400" dirty="0" smtClean="0"/>
              <a:t>STL containers and algorithms, Boost </a:t>
            </a:r>
            <a:br>
              <a:rPr lang="en-US" sz="2400" dirty="0" smtClean="0"/>
            </a:br>
            <a:r>
              <a:rPr lang="en-US" sz="2400" dirty="0" smtClean="0"/>
              <a:t>Ex: how to see containers</a:t>
            </a:r>
          </a:p>
          <a:p>
            <a:pPr lvl="1"/>
            <a:r>
              <a:rPr lang="en-US" sz="2400" dirty="0" smtClean="0"/>
              <a:t>Signals</a:t>
            </a:r>
          </a:p>
          <a:p>
            <a:pPr lvl="1"/>
            <a:r>
              <a:rPr lang="en-US" sz="2400" dirty="0" smtClean="0"/>
              <a:t>Multi-threaded (ex.: how to follow a thread?)</a:t>
            </a:r>
          </a:p>
          <a:p>
            <a:pPr lvl="1"/>
            <a:r>
              <a:rPr lang="en-US" sz="2400" dirty="0" smtClean="0"/>
              <a:t>Repetitive tasks on the almost unchanging code base</a:t>
            </a:r>
          </a:p>
          <a:p>
            <a:pPr lvl="1"/>
            <a:r>
              <a:rPr lang="en-US" sz="2400" dirty="0" smtClean="0"/>
              <a:t>Remote debugging</a:t>
            </a:r>
          </a:p>
          <a:p>
            <a:r>
              <a:rPr lang="en-US" sz="2800" dirty="0" smtClean="0"/>
              <a:t>Examples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0722" y="1061012"/>
            <a:ext cx="2621260" cy="442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9488" y="797441"/>
            <a:ext cx="7866912" cy="5890438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dirty="0" smtClean="0"/>
              <a:t>GDB was first written by Richard Stallman </a:t>
            </a:r>
            <a:endParaRPr lang="he-IL" dirty="0" smtClean="0"/>
          </a:p>
          <a:p>
            <a:pPr eaLnBrk="1" hangingPunct="1">
              <a:buNone/>
              <a:defRPr/>
            </a:pPr>
            <a:r>
              <a:rPr lang="en-US" dirty="0" smtClean="0"/>
              <a:t>in 1986 as part of his GNU system</a:t>
            </a:r>
          </a:p>
          <a:p>
            <a:pPr eaLnBrk="1" hangingPunct="1">
              <a:defRPr/>
            </a:pPr>
            <a:r>
              <a:rPr lang="en-US" dirty="0" smtClean="0"/>
              <a:t>Richard Stallman, “Debugging with gdb”</a:t>
            </a:r>
          </a:p>
          <a:p>
            <a:pPr lvl="1" eaLnBrk="1" hangingPunct="1">
              <a:buNone/>
              <a:defRPr/>
            </a:pPr>
            <a:r>
              <a:rPr lang="en-US" dirty="0" smtClean="0"/>
              <a:t>www.gnu.org/software/gdb/documentation</a:t>
            </a:r>
            <a:r>
              <a:rPr lang="en-US" sz="2800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Help: 	$gdb –h </a:t>
            </a:r>
            <a:br>
              <a:rPr lang="en-US" dirty="0" smtClean="0"/>
            </a:br>
            <a:r>
              <a:rPr lang="en-US" dirty="0" smtClean="0"/>
              <a:t>		(gdb) h </a:t>
            </a:r>
            <a:br>
              <a:rPr lang="en-US" dirty="0" smtClean="0"/>
            </a:br>
            <a:r>
              <a:rPr lang="en-US" dirty="0" smtClean="0"/>
              <a:t>		(gdb) apropos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2400" dirty="0" smtClean="0"/>
              <a:t>Command names may be truncated if the </a:t>
            </a:r>
            <a:br>
              <a:rPr lang="en-US" sz="2400" dirty="0" smtClean="0"/>
            </a:br>
            <a:r>
              <a:rPr lang="en-US" sz="2400" dirty="0" smtClean="0"/>
              <a:t>abbreviation is unambiguous. </a:t>
            </a:r>
            <a:r>
              <a:rPr lang="en-US" sz="2400" dirty="0" smtClean="0">
                <a:latin typeface="Courier New" pitchFamily="49" charset="0"/>
              </a:rPr>
              <a:t>TAB</a:t>
            </a:r>
            <a:r>
              <a:rPr lang="en-US" sz="2400" dirty="0" smtClean="0"/>
              <a:t> completion. </a:t>
            </a:r>
          </a:p>
          <a:p>
            <a:pPr eaLnBrk="1" hangingPunct="1">
              <a:defRPr/>
            </a:pPr>
            <a:r>
              <a:rPr lang="en-US" dirty="0" smtClean="0"/>
              <a:t>Command Cheat Sheet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hlinkClick r:id="rId4"/>
              </a:rPr>
              <a:t>www.yolinux.com/TUTORIALS/GDB-Commands.html</a:t>
            </a: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>
              <a:defRPr/>
            </a:pPr>
            <a:r>
              <a:rPr lang="en-US" dirty="0" smtClean="0"/>
              <a:t>Last GDB version is 6.8, new 7.0 soon: 2009-09-23</a:t>
            </a:r>
          </a:p>
          <a:p>
            <a:pPr>
              <a:buFontTx/>
              <a:buNone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004CC-E105-4687-A7AC-C1CAC39BEF9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1850" y="77788"/>
            <a:ext cx="8229600" cy="60960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>
            <a:outerShdw dist="36109" dir="2690238" algn="ctr" rotWithShape="0">
              <a:srgbClr val="EAEAEA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400" b="1" dirty="0" smtClean="0">
                <a:solidFill>
                  <a:srgbClr val="635213"/>
                </a:solidFill>
              </a:rPr>
              <a:t>Sources of information</a:t>
            </a:r>
            <a:endParaRPr lang="en-US" sz="3400" b="1" dirty="0">
              <a:solidFill>
                <a:srgbClr val="6352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Item #1: C++ and STL 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903767"/>
            <a:ext cx="8229600" cy="52418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How to see container’s content?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Commands file, ex. .</a:t>
            </a:r>
            <a:r>
              <a:rPr lang="en-US" sz="2800" b="1" dirty="0" err="1" smtClean="0"/>
              <a:t>gdbinit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>
                <a:hlinkClick r:id="rId3"/>
              </a:rPr>
              <a:t>http://www.yolinux.com/TUTORIALS/src/dbinit_stl_views-1.03.txt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Limitations: a little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libstdc++ compiled in debug mode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Limitations: </a:t>
            </a:r>
            <a:br>
              <a:rPr lang="en-US" sz="2800" dirty="0" smtClean="0"/>
            </a:br>
            <a:r>
              <a:rPr lang="en-US" sz="2800" dirty="0" smtClean="0"/>
              <a:t>- different product , not for QA, not for client, not in performance tuning stage</a:t>
            </a:r>
            <a:br>
              <a:rPr lang="en-US" sz="2800" dirty="0" smtClean="0"/>
            </a:br>
            <a:r>
              <a:rPr lang="en-US" sz="2800" dirty="0" smtClean="0"/>
              <a:t>- performance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</a:rPr>
              <a:t>Item #1: C++ and STL - Containers</a:t>
            </a:r>
            <a:endParaRPr lang="en-US" sz="3400" b="1" dirty="0" smtClean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903767"/>
            <a:ext cx="8229600" cy="52418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How to see container’s content?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600" i="1" dirty="0" smtClean="0"/>
          </a:p>
          <a:p>
            <a:pPr marL="514350" indent="-514350">
              <a:buNone/>
            </a:pPr>
            <a:endParaRPr lang="en-US" sz="1400" i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/>
              <a:t>Auxiliary functions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i="1" dirty="0" smtClean="0"/>
              <a:t>typedef map&lt;string, float&gt; MapStringFloat;</a:t>
            </a:r>
            <a:br>
              <a:rPr lang="en-US" sz="1600" i="1" dirty="0" smtClean="0"/>
            </a:br>
            <a:r>
              <a:rPr lang="en-US" sz="1600" i="1" dirty="0" smtClean="0"/>
              <a:t>void mapPrint(const MapStringFloat&amp; m){</a:t>
            </a:r>
            <a:br>
              <a:rPr lang="en-US" sz="1600" i="1" dirty="0" smtClean="0"/>
            </a:br>
            <a:r>
              <a:rPr lang="en-US" sz="1600" i="1" dirty="0" smtClean="0"/>
              <a:t>       for(MapStringFloat::const_iterator pos = m.begin(); pos != m.end(); ++pos){</a:t>
            </a:r>
            <a:br>
              <a:rPr lang="en-US" sz="1600" i="1" dirty="0" smtClean="0"/>
            </a:br>
            <a:r>
              <a:rPr lang="en-US" sz="1600" i="1" dirty="0" smtClean="0"/>
              <a:t>                     cout &lt;&lt; pos-&gt;first &lt;&lt; " : " &lt;&lt; pos-&gt;second &lt;&lt; "\n"; </a:t>
            </a:r>
            <a:br>
              <a:rPr lang="en-US" sz="1600" i="1" dirty="0" smtClean="0"/>
            </a:br>
            <a:r>
              <a:rPr lang="en-US" sz="1600" i="1" dirty="0" smtClean="0"/>
              <a:t>}</a:t>
            </a:r>
            <a:br>
              <a:rPr lang="en-US" sz="1600" i="1" dirty="0" smtClean="0"/>
            </a:br>
            <a:r>
              <a:rPr lang="en-US" sz="2400" dirty="0" smtClean="0"/>
              <a:t>Limitations: 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000" dirty="0" smtClean="0"/>
              <a:t>you can’t do that without a process to debug (investigating core files)</a:t>
            </a:r>
            <a:br>
              <a:rPr lang="en-US" sz="2000" dirty="0" smtClean="0"/>
            </a:br>
            <a:r>
              <a:rPr lang="en-US" sz="2000" dirty="0" smtClean="0"/>
              <a:t>- optimization of unused functions. Solution: ‘volatile’</a:t>
            </a:r>
          </a:p>
          <a:p>
            <a:pPr marL="514350" indent="-514350">
              <a:buFont typeface="+mj-lt"/>
              <a:buAutoNum type="arabicPeriod" startAt="3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Pretty-printing of STL containers in future versions of GDB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76200"/>
            <a:ext cx="8601739" cy="58477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635213"/>
                </a:solidFill>
                <a:latin typeface="Trebuchet MS" pitchFamily="34" charset="0"/>
              </a:rPr>
              <a:t>Item #2: </a:t>
            </a:r>
            <a:r>
              <a:rPr lang="en-US" sz="28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Extending GDB – User-defined commands</a:t>
            </a:r>
            <a:endParaRPr lang="en-US" sz="28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b="1" dirty="0" smtClean="0"/>
              <a:t>(gdb) show user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commandname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/>
              <a:t>Example:</a:t>
            </a:r>
            <a:br>
              <a:rPr lang="en-US" sz="2400" b="1" dirty="0" smtClean="0"/>
            </a:br>
            <a:r>
              <a:rPr lang="en-US" sz="2400" kern="1200" dirty="0" smtClean="0">
                <a:latin typeface="Trebuchet MS" pitchFamily="34" charset="0"/>
              </a:rPr>
              <a:t> (gdb)define adder</a:t>
            </a:r>
            <a:br>
              <a:rPr lang="en-US" sz="2400" kern="1200" dirty="0" smtClean="0">
                <a:latin typeface="Trebuchet MS" pitchFamily="34" charset="0"/>
              </a:rPr>
            </a:br>
            <a:r>
              <a:rPr lang="en-US" sz="2400" kern="1200" dirty="0" smtClean="0">
                <a:latin typeface="Trebuchet MS" pitchFamily="34" charset="0"/>
              </a:rPr>
              <a:t>	print $arg0 + $arg1 + $arg2</a:t>
            </a:r>
            <a:br>
              <a:rPr lang="en-US" sz="2400" kern="1200" dirty="0" smtClean="0">
                <a:latin typeface="Trebuchet MS" pitchFamily="34" charset="0"/>
              </a:rPr>
            </a:br>
            <a:r>
              <a:rPr lang="en-US" sz="2400" kern="1200" dirty="0" smtClean="0">
                <a:latin typeface="Trebuchet MS" pitchFamily="34" charset="0"/>
              </a:rPr>
              <a:t> end</a:t>
            </a:r>
            <a:br>
              <a:rPr lang="en-US" sz="2400" kern="1200" dirty="0" smtClean="0">
                <a:latin typeface="Trebuchet MS" pitchFamily="34" charset="0"/>
              </a:rPr>
            </a:br>
            <a:r>
              <a:rPr lang="en-US" sz="2400" kern="1200" dirty="0" smtClean="0">
                <a:latin typeface="Trebuchet MS" pitchFamily="34" charset="0"/>
              </a:rPr>
              <a:t>(gdb) adder 1 2 3 </a:t>
            </a:r>
          </a:p>
          <a:p>
            <a:endParaRPr lang="en-US" sz="2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Item #3: Automating repetitive tasks 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37" y="974651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 GDB Does During Startup</a:t>
            </a:r>
            <a:br>
              <a:rPr lang="en-US" b="1" dirty="0" smtClean="0"/>
            </a:br>
            <a:r>
              <a:rPr lang="en-US" sz="2400" dirty="0" smtClean="0"/>
              <a:t>1. Executes all commands from system init file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2. Executes all the commands from ~/.</a:t>
            </a:r>
            <a:r>
              <a:rPr lang="en-US" sz="2400" dirty="0" err="1" smtClean="0"/>
              <a:t>gdbinit</a:t>
            </a:r>
            <a:r>
              <a:rPr lang="en-US" sz="2400" dirty="0" smtClean="0"/>
              <a:t> 	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Process command line options and operands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4. Executes all the commands from ./.</a:t>
            </a:r>
            <a:r>
              <a:rPr lang="en-US" sz="2400" dirty="0" err="1" smtClean="0"/>
              <a:t>gdbinit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5. reads command files specified by the `-x' option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6. …</a:t>
            </a:r>
          </a:p>
          <a:p>
            <a:pPr>
              <a:buNone/>
            </a:pPr>
            <a:r>
              <a:rPr lang="en-US" sz="2000" dirty="0" smtClean="0"/>
              <a:t>	</a:t>
            </a:r>
            <a:br>
              <a:rPr lang="en-US" sz="2000" dirty="0" smtClean="0"/>
            </a:b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</a:rPr>
              <a:t>Automating tasks </a:t>
            </a:r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- history, recording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continue</a:t>
            </a:r>
            <a:r>
              <a:rPr lang="en-US" sz="2400" b="1" dirty="0" smtClean="0"/>
              <a:t> </a:t>
            </a:r>
            <a:r>
              <a:rPr lang="en-US" sz="2800" b="1" dirty="0" smtClean="0"/>
              <a:t>What GDB Does During Startup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>… </a:t>
            </a:r>
            <a:r>
              <a:rPr lang="en-US" sz="2400" dirty="0" smtClean="0"/>
              <a:t>6. Reads the command history recorded in the </a:t>
            </a:r>
            <a:r>
              <a:rPr lang="en-US" sz="2400" i="1" dirty="0" smtClean="0"/>
              <a:t>history file</a:t>
            </a:r>
            <a:r>
              <a:rPr lang="en-US" sz="2400" dirty="0" smtClean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smtClean="0"/>
              <a:t>(gdb) </a:t>
            </a:r>
            <a:r>
              <a:rPr lang="en-US" sz="2400" b="1" dirty="0" smtClean="0"/>
              <a:t>set history filename </a:t>
            </a:r>
            <a:r>
              <a:rPr lang="en-US" sz="2000" i="1" dirty="0" err="1" smtClean="0">
                <a:latin typeface="Courier New" pitchFamily="49" charset="0"/>
              </a:rPr>
              <a:t>fname</a:t>
            </a:r>
            <a:r>
              <a:rPr lang="en-US" sz="24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(gdb) </a:t>
            </a:r>
            <a:r>
              <a:rPr lang="en-US" sz="2400" b="1" dirty="0" smtClean="0"/>
              <a:t>set history save </a:t>
            </a:r>
            <a:r>
              <a:rPr lang="en-US" sz="2400" dirty="0" smtClean="0"/>
              <a:t>on/off</a:t>
            </a:r>
          </a:p>
          <a:p>
            <a:r>
              <a:rPr lang="en-US" sz="2400" dirty="0" smtClean="0"/>
              <a:t>(gdb) </a:t>
            </a:r>
            <a:r>
              <a:rPr lang="en-US" sz="2400" b="1" dirty="0" smtClean="0"/>
              <a:t>show history</a:t>
            </a:r>
          </a:p>
          <a:p>
            <a:r>
              <a:rPr lang="en-US" sz="2400" dirty="0" smtClean="0"/>
              <a:t>(gdb) </a:t>
            </a:r>
            <a:r>
              <a:rPr lang="en-US" sz="2400" b="1" dirty="0" smtClean="0"/>
              <a:t>show commands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1555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635213"/>
                </a:solidFill>
                <a:latin typeface="Trebuchet MS" pitchFamily="34" charset="0"/>
                <a:ea typeface="+mn-ea"/>
                <a:cs typeface="+mn-cs"/>
              </a:rPr>
              <a:t>Item #4: Signals</a:t>
            </a:r>
            <a:endParaRPr lang="en-US" sz="3400" b="1" dirty="0">
              <a:solidFill>
                <a:srgbClr val="635213"/>
              </a:solidFill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5" y="1006549"/>
            <a:ext cx="8229600" cy="4906963"/>
          </a:xfrm>
        </p:spPr>
        <p:txBody>
          <a:bodyPr/>
          <a:lstStyle/>
          <a:p>
            <a:r>
              <a:rPr lang="en-US" sz="2400" dirty="0" smtClean="0"/>
              <a:t>‘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handle</a:t>
            </a:r>
            <a:r>
              <a:rPr lang="en-US" sz="2400" dirty="0" smtClean="0"/>
              <a:t>’ or ‘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signals</a:t>
            </a:r>
            <a:r>
              <a:rPr lang="en-US" sz="2400" dirty="0" smtClean="0"/>
              <a:t>’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dirty="0" smtClean="0"/>
              <a:t>Print a table of all the signals and how gdb has been told to handle each one.</a:t>
            </a:r>
          </a:p>
          <a:p>
            <a:r>
              <a:rPr lang="en-US" sz="2400" b="1" dirty="0" smtClean="0"/>
              <a:t>handle signal </a:t>
            </a:r>
            <a:r>
              <a:rPr lang="en-US" sz="2400" dirty="0" smtClean="0"/>
              <a:t>[keywords...]</a:t>
            </a:r>
            <a:br>
              <a:rPr lang="en-US" sz="2400" dirty="0" smtClean="0"/>
            </a:br>
            <a:r>
              <a:rPr lang="en-US" sz="2000" dirty="0" smtClean="0"/>
              <a:t>keywords: </a:t>
            </a:r>
            <a:r>
              <a:rPr lang="en-US" sz="2000" dirty="0" err="1" smtClean="0"/>
              <a:t>nostop|stop</a:t>
            </a:r>
            <a:r>
              <a:rPr lang="en-US" sz="2000" dirty="0" smtClean="0"/>
              <a:t>,  </a:t>
            </a:r>
            <a:r>
              <a:rPr lang="en-US" sz="2000" dirty="0" err="1" smtClean="0"/>
              <a:t>print|noprint</a:t>
            </a:r>
            <a:r>
              <a:rPr lang="en-US" sz="2000" dirty="0" smtClean="0"/>
              <a:t> and </a:t>
            </a:r>
            <a:r>
              <a:rPr lang="en-US" sz="2000" dirty="0" err="1" smtClean="0"/>
              <a:t>pass|nopass</a:t>
            </a:r>
            <a:r>
              <a:rPr lang="en-US" sz="20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Ex: handle SIG35 </a:t>
            </a:r>
            <a:r>
              <a:rPr lang="en-US" sz="2400" dirty="0" err="1" smtClean="0"/>
              <a:t>nostop</a:t>
            </a:r>
            <a:r>
              <a:rPr lang="en-US" sz="2400" dirty="0" smtClean="0"/>
              <a:t> print pass</a:t>
            </a:r>
            <a:br>
              <a:rPr lang="en-US" sz="2400" dirty="0" smtClean="0"/>
            </a:br>
            <a:r>
              <a:rPr lang="en-US" sz="2400" dirty="0" smtClean="0"/>
              <a:t> 	handle SIG36 stop (implies the ‘print’ as well)</a:t>
            </a:r>
            <a:br>
              <a:rPr lang="en-US" sz="2400" dirty="0" smtClean="0"/>
            </a:br>
            <a:r>
              <a:rPr lang="en-US" sz="2400" dirty="0" smtClean="0"/>
              <a:t>	handle SIG37 </a:t>
            </a:r>
            <a:r>
              <a:rPr lang="en-US" sz="2400" dirty="0" err="1" smtClean="0"/>
              <a:t>nostop</a:t>
            </a:r>
            <a:r>
              <a:rPr lang="en-US" sz="2400" dirty="0" smtClean="0"/>
              <a:t> print </a:t>
            </a:r>
            <a:r>
              <a:rPr lang="en-US" sz="2400" dirty="0" err="1" smtClean="0"/>
              <a:t>nopass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handle SIG38 </a:t>
            </a:r>
            <a:r>
              <a:rPr lang="en-US" sz="2400" dirty="0" err="1" smtClean="0"/>
              <a:t>nostop</a:t>
            </a:r>
            <a:r>
              <a:rPr lang="en-US" sz="2400" dirty="0" smtClean="0"/>
              <a:t> </a:t>
            </a:r>
            <a:r>
              <a:rPr lang="en-US" sz="2400" dirty="0" err="1" smtClean="0"/>
              <a:t>noprint</a:t>
            </a:r>
            <a:r>
              <a:rPr lang="en-US" sz="2400" dirty="0" smtClean="0"/>
              <a:t> </a:t>
            </a:r>
            <a:r>
              <a:rPr lang="en-US" sz="2400" dirty="0" err="1" smtClean="0"/>
              <a:t>nopass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5616B-5EEF-4E93-B5AC-335F004858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ndvine_master">
  <a:themeElements>
    <a:clrScheme name="1_sandvin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andvine_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ndvin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dvin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dvin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Background for Charts">
  <a:themeElements>
    <a:clrScheme name="White Background for Char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 Background for Char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 Background for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Background for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Background for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oser Slide">
  <a:themeElements>
    <a:clrScheme name="Clos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er Slid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s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andvine_master">
  <a:themeElements>
    <a:clrScheme name="sandvin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ndvine_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ndvin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vin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ndvin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White Background for Charts">
  <a:themeElements>
    <a:clrScheme name="1_White Background for Char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White Background for Char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hite Background for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Background for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Background for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loser Slide">
  <a:themeElements>
    <a:clrScheme name="1_Clos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loser Slid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los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los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los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Presentatin Template</Template>
  <TotalTime>40061</TotalTime>
  <Words>345</Words>
  <Application>Microsoft Office PowerPoint</Application>
  <PresentationFormat>‫הצגה על המסך (4:3)</PresentationFormat>
  <Paragraphs>139</Paragraphs>
  <Slides>18</Slides>
  <Notes>18</Notes>
  <HiddenSlides>2</HiddenSlides>
  <MMClips>0</MMClips>
  <ScaleCrop>false</ScaleCrop>
  <HeadingPairs>
    <vt:vector size="4" baseType="variant">
      <vt:variant>
        <vt:lpstr>ערכת נושא</vt:lpstr>
      </vt:variant>
      <vt:variant>
        <vt:i4>8</vt:i4>
      </vt:variant>
      <vt:variant>
        <vt:lpstr>כותרות שקופיות</vt:lpstr>
      </vt:variant>
      <vt:variant>
        <vt:i4>18</vt:i4>
      </vt:variant>
    </vt:vector>
  </HeadingPairs>
  <TitlesOfParts>
    <vt:vector size="26" baseType="lpstr">
      <vt:lpstr>1_sandvine_master</vt:lpstr>
      <vt:lpstr>Custom Design</vt:lpstr>
      <vt:lpstr>White Background for Charts</vt:lpstr>
      <vt:lpstr>Closer Slide</vt:lpstr>
      <vt:lpstr>sandvine_master</vt:lpstr>
      <vt:lpstr>1_White Background for Charts</vt:lpstr>
      <vt:lpstr>1_Closer Slide</vt:lpstr>
      <vt:lpstr>ערכת נושא Office</vt:lpstr>
      <vt:lpstr>Advanced Debugging with gdb  David Khosid Sept 21, 2009 david.kh@gmail.com</vt:lpstr>
      <vt:lpstr>Agenda</vt:lpstr>
      <vt:lpstr>שקופית 3</vt:lpstr>
      <vt:lpstr>Item #1: C++ and STL - Containers</vt:lpstr>
      <vt:lpstr>Item #1: C++ and STL - Containers</vt:lpstr>
      <vt:lpstr>Item #2: Extending GDB – User-defined commands</vt:lpstr>
      <vt:lpstr>Item #3: Automating repetitive tasks </vt:lpstr>
      <vt:lpstr>Automating tasks - history, recording</vt:lpstr>
      <vt:lpstr>Item #4: Signals</vt:lpstr>
      <vt:lpstr>Item #5: Multi-threads</vt:lpstr>
      <vt:lpstr>Item #5: Remote debugging</vt:lpstr>
      <vt:lpstr>Remote debugging - example</vt:lpstr>
      <vt:lpstr>Item #6: Back to the past </vt:lpstr>
      <vt:lpstr>Small Items: #7, #8 </vt:lpstr>
      <vt:lpstr>Lightweight how-to's</vt:lpstr>
      <vt:lpstr>Lightweight how-to's - continue</vt:lpstr>
      <vt:lpstr>Problem Determination Tools for Linux</vt:lpstr>
      <vt:lpstr>Summary</vt:lpstr>
    </vt:vector>
  </TitlesOfParts>
  <Company>Sandvine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with GDB</dc:title>
  <dc:creator>David Khosid</dc:creator>
  <cp:keywords>gdb</cp:keywords>
  <cp:lastModifiedBy>david</cp:lastModifiedBy>
  <cp:revision>1702</cp:revision>
  <dcterms:created xsi:type="dcterms:W3CDTF">2003-10-17T20:43:03Z</dcterms:created>
  <dcterms:modified xsi:type="dcterms:W3CDTF">2009-09-22T12:01:24Z</dcterms:modified>
  <cp:contentStatus>final</cp:contentStatus>
</cp:coreProperties>
</file>