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5" r:id="rId1"/>
  </p:sldMasterIdLst>
  <p:notesMasterIdLst>
    <p:notesMasterId r:id="rId15"/>
  </p:notesMasterIdLst>
  <p:handoutMasterIdLst>
    <p:handoutMasterId r:id="rId16"/>
  </p:handoutMasterIdLst>
  <p:sldIdLst>
    <p:sldId id="305" r:id="rId2"/>
    <p:sldId id="307" r:id="rId3"/>
    <p:sldId id="311" r:id="rId4"/>
    <p:sldId id="313" r:id="rId5"/>
    <p:sldId id="316" r:id="rId6"/>
    <p:sldId id="319" r:id="rId7"/>
    <p:sldId id="320" r:id="rId8"/>
    <p:sldId id="317" r:id="rId9"/>
    <p:sldId id="314" r:id="rId10"/>
    <p:sldId id="312" r:id="rId11"/>
    <p:sldId id="315" r:id="rId12"/>
    <p:sldId id="318" r:id="rId13"/>
    <p:sldId id="309" r:id="rId1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9211" autoAdjust="0"/>
  </p:normalViewPr>
  <p:slideViewPr>
    <p:cSldViewPr>
      <p:cViewPr varScale="1">
        <p:scale>
          <a:sx n="100" d="100"/>
          <a:sy n="100" d="100"/>
        </p:scale>
        <p:origin x="-960" y="-96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F25BF2E-5530-CC44-8231-C3F7480DFCD6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A729FF2-9447-CA45-B42C-24B7EF3D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2731397-A273-F840-A9F7-DACC3BA84FA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8CBF69-181F-7D47-A943-347BFFE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ection Title Slide - HAS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48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357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248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gregv\Pictures\IAB\iab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6358596"/>
            <a:ext cx="752147" cy="381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57200" y="152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1" r:id="rId3"/>
    <p:sldLayoutId id="2147483789" r:id="rId4"/>
    <p:sldLayoutId id="21474837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uturaTOT"/>
          <a:ea typeface="+mj-ea"/>
          <a:cs typeface="FuturaTO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l"/>
        <a:defRPr sz="2800" b="1" i="0" kern="1200">
          <a:solidFill>
            <a:schemeClr val="tx1"/>
          </a:solidFill>
          <a:latin typeface="FuturaTOT"/>
          <a:ea typeface="+mn-ea"/>
          <a:cs typeface="FuturaTOTMed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Lucida Grande"/>
        <a:buChar char="●"/>
        <a:defRPr sz="2400" kern="1200">
          <a:solidFill>
            <a:schemeClr val="tx1"/>
          </a:solidFill>
          <a:latin typeface="FuturaTOTMed"/>
          <a:ea typeface="+mn-ea"/>
          <a:cs typeface="FuturaTOTMed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Lucida Grande"/>
        <a:buChar char="●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genDog/openrtb" TargetMode="External"/><Relationship Id="rId4" Type="http://schemas.openxmlformats.org/officeDocument/2006/relationships/hyperlink" Target="https://github.com/if6was9/openrtb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rtbkit.org/sit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323439"/>
          </a:xfrm>
        </p:spPr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 Group Meeting</a:t>
            </a:r>
            <a:br>
              <a:rPr lang="en-US" dirty="0" smtClean="0"/>
            </a:br>
            <a:r>
              <a:rPr lang="en-US" dirty="0" smtClean="0"/>
              <a:t>April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01424"/>
            <a:ext cx="7772400" cy="2591479"/>
          </a:xfrm>
        </p:spPr>
        <p:txBody>
          <a:bodyPr/>
          <a:lstStyle/>
          <a:p>
            <a:r>
              <a:rPr lang="en-US" dirty="0" smtClean="0"/>
              <a:t>IAB Co-chairs</a:t>
            </a:r>
          </a:p>
          <a:p>
            <a:r>
              <a:rPr lang="en-US" dirty="0" smtClean="0"/>
              <a:t>Bill Simmons, DataXu</a:t>
            </a:r>
          </a:p>
          <a:p>
            <a:r>
              <a:rPr lang="en-US" dirty="0" smtClean="0"/>
              <a:t>Roland </a:t>
            </a:r>
            <a:r>
              <a:rPr lang="en-US" dirty="0" err="1" smtClean="0"/>
              <a:t>Cozzolino</a:t>
            </a:r>
            <a:r>
              <a:rPr lang="en-US" dirty="0" smtClean="0"/>
              <a:t>, </a:t>
            </a:r>
            <a:r>
              <a:rPr lang="en-US" dirty="0" err="1" smtClean="0"/>
              <a:t>MediaMath</a:t>
            </a:r>
            <a:endParaRPr lang="en-US" dirty="0" smtClean="0"/>
          </a:p>
          <a:p>
            <a:r>
              <a:rPr lang="en-US" dirty="0" smtClean="0"/>
              <a:t>Neal Richter, Rubicon Project</a:t>
            </a:r>
            <a:endParaRPr lang="en-US" dirty="0"/>
          </a:p>
          <a:p>
            <a:r>
              <a:rPr lang="en-US" dirty="0" smtClean="0"/>
              <a:t>April </a:t>
            </a:r>
            <a:r>
              <a:rPr lang="en-US" dirty="0"/>
              <a:t>8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990600"/>
            <a:ext cx="7772400" cy="461665"/>
          </a:xfrm>
        </p:spPr>
        <p:txBody>
          <a:bodyPr/>
          <a:lstStyle/>
          <a:p>
            <a:r>
              <a:rPr lang="en-US" dirty="0" smtClean="0"/>
              <a:t>IAB Ad Technology Council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Automation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standard for inventory packaging and Order automation</a:t>
            </a:r>
          </a:p>
          <a:p>
            <a:r>
              <a:rPr lang="en-US" dirty="0" smtClean="0"/>
              <a:t>Supports ‘programmatic guaranteed’</a:t>
            </a:r>
          </a:p>
          <a:p>
            <a:r>
              <a:rPr lang="en-US" dirty="0" smtClean="0"/>
              <a:t>Supersedes March 2012 AIDA draft for inventory packaging API.</a:t>
            </a:r>
          </a:p>
          <a:p>
            <a:r>
              <a:rPr lang="en-US" dirty="0" smtClean="0"/>
              <a:t>The ‘Order/Deal’ desperately needs standardization to complement </a:t>
            </a:r>
            <a:r>
              <a:rPr lang="en-US" dirty="0" err="1" smtClean="0"/>
              <a:t>DealID</a:t>
            </a:r>
            <a:r>
              <a:rPr lang="en-US" dirty="0" smtClean="0"/>
              <a:t>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Bidders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compliant open source bidder implementation</a:t>
            </a:r>
          </a:p>
          <a:p>
            <a:r>
              <a:rPr lang="en-US" dirty="0" err="1" smtClean="0"/>
              <a:t>DataCratic</a:t>
            </a:r>
            <a:r>
              <a:rPr lang="en-US" dirty="0" smtClean="0"/>
              <a:t> released </a:t>
            </a:r>
            <a:r>
              <a:rPr lang="en-US" dirty="0" err="1" smtClean="0"/>
              <a:t>RTBKit</a:t>
            </a:r>
            <a:r>
              <a:rPr lang="en-US" dirty="0" smtClean="0"/>
              <a:t> in Feb.</a:t>
            </a:r>
          </a:p>
          <a:p>
            <a:pPr lvl="1"/>
            <a:r>
              <a:rPr lang="en-US" dirty="0">
                <a:hlinkClick r:id="rId2"/>
              </a:rPr>
              <a:t>http://rtbkit.org/site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>
                <a:hlinkClick r:id="rId3"/>
              </a:rPr>
              <a:t>https://github.com/openrtb/openrtb2x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://github.com/EigenDog/</a:t>
            </a:r>
            <a:r>
              <a:rPr lang="en-US" dirty="0" smtClean="0">
                <a:hlinkClick r:id="rId3"/>
              </a:rPr>
              <a:t>openrtb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https://github.com/if6was9/</a:t>
            </a:r>
            <a:r>
              <a:rPr lang="en-US" dirty="0" smtClean="0">
                <a:hlinkClick r:id="rId4"/>
              </a:rPr>
              <a:t>openrtb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Implementers Survey</a:t>
            </a:r>
          </a:p>
          <a:p>
            <a:r>
              <a:rPr lang="en-US" dirty="0" smtClean="0"/>
              <a:t>Call for 1.0 migration?</a:t>
            </a:r>
          </a:p>
          <a:p>
            <a:r>
              <a:rPr lang="en-US" dirty="0" err="1" smtClean="0"/>
              <a:t>OpenRTB</a:t>
            </a:r>
            <a:r>
              <a:rPr lang="en-US" dirty="0" smtClean="0"/>
              <a:t> 101 for Non-geeks</a:t>
            </a:r>
            <a:endParaRPr lang="en-US" dirty="0"/>
          </a:p>
          <a:p>
            <a:r>
              <a:rPr lang="en-US" dirty="0" smtClean="0"/>
              <a:t>Protocol Validation service</a:t>
            </a:r>
          </a:p>
          <a:p>
            <a:r>
              <a:rPr lang="en-US" dirty="0" smtClean="0"/>
              <a:t>Whitepaper reviewing the RTB protocols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OpenRTB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Server2Server API Migration to </a:t>
            </a:r>
            <a:r>
              <a:rPr lang="en-US" dirty="0" err="1" smtClean="0"/>
              <a:t>OpenRTB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Opportunities and risks</a:t>
            </a:r>
          </a:p>
          <a:p>
            <a:pPr lvl="1"/>
            <a:r>
              <a:rPr lang="en-US" sz="1800" dirty="0" smtClean="0"/>
              <a:t>Accelerate growth of programmatic buying by providing a reference API for buyers and sellers</a:t>
            </a:r>
          </a:p>
          <a:p>
            <a:pPr lvl="1"/>
            <a:r>
              <a:rPr lang="en-US" sz="1800" dirty="0" smtClean="0"/>
              <a:t>Normalize ad tech terms used in RTB to prevent common technology/business blockers (example: confusion about seats, members, </a:t>
            </a:r>
            <a:r>
              <a:rPr lang="en-US" sz="1800" dirty="0" err="1" smtClean="0"/>
              <a:t>buyerID</a:t>
            </a:r>
            <a:r>
              <a:rPr lang="en-US" sz="1800" dirty="0" smtClean="0"/>
              <a:t>, </a:t>
            </a:r>
            <a:r>
              <a:rPr lang="en-US" sz="1800" dirty="0" err="1" smtClean="0"/>
              <a:t>dealID</a:t>
            </a:r>
            <a:r>
              <a:rPr lang="en-US" sz="1800" dirty="0" smtClean="0"/>
              <a:t> etc.)</a:t>
            </a:r>
          </a:p>
          <a:p>
            <a:pPr lvl="1"/>
            <a:r>
              <a:rPr lang="en-US" sz="1800" dirty="0" smtClean="0"/>
              <a:t>Increase quality and safety by including QAG compliance into </a:t>
            </a:r>
            <a:r>
              <a:rPr lang="en-US" sz="1800" dirty="0" err="1" smtClean="0"/>
              <a:t>OpenRTB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Provide standardized way of providing publisher information to buyers</a:t>
            </a:r>
          </a:p>
          <a:p>
            <a:pPr lvl="1"/>
            <a:r>
              <a:rPr lang="en-US" sz="1800" dirty="0" smtClean="0"/>
              <a:t>Seek out and standardize emerging processes in Ad Tech near the RTB ecosystem</a:t>
            </a:r>
            <a:endParaRPr lang="en-US" sz="1800" dirty="0"/>
          </a:p>
          <a:p>
            <a:r>
              <a:rPr lang="en-US" sz="2000" dirty="0" smtClean="0"/>
              <a:t>Discussion</a:t>
            </a:r>
          </a:p>
          <a:p>
            <a:pPr lvl="1"/>
            <a:r>
              <a:rPr lang="en-US" sz="1800" dirty="0" smtClean="0"/>
              <a:t>Need to be clear that IAB is not forcing all RTB buyers to standardize.  Participation is optional.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9</a:t>
            </a:r>
            <a:r>
              <a:rPr lang="en-US" baseline="30000" dirty="0" smtClean="0"/>
              <a:t>th</a:t>
            </a:r>
            <a:r>
              <a:rPr lang="en-US" dirty="0" smtClean="0"/>
              <a:t> Meeting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News &amp; Updates</a:t>
            </a:r>
            <a:endParaRPr lang="en-US" sz="2400" dirty="0"/>
          </a:p>
          <a:p>
            <a:r>
              <a:rPr lang="en-US" sz="2400" dirty="0" smtClean="0"/>
              <a:t>Governance policy</a:t>
            </a:r>
          </a:p>
          <a:p>
            <a:r>
              <a:rPr lang="en-US" sz="2400" dirty="0" err="1" smtClean="0"/>
              <a:t>OpenRTB</a:t>
            </a:r>
            <a:r>
              <a:rPr lang="en-US" sz="2400" dirty="0" smtClean="0"/>
              <a:t> 2.1 Feedback?</a:t>
            </a:r>
          </a:p>
          <a:p>
            <a:r>
              <a:rPr lang="en-US" sz="2400" dirty="0" err="1" smtClean="0"/>
              <a:t>OpenRTB</a:t>
            </a:r>
            <a:r>
              <a:rPr lang="en-US" sz="2400" dirty="0" smtClean="0"/>
              <a:t> 2.2 Proposals</a:t>
            </a:r>
          </a:p>
          <a:p>
            <a:pPr lvl="1"/>
            <a:r>
              <a:rPr lang="en-US" dirty="0" smtClean="0"/>
              <a:t>PMP/Deal</a:t>
            </a:r>
          </a:p>
          <a:p>
            <a:pPr lvl="1"/>
            <a:r>
              <a:rPr lang="en-US" dirty="0" smtClean="0"/>
              <a:t>Mobile &amp; Video Attributes/Values</a:t>
            </a:r>
          </a:p>
          <a:p>
            <a:r>
              <a:rPr lang="en-US" sz="2400" dirty="0" smtClean="0"/>
              <a:t>Other Projects</a:t>
            </a:r>
          </a:p>
          <a:p>
            <a:pPr lvl="1"/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Order Automation standard</a:t>
            </a:r>
          </a:p>
          <a:p>
            <a:pPr lvl="1"/>
            <a:r>
              <a:rPr lang="en-US" dirty="0" err="1"/>
              <a:t>DealID</a:t>
            </a:r>
            <a:r>
              <a:rPr lang="en-US" dirty="0"/>
              <a:t> bidding best </a:t>
            </a:r>
            <a:r>
              <a:rPr lang="en-US" dirty="0" smtClean="0"/>
              <a:t>practices</a:t>
            </a:r>
          </a:p>
          <a:p>
            <a:pPr lvl="1"/>
            <a:r>
              <a:rPr lang="en-US" dirty="0" smtClean="0"/>
              <a:t>General Documentation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714076"/>
          </a:xfrm>
        </p:spPr>
        <p:txBody>
          <a:bodyPr/>
          <a:lstStyle/>
          <a:p>
            <a:r>
              <a:rPr lang="en-US" dirty="0" smtClean="0"/>
              <a:t>IAB Ad Tech Council meeting</a:t>
            </a:r>
          </a:p>
          <a:p>
            <a:pPr lvl="1"/>
            <a:r>
              <a:rPr lang="en-US" dirty="0" smtClean="0"/>
              <a:t>40+ People</a:t>
            </a:r>
          </a:p>
          <a:p>
            <a:pPr lvl="1"/>
            <a:r>
              <a:rPr lang="en-US" dirty="0" smtClean="0"/>
              <a:t>6 Major initiatives</a:t>
            </a:r>
          </a:p>
          <a:p>
            <a:pPr lvl="2"/>
            <a:r>
              <a:rPr lang="en-US" dirty="0" smtClean="0"/>
              <a:t>Consumer experience (Malware, Ad quality, Native Ads)</a:t>
            </a:r>
          </a:p>
          <a:p>
            <a:pPr lvl="2"/>
            <a:r>
              <a:rPr lang="en-US" dirty="0" smtClean="0"/>
              <a:t>Data standards (data definition and passing)</a:t>
            </a:r>
          </a:p>
          <a:p>
            <a:pPr lvl="2"/>
            <a:r>
              <a:rPr lang="en-US" dirty="0" err="1" smtClean="0"/>
              <a:t>eBusiness</a:t>
            </a:r>
            <a:r>
              <a:rPr lang="en-US" dirty="0" smtClean="0"/>
              <a:t> (order and invoices XML)</a:t>
            </a:r>
          </a:p>
          <a:p>
            <a:pPr lvl="2"/>
            <a:r>
              <a:rPr lang="en-US" dirty="0" smtClean="0"/>
              <a:t>Future of the Cookie (evolution of cookie)</a:t>
            </a:r>
          </a:p>
          <a:p>
            <a:pPr lvl="2"/>
            <a:r>
              <a:rPr lang="en-US" dirty="0" smtClean="0"/>
              <a:t>3Ms/Viewable Impressions </a:t>
            </a:r>
          </a:p>
          <a:p>
            <a:pPr lvl="2"/>
            <a:r>
              <a:rPr lang="en-US" dirty="0" err="1" smtClean="0"/>
              <a:t>OpenRTB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Evangelism of 2.1</a:t>
            </a:r>
          </a:p>
          <a:p>
            <a:r>
              <a:rPr lang="en-US" dirty="0" smtClean="0"/>
              <a:t>Open Source Bidders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group is considering a proposal to establish formal policy for open governance.</a:t>
            </a:r>
          </a:p>
          <a:p>
            <a:r>
              <a:rPr lang="en-US" dirty="0" smtClean="0"/>
              <a:t>Modeled after Apache policy</a:t>
            </a:r>
          </a:p>
          <a:p>
            <a:r>
              <a:rPr lang="en-US" dirty="0" smtClean="0"/>
              <a:t>Co-Chairs (Participating with IAB)</a:t>
            </a:r>
          </a:p>
          <a:p>
            <a:r>
              <a:rPr lang="en-US" dirty="0" smtClean="0"/>
              <a:t>3 Levels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Management </a:t>
            </a:r>
            <a:r>
              <a:rPr lang="en-US" dirty="0" smtClean="0"/>
              <a:t>Committee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Committers (Voting members)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Contributors</a:t>
            </a:r>
          </a:p>
          <a:p>
            <a:pPr marL="571500" indent="-457200"/>
            <a:r>
              <a:rPr lang="en-US" dirty="0" smtClean="0"/>
              <a:t>Decision Process</a:t>
            </a:r>
          </a:p>
          <a:p>
            <a:pPr marL="571500" indent="-457200"/>
            <a:r>
              <a:rPr lang="en-US" dirty="0" smtClean="0"/>
              <a:t>Open Questions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PMC and Committers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000" dirty="0" smtClean="0"/>
              <a:t>Responsibilities of PMC</a:t>
            </a:r>
          </a:p>
          <a:p>
            <a:pPr lvl="1"/>
            <a:r>
              <a:rPr lang="en-US" sz="2000" dirty="0" smtClean="0"/>
              <a:t>Granting </a:t>
            </a:r>
            <a:r>
              <a:rPr lang="en-US" sz="2000" dirty="0" err="1" smtClean="0"/>
              <a:t>Commitership</a:t>
            </a:r>
            <a:endParaRPr lang="en-US" sz="2000" dirty="0" smtClean="0"/>
          </a:p>
          <a:p>
            <a:pPr lvl="1"/>
            <a:r>
              <a:rPr lang="en-US" sz="2000" dirty="0" smtClean="0"/>
              <a:t>Accepting approved changes</a:t>
            </a:r>
          </a:p>
          <a:p>
            <a:pPr lvl="1"/>
            <a:r>
              <a:rPr lang="en-US" sz="2000" dirty="0" smtClean="0"/>
              <a:t>Publisher of the Spec</a:t>
            </a:r>
          </a:p>
          <a:p>
            <a:pPr lvl="1"/>
            <a:r>
              <a:rPr lang="en-US" sz="2000" dirty="0" smtClean="0"/>
              <a:t>Co-Chairs are liaisons to IAB</a:t>
            </a:r>
          </a:p>
          <a:p>
            <a:r>
              <a:rPr lang="en-US" sz="2000" dirty="0" smtClean="0"/>
              <a:t>Responsibilities of Committers</a:t>
            </a:r>
          </a:p>
          <a:p>
            <a:pPr lvl="1"/>
            <a:r>
              <a:rPr lang="en-US" sz="2000" dirty="0" smtClean="0"/>
              <a:t>Vote on proposals</a:t>
            </a:r>
          </a:p>
          <a:p>
            <a:pPr lvl="1"/>
            <a:r>
              <a:rPr lang="en-US" sz="2000" dirty="0" smtClean="0"/>
              <a:t>Technical leadership of Spec</a:t>
            </a:r>
          </a:p>
          <a:p>
            <a:r>
              <a:rPr lang="en-US" sz="2000" dirty="0" smtClean="0"/>
              <a:t>Responsibilities of Contributors</a:t>
            </a:r>
          </a:p>
          <a:p>
            <a:pPr lvl="1"/>
            <a:r>
              <a:rPr lang="en-US" sz="1600" dirty="0" smtClean="0"/>
              <a:t>Make suggestions</a:t>
            </a:r>
          </a:p>
          <a:p>
            <a:pPr lvl="1"/>
            <a:r>
              <a:rPr lang="en-US" sz="1600" dirty="0" smtClean="0"/>
              <a:t>Bring ‘use cases’ to the group</a:t>
            </a:r>
          </a:p>
          <a:p>
            <a:pPr lvl="1"/>
            <a:r>
              <a:rPr lang="en-US" sz="1600" dirty="0" smtClean="0"/>
              <a:t>Advocate usage and adoption</a:t>
            </a:r>
          </a:p>
          <a:p>
            <a:pPr lvl="1"/>
            <a:r>
              <a:rPr lang="en-US" sz="1600" dirty="0" smtClean="0"/>
              <a:t>Answer questions of others</a:t>
            </a:r>
          </a:p>
          <a:p>
            <a:r>
              <a:rPr lang="en-US" sz="2000" dirty="0" smtClean="0"/>
              <a:t>Initial PMC (Proposed)</a:t>
            </a:r>
          </a:p>
          <a:p>
            <a:pPr lvl="1"/>
            <a:r>
              <a:rPr lang="en-US" sz="1600" dirty="0" smtClean="0"/>
              <a:t>Bill Simmons</a:t>
            </a:r>
          </a:p>
          <a:p>
            <a:pPr lvl="1"/>
            <a:r>
              <a:rPr lang="en-US" sz="1600" dirty="0" smtClean="0"/>
              <a:t>Neal Richter</a:t>
            </a:r>
          </a:p>
          <a:p>
            <a:pPr lvl="1"/>
            <a:r>
              <a:rPr lang="en-US" sz="1600" dirty="0" smtClean="0"/>
              <a:t>Jim Butler</a:t>
            </a:r>
          </a:p>
          <a:p>
            <a:pPr lvl="1"/>
            <a:r>
              <a:rPr lang="en-US" sz="1600" dirty="0" smtClean="0"/>
              <a:t>Jason Shao</a:t>
            </a:r>
          </a:p>
          <a:p>
            <a:pPr lvl="1"/>
            <a:r>
              <a:rPr lang="en-US" sz="1600" dirty="0" err="1" smtClean="0"/>
              <a:t>Pravin</a:t>
            </a:r>
            <a:r>
              <a:rPr lang="en-US" sz="1600" dirty="0" smtClean="0"/>
              <a:t> </a:t>
            </a:r>
            <a:r>
              <a:rPr lang="en-US" sz="1600" dirty="0" err="1" smtClean="0"/>
              <a:t>Savkar</a:t>
            </a:r>
            <a:endParaRPr lang="en-US" sz="1600" dirty="0" smtClean="0"/>
          </a:p>
          <a:p>
            <a:pPr lvl="1"/>
            <a:r>
              <a:rPr lang="en-US" sz="1600" smtClean="0"/>
              <a:t>Seth Yates</a:t>
            </a:r>
            <a:endParaRPr lang="en-US" sz="1600" dirty="0" smtClean="0"/>
          </a:p>
          <a:p>
            <a:pPr lvl="1"/>
            <a:r>
              <a:rPr lang="en-US" sz="1600" dirty="0" smtClean="0"/>
              <a:t>IAB Observer (non voting)</a:t>
            </a:r>
          </a:p>
          <a:p>
            <a:r>
              <a:rPr lang="en-US" sz="2000" dirty="0" smtClean="0"/>
              <a:t>Initial Committers</a:t>
            </a:r>
          </a:p>
          <a:p>
            <a:pPr lvl="1"/>
            <a:r>
              <a:rPr lang="en-US" sz="1600" dirty="0" smtClean="0"/>
              <a:t>TBA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Anyone proposes an extension/change</a:t>
            </a:r>
          </a:p>
          <a:p>
            <a:r>
              <a:rPr lang="en-US" sz="1800" dirty="0" smtClean="0"/>
              <a:t>Change should be reasonably detailed with use-cases</a:t>
            </a:r>
          </a:p>
          <a:p>
            <a:r>
              <a:rPr lang="en-US" sz="1800" dirty="0" smtClean="0"/>
              <a:t>Open </a:t>
            </a:r>
            <a:r>
              <a:rPr lang="en-US" sz="1800" dirty="0"/>
              <a:t>d</a:t>
            </a:r>
            <a:r>
              <a:rPr lang="en-US" sz="1800" dirty="0" smtClean="0"/>
              <a:t>iscussion period</a:t>
            </a:r>
          </a:p>
          <a:p>
            <a:r>
              <a:rPr lang="en-US" sz="1800" dirty="0" smtClean="0"/>
              <a:t>Committer call for a vote at conclusion of discussion</a:t>
            </a:r>
          </a:p>
          <a:p>
            <a:pPr lvl="1"/>
            <a:r>
              <a:rPr lang="en-US" sz="1800" dirty="0" smtClean="0"/>
              <a:t>Votes can break ties/conflicts and approve changes</a:t>
            </a:r>
          </a:p>
          <a:p>
            <a:r>
              <a:rPr lang="en-US" sz="1800" dirty="0" smtClean="0"/>
              <a:t>Lazy consensus of committers 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hree yes/+1 and zero no/-1</a:t>
            </a:r>
          </a:p>
          <a:p>
            <a:pPr lvl="1"/>
            <a:r>
              <a:rPr lang="en-US" sz="1800" dirty="0" smtClean="0"/>
              <a:t>One vote per company/entity</a:t>
            </a:r>
          </a:p>
          <a:p>
            <a:r>
              <a:rPr lang="en-US" sz="1800" dirty="0" smtClean="0"/>
              <a:t>PMC accepts vote and implements change</a:t>
            </a:r>
          </a:p>
          <a:p>
            <a:pPr lvl="1"/>
            <a:r>
              <a:rPr lang="en-US" sz="1800" dirty="0" smtClean="0"/>
              <a:t>PMC has the right under extreme circumstance to send it back for changes.</a:t>
            </a:r>
          </a:p>
          <a:p>
            <a:r>
              <a:rPr lang="en-US" sz="1800" dirty="0" smtClean="0"/>
              <a:t>Release Candidate published when sufficient </a:t>
            </a:r>
            <a:r>
              <a:rPr lang="en-US" sz="1800" dirty="0" err="1" smtClean="0"/>
              <a:t>changs</a:t>
            </a:r>
            <a:r>
              <a:rPr lang="en-US" sz="1800" dirty="0" smtClean="0"/>
              <a:t> accumulate</a:t>
            </a:r>
          </a:p>
          <a:p>
            <a:r>
              <a:rPr lang="en-US" sz="1800" dirty="0" smtClean="0"/>
              <a:t>IAB will review new Spec for official release</a:t>
            </a:r>
          </a:p>
          <a:p>
            <a:pPr lvl="1"/>
            <a:r>
              <a:rPr lang="en-US" sz="1400" dirty="0" smtClean="0"/>
              <a:t>30 day comment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2.2 Mobile/Video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API  (MRAID)</a:t>
            </a:r>
          </a:p>
          <a:p>
            <a:pPr lvl="1"/>
            <a:r>
              <a:rPr lang="en-US" dirty="0" smtClean="0"/>
              <a:t>Enumeration</a:t>
            </a:r>
          </a:p>
          <a:p>
            <a:pPr lvl="1"/>
            <a:r>
              <a:rPr lang="en-US" dirty="0" smtClean="0"/>
              <a:t>Assumption of 1.0</a:t>
            </a:r>
          </a:p>
          <a:p>
            <a:pPr lvl="1"/>
            <a:r>
              <a:rPr lang="en-US" dirty="0" smtClean="0"/>
              <a:t>Expand into </a:t>
            </a:r>
            <a:r>
              <a:rPr lang="en-US" dirty="0"/>
              <a:t>d</a:t>
            </a:r>
            <a:r>
              <a:rPr lang="en-US" dirty="0" smtClean="0"/>
              <a:t>ifferent levels</a:t>
            </a:r>
          </a:p>
          <a:p>
            <a:r>
              <a:rPr lang="en-US" dirty="0" smtClean="0"/>
              <a:t>Adopt </a:t>
            </a:r>
            <a:r>
              <a:rPr lang="en-US" dirty="0"/>
              <a:t>Apple’s </a:t>
            </a:r>
            <a:r>
              <a:rPr lang="en-US" dirty="0" err="1" smtClean="0"/>
              <a:t>AdvertiserID</a:t>
            </a:r>
            <a:endParaRPr lang="en-US" dirty="0" smtClean="0"/>
          </a:p>
          <a:p>
            <a:r>
              <a:rPr lang="en-US" dirty="0" smtClean="0"/>
              <a:t>More Device types</a:t>
            </a:r>
          </a:p>
          <a:p>
            <a:pPr lvl="1"/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Tablet </a:t>
            </a:r>
          </a:p>
          <a:p>
            <a:r>
              <a:rPr lang="en-US" dirty="0" smtClean="0"/>
              <a:t>Hashed MAC Addresses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d5 and sha1</a:t>
            </a:r>
          </a:p>
          <a:p>
            <a:r>
              <a:rPr lang="en-US" smtClean="0"/>
              <a:t>Creative API Declarations</a:t>
            </a:r>
            <a:endParaRPr lang="en-US" dirty="0" smtClean="0"/>
          </a:p>
          <a:p>
            <a:r>
              <a:rPr lang="en-US" dirty="0" smtClean="0"/>
              <a:t>Use cases and patterns?</a:t>
            </a:r>
          </a:p>
          <a:p>
            <a:r>
              <a:rPr lang="en-US" dirty="0" smtClean="0"/>
              <a:t>TODO: Write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1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2.2 </a:t>
            </a:r>
            <a:r>
              <a:rPr lang="en-US" dirty="0" err="1" smtClean="0"/>
              <a:t>DealID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 err="1" smtClean="0"/>
              <a:t>DealID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err="1" smtClean="0"/>
              <a:t>DealID</a:t>
            </a:r>
            <a:endParaRPr lang="en-US" dirty="0" smtClean="0"/>
          </a:p>
          <a:p>
            <a:pPr lvl="1"/>
            <a:r>
              <a:rPr lang="en-US" dirty="0" smtClean="0"/>
              <a:t>Buyer/</a:t>
            </a:r>
            <a:r>
              <a:rPr lang="en-US" dirty="0" err="1" smtClean="0"/>
              <a:t>SeatID</a:t>
            </a:r>
            <a:endParaRPr lang="en-US" dirty="0" smtClean="0"/>
          </a:p>
          <a:p>
            <a:pPr lvl="1"/>
            <a:r>
              <a:rPr lang="en-US" dirty="0" smtClean="0"/>
              <a:t>Floor price</a:t>
            </a:r>
          </a:p>
          <a:p>
            <a:pPr lvl="1"/>
            <a:r>
              <a:rPr lang="en-US" dirty="0" smtClean="0"/>
              <a:t>Deal class/priority</a:t>
            </a:r>
          </a:p>
          <a:p>
            <a:r>
              <a:rPr lang="en-US" dirty="0" smtClean="0"/>
              <a:t>There are many variant </a:t>
            </a:r>
            <a:r>
              <a:rPr lang="en-US" dirty="0" err="1" smtClean="0"/>
              <a:t>DealID</a:t>
            </a:r>
            <a:r>
              <a:rPr lang="en-US" dirty="0" smtClean="0"/>
              <a:t> extensions to RTB, yet no clear semantics nor consistency.</a:t>
            </a:r>
          </a:p>
          <a:p>
            <a:r>
              <a:rPr lang="en-US" dirty="0" smtClean="0"/>
              <a:t>Best Practices document for bidding and exchange logic</a:t>
            </a:r>
          </a:p>
          <a:p>
            <a:r>
              <a:rPr lang="en-US" dirty="0" smtClean="0"/>
              <a:t>Use cases and patterns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37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_PPT_Template">
  <a:themeElements>
    <a:clrScheme name="IAB Colors 07-2011">
      <a:dk1>
        <a:sysClr val="windowText" lastClr="000000"/>
      </a:dk1>
      <a:lt1>
        <a:srgbClr val="FFFFFF"/>
      </a:lt1>
      <a:dk2>
        <a:srgbClr val="A5A5A5"/>
      </a:dk2>
      <a:lt2>
        <a:srgbClr val="FBEDBF"/>
      </a:lt2>
      <a:accent1>
        <a:srgbClr val="F8DE42"/>
      </a:accent1>
      <a:accent2>
        <a:srgbClr val="AB6447"/>
      </a:accent2>
      <a:accent3>
        <a:srgbClr val="1C908A"/>
      </a:accent3>
      <a:accent4>
        <a:srgbClr val="E20000"/>
      </a:accent4>
      <a:accent5>
        <a:srgbClr val="A7240E"/>
      </a:accent5>
      <a:accent6>
        <a:srgbClr val="030101"/>
      </a:accent6>
      <a:hlink>
        <a:srgbClr val="208C84"/>
      </a:hlink>
      <a:folHlink>
        <a:srgbClr val="CF8C63"/>
      </a:folHlink>
    </a:clrScheme>
    <a:fontScheme name="IAB Theme Fonts">
      <a:majorFont>
        <a:latin typeface="FuturaTOT"/>
        <a:ea typeface=""/>
        <a:cs typeface=""/>
      </a:majorFont>
      <a:minorFont>
        <a:latin typeface="FuturaTOTMed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Blank_PPT_Template.potx</Template>
  <TotalTime>15895</TotalTime>
  <Words>674</Words>
  <Application>Microsoft Macintosh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Blank_PPT_Template</vt:lpstr>
      <vt:lpstr>OpenRTB  Group Meeting April 9</vt:lpstr>
      <vt:lpstr>OpenRTB Mission</vt:lpstr>
      <vt:lpstr>April 9th Meeting Agenda</vt:lpstr>
      <vt:lpstr>News and Updates</vt:lpstr>
      <vt:lpstr>OpenRTB Governance</vt:lpstr>
      <vt:lpstr>Roles of PMC and Committers</vt:lpstr>
      <vt:lpstr>Decision Process</vt:lpstr>
      <vt:lpstr>OpenRTB 2.2 Mobile/Video</vt:lpstr>
      <vt:lpstr>OpenRTB 2.2 DealID</vt:lpstr>
      <vt:lpstr>Order Automation API</vt:lpstr>
      <vt:lpstr>Open Source Bidders</vt:lpstr>
      <vt:lpstr>Other Projects</vt:lpstr>
      <vt:lpstr>Technical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Longacre</dc:creator>
  <cp:lastModifiedBy>Neal Richter</cp:lastModifiedBy>
  <cp:revision>546</cp:revision>
  <cp:lastPrinted>2011-07-15T22:15:45Z</cp:lastPrinted>
  <dcterms:created xsi:type="dcterms:W3CDTF">2008-07-22T20:18:09Z</dcterms:created>
  <dcterms:modified xsi:type="dcterms:W3CDTF">2013-05-14T03:07:14Z</dcterms:modified>
</cp:coreProperties>
</file>