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55" r:id="rId1"/>
  </p:sldMasterIdLst>
  <p:notesMasterIdLst>
    <p:notesMasterId r:id="rId12"/>
  </p:notesMasterIdLst>
  <p:handoutMasterIdLst>
    <p:handoutMasterId r:id="rId13"/>
  </p:handoutMasterIdLst>
  <p:sldIdLst>
    <p:sldId id="305" r:id="rId2"/>
    <p:sldId id="307" r:id="rId3"/>
    <p:sldId id="308" r:id="rId4"/>
    <p:sldId id="311" r:id="rId5"/>
    <p:sldId id="313" r:id="rId6"/>
    <p:sldId id="314" r:id="rId7"/>
    <p:sldId id="312" r:id="rId8"/>
    <p:sldId id="310" r:id="rId9"/>
    <p:sldId id="315" r:id="rId10"/>
    <p:sldId id="309" r:id="rId11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9" autoAdjust="0"/>
    <p:restoredTop sz="99211" autoAdjust="0"/>
  </p:normalViewPr>
  <p:slideViewPr>
    <p:cSldViewPr>
      <p:cViewPr varScale="1">
        <p:scale>
          <a:sx n="105" d="100"/>
          <a:sy n="105" d="100"/>
        </p:scale>
        <p:origin x="-1608" y="-104"/>
      </p:cViewPr>
      <p:guideLst>
        <p:guide orient="horz" pos="9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9F25BF2E-5530-CC44-8231-C3F7480DFCD6}" type="datetimeFigureOut">
              <a:rPr lang="en-US" smtClean="0"/>
              <a:t>3/21/13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7A729FF2-9447-CA45-B42C-24B7EF3DC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009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D2731397-A273-F840-A9F7-DACC3BA84FA3}" type="datetimeFigureOut">
              <a:rPr lang="en-US" smtClean="0"/>
              <a:t>3/21/13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618CBF69-181F-7D47-A943-347BFFE0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718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l Section Title Slide - HAS NO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511494"/>
            <a:ext cx="7772400" cy="707886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301424"/>
            <a:ext cx="7772400" cy="584776"/>
          </a:xfrm>
        </p:spPr>
        <p:txBody>
          <a:bodyPr wrap="square">
            <a:spAutoFit/>
          </a:bodyPr>
          <a:lstStyle>
            <a:lvl1pPr marL="0" indent="0" algn="ctr">
              <a:buNone/>
              <a:defRPr b="0" i="0">
                <a:solidFill>
                  <a:schemeClr val="tx1">
                    <a:tint val="75000"/>
                  </a:schemeClr>
                </a:solidFill>
                <a:latin typeface="FuturaTOTMe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133600"/>
            <a:ext cx="7772400" cy="46166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1" i="0" baseline="0">
                <a:solidFill>
                  <a:schemeClr val="accent4"/>
                </a:solidFill>
                <a:latin typeface="FuturaTOTMed"/>
              </a:defRPr>
            </a:lvl1pPr>
          </a:lstStyle>
          <a:p>
            <a:pPr lvl="0"/>
            <a:r>
              <a:rPr lang="en-US" dirty="0" smtClean="0"/>
              <a:t>Click to Add Super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39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511494"/>
            <a:ext cx="7772400" cy="707886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301424"/>
            <a:ext cx="7772400" cy="584776"/>
          </a:xfrm>
        </p:spPr>
        <p:txBody>
          <a:bodyPr wrap="square">
            <a:spAutoFit/>
          </a:bodyPr>
          <a:lstStyle>
            <a:lvl1pPr marL="0" indent="0" algn="ctr">
              <a:buNone/>
              <a:defRPr b="0" i="0">
                <a:solidFill>
                  <a:schemeClr val="tx1">
                    <a:tint val="75000"/>
                  </a:schemeClr>
                </a:solidFill>
                <a:latin typeface="FuturaTOTMe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133600"/>
            <a:ext cx="7772400" cy="46166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1" i="0" baseline="0">
                <a:solidFill>
                  <a:schemeClr val="accent4"/>
                </a:solidFill>
                <a:latin typeface="FuturaTOTMed"/>
              </a:defRPr>
            </a:lvl1pPr>
          </a:lstStyle>
          <a:p>
            <a:pPr lvl="0"/>
            <a:r>
              <a:rPr lang="en-US" dirty="0" smtClean="0"/>
              <a:t>Click to Add Super Title</a:t>
            </a:r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54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ull pa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1884"/>
            <a:ext cx="82296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Oval 15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447800"/>
            <a:ext cx="8229600" cy="3785652"/>
          </a:xfrm>
        </p:spPr>
        <p:txBody>
          <a:bodyPr/>
          <a:lstStyle>
            <a:lvl1pPr marL="0" marR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latin typeface="FuturaTOTMed" pitchFamily="8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en-US" sz="2000" dirty="0" err="1" smtClean="0">
                <a:latin typeface="FuturaTOTMed" pitchFamily="82" charset="0"/>
              </a:rPr>
              <a:t>Lorem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ipsum</a:t>
            </a:r>
            <a:r>
              <a:rPr lang="en-US" sz="2000" dirty="0" smtClean="0">
                <a:latin typeface="FuturaTOTMed" pitchFamily="82" charset="0"/>
              </a:rPr>
              <a:t> dolor sit </a:t>
            </a:r>
            <a:r>
              <a:rPr lang="en-US" sz="2000" dirty="0" err="1" smtClean="0">
                <a:latin typeface="FuturaTOTMed" pitchFamily="82" charset="0"/>
              </a:rPr>
              <a:t>amet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consectetuer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adipiscing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elit</a:t>
            </a:r>
            <a:r>
              <a:rPr lang="en-US" sz="2000" dirty="0" smtClean="0">
                <a:latin typeface="FuturaTOTMed" pitchFamily="82" charset="0"/>
              </a:rPr>
              <a:t>. Nam </a:t>
            </a:r>
            <a:r>
              <a:rPr lang="en-US" sz="2000" dirty="0" err="1" smtClean="0">
                <a:latin typeface="FuturaTOTMed" pitchFamily="82" charset="0"/>
              </a:rPr>
              <a:t>nibh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Nunc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varius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facilisis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eros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Sed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erat</a:t>
            </a:r>
            <a:r>
              <a:rPr lang="en-US" sz="2000" dirty="0" smtClean="0">
                <a:latin typeface="FuturaTOTMed" pitchFamily="82" charset="0"/>
              </a:rPr>
              <a:t>. In in </a:t>
            </a:r>
            <a:r>
              <a:rPr lang="en-US" sz="2000" dirty="0" err="1" smtClean="0">
                <a:latin typeface="FuturaTOTMed" pitchFamily="82" charset="0"/>
              </a:rPr>
              <a:t>velit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quis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arcu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ornare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laoreet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Curabitur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adipiscing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luctus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massa</a:t>
            </a:r>
            <a:r>
              <a:rPr lang="en-US" sz="2000" dirty="0" smtClean="0">
                <a:latin typeface="FuturaTOTMed" pitchFamily="82" charset="0"/>
              </a:rPr>
              <a:t>. Integer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purus</a:t>
            </a:r>
            <a:r>
              <a:rPr lang="en-US" sz="2000" dirty="0" smtClean="0">
                <a:latin typeface="FuturaTOTMed" pitchFamily="82" charset="0"/>
              </a:rPr>
              <a:t> ac </a:t>
            </a:r>
            <a:r>
              <a:rPr lang="en-US" sz="2000" dirty="0" err="1" smtClean="0">
                <a:latin typeface="FuturaTOTMed" pitchFamily="82" charset="0"/>
              </a:rPr>
              <a:t>augue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commodo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commodo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Nunc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nec</a:t>
            </a:r>
            <a:r>
              <a:rPr lang="en-US" sz="2000" dirty="0" smtClean="0">
                <a:latin typeface="FuturaTOTMed" pitchFamily="82" charset="0"/>
              </a:rPr>
              <a:t> mi </a:t>
            </a:r>
            <a:r>
              <a:rPr lang="en-US" sz="2000" dirty="0" err="1" smtClean="0">
                <a:latin typeface="FuturaTOTMed" pitchFamily="82" charset="0"/>
              </a:rPr>
              <a:t>eu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justo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tempor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consectetuer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Etiam</a:t>
            </a:r>
            <a:r>
              <a:rPr lang="en-US" sz="2000" dirty="0" smtClean="0">
                <a:latin typeface="FuturaTOTMed" pitchFamily="82" charset="0"/>
              </a:rPr>
              <a:t> vitae </a:t>
            </a:r>
            <a:r>
              <a:rPr lang="en-US" sz="2000" dirty="0" err="1" smtClean="0">
                <a:latin typeface="FuturaTOTMed" pitchFamily="82" charset="0"/>
              </a:rPr>
              <a:t>nisl</a:t>
            </a:r>
            <a:r>
              <a:rPr lang="en-US" sz="2000" dirty="0" smtClean="0">
                <a:latin typeface="FuturaTOTMed" pitchFamily="82" charset="0"/>
              </a:rPr>
              <a:t>. In </a:t>
            </a:r>
            <a:r>
              <a:rPr lang="en-US" sz="2000" dirty="0" err="1" smtClean="0">
                <a:latin typeface="FuturaTOTMed" pitchFamily="82" charset="0"/>
              </a:rPr>
              <a:t>dignissim</a:t>
            </a:r>
            <a:r>
              <a:rPr lang="en-US" sz="2000" dirty="0" smtClean="0">
                <a:latin typeface="FuturaTOTMed" pitchFamily="82" charset="0"/>
              </a:rPr>
              <a:t> lacus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ante. </a:t>
            </a:r>
            <a:r>
              <a:rPr lang="en-US" sz="2000" dirty="0" err="1" smtClean="0">
                <a:latin typeface="FuturaTOTMed" pitchFamily="82" charset="0"/>
              </a:rPr>
              <a:t>Cras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lectus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bibendum</a:t>
            </a:r>
            <a:r>
              <a:rPr lang="en-US" sz="2000" dirty="0" smtClean="0">
                <a:latin typeface="FuturaTOTMed" pitchFamily="82" charset="0"/>
              </a:rPr>
              <a:t> a, </a:t>
            </a:r>
            <a:r>
              <a:rPr lang="en-US" sz="2000" dirty="0" err="1" smtClean="0">
                <a:latin typeface="FuturaTOTMed" pitchFamily="82" charset="0"/>
              </a:rPr>
              <a:t>adipiscing</a:t>
            </a:r>
            <a:r>
              <a:rPr lang="en-US" sz="2000" dirty="0" smtClean="0">
                <a:latin typeface="FuturaTOTMed" pitchFamily="82" charset="0"/>
              </a:rPr>
              <a:t> vitae, </a:t>
            </a:r>
            <a:r>
              <a:rPr lang="en-US" sz="2000" dirty="0" err="1" smtClean="0">
                <a:latin typeface="FuturaTOTMed" pitchFamily="82" charset="0"/>
              </a:rPr>
              <a:t>commodo</a:t>
            </a:r>
            <a:r>
              <a:rPr lang="en-US" sz="2000" dirty="0" smtClean="0">
                <a:latin typeface="FuturaTOTMed" pitchFamily="82" charset="0"/>
              </a:rPr>
              <a:t> et, dui.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tincidunt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tortor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Donec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nonummy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enim</a:t>
            </a:r>
            <a:r>
              <a:rPr lang="en-US" sz="2000" dirty="0" smtClean="0">
                <a:latin typeface="FuturaTOTMed" pitchFamily="82" charset="0"/>
              </a:rPr>
              <a:t> in </a:t>
            </a:r>
            <a:r>
              <a:rPr lang="en-US" sz="2000" dirty="0" err="1" smtClean="0">
                <a:latin typeface="FuturaTOTMed" pitchFamily="82" charset="0"/>
              </a:rPr>
              <a:t>lacinia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pulvinar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velit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tellus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scelerisque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augue</a:t>
            </a:r>
            <a:r>
              <a:rPr lang="en-US" sz="2000" dirty="0" smtClean="0">
                <a:latin typeface="FuturaTOTMed" pitchFamily="82" charset="0"/>
              </a:rPr>
              <a:t>, ac </a:t>
            </a:r>
            <a:r>
              <a:rPr lang="en-US" sz="2000" dirty="0" err="1" smtClean="0">
                <a:latin typeface="FuturaTOTMed" pitchFamily="82" charset="0"/>
              </a:rPr>
              <a:t>posuere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libero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urna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eget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neque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Cras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ipsum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Vestibulum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pretium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lectus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nec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venenatis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volutpat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purus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lectus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ultrices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risus</a:t>
            </a:r>
            <a:r>
              <a:rPr lang="en-US" sz="2000" dirty="0" smtClean="0">
                <a:latin typeface="FuturaTOTMed" pitchFamily="82" charset="0"/>
              </a:rPr>
              <a:t>, a </a:t>
            </a:r>
            <a:r>
              <a:rPr lang="en-US" sz="2000" dirty="0" err="1" smtClean="0">
                <a:latin typeface="FuturaTOTMed" pitchFamily="82" charset="0"/>
              </a:rPr>
              <a:t>condimentum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risus</a:t>
            </a:r>
            <a:r>
              <a:rPr lang="en-US" sz="2000" dirty="0" smtClean="0">
                <a:latin typeface="FuturaTOTMed" pitchFamily="82" charset="0"/>
              </a:rPr>
              <a:t> mi et quam. </a:t>
            </a:r>
            <a:r>
              <a:rPr lang="en-US" sz="2000" dirty="0" err="1" smtClean="0">
                <a:latin typeface="FuturaTOTMed" pitchFamily="82" charset="0"/>
              </a:rPr>
              <a:t>Pellentesque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auctor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fringilla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neque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Duis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eu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massa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lorem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iaculis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vestibulum</a:t>
            </a:r>
            <a:r>
              <a:rPr lang="en-US" sz="2000" dirty="0" smtClean="0">
                <a:latin typeface="FuturaTOTMed" pitchFamily="82" charset="0"/>
              </a:rPr>
              <a:t>. Maecenas </a:t>
            </a:r>
            <a:r>
              <a:rPr lang="en-US" sz="2000" dirty="0" err="1" smtClean="0">
                <a:latin typeface="FuturaTOTMed" pitchFamily="82" charset="0"/>
              </a:rPr>
              <a:t>facilisis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sed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justo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Quisque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volutpat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malesuada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velit</a:t>
            </a:r>
            <a:r>
              <a:rPr lang="en-US" sz="2000" dirty="0" smtClean="0">
                <a:latin typeface="FuturaTOTMed" pitchFamily="82" charset="0"/>
              </a:rPr>
              <a:t>. </a:t>
            </a:r>
            <a:endParaRPr lang="en-US" sz="2000" dirty="0">
              <a:latin typeface="FuturaTOTMed" pitchFamily="82" charset="0"/>
              <a:cs typeface="FuturaTOT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 w="1905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256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ull s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1884"/>
            <a:ext cx="82296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Oval 15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485900" y="1806238"/>
            <a:ext cx="6172200" cy="3908762"/>
          </a:xfrm>
        </p:spPr>
        <p:txBody>
          <a:bodyPr anchor="ctr" anchorCtr="0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Pct val="100000"/>
              <a:buFontTx/>
              <a:buNone/>
              <a:tabLst/>
              <a:defRPr sz="4000" baseline="0">
                <a:solidFill>
                  <a:schemeClr val="accent4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Now is the time for all good people to come to the aid of the IAB.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Pct val="100000"/>
              <a:buFontTx/>
              <a:buNone/>
              <a:tabLst/>
              <a:defRPr/>
            </a:pPr>
            <a:r>
              <a:rPr lang="en-US" dirty="0" smtClean="0"/>
              <a:t>Now is the time for all good people to come to the aid of the IAB.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 w="1905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440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ull page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1884"/>
            <a:ext cx="82296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70000" y="1422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1458124"/>
            <a:ext cx="8229600" cy="4485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00050" indent="-400050">
              <a:buClr>
                <a:schemeClr val="accent4"/>
              </a:buClr>
              <a:buSzPct val="100000"/>
              <a:buFont typeface="Wingdings" pitchFamily="2" charset="2"/>
              <a:buChar char="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70000" y="1422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Oval 17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 w="1905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429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61417"/>
            <a:ext cx="8229600" cy="76944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33575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248400"/>
            <a:ext cx="8229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Users\gregv\Pictures\IAB\iab-log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924800" y="6358596"/>
            <a:ext cx="752147" cy="381000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/>
        </p:nvCxnSpPr>
        <p:spPr>
          <a:xfrm>
            <a:off x="457200" y="152400"/>
            <a:ext cx="8229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42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61" r:id="rId3"/>
    <p:sldLayoutId id="2147483789" r:id="rId4"/>
    <p:sldLayoutId id="2147483764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FuturaTOT"/>
          <a:ea typeface="+mj-ea"/>
          <a:cs typeface="FuturaTO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4"/>
        </a:buClr>
        <a:buSzPct val="100000"/>
        <a:buFont typeface="Wingdings" pitchFamily="2" charset="2"/>
        <a:buChar char="l"/>
        <a:defRPr sz="2800" b="1" i="0" kern="1200">
          <a:solidFill>
            <a:schemeClr val="tx1"/>
          </a:solidFill>
          <a:latin typeface="FuturaTOT"/>
          <a:ea typeface="+mn-ea"/>
          <a:cs typeface="FuturaTOTMed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SzPct val="100000"/>
        <a:buFont typeface="Lucida Grande"/>
        <a:buChar char="●"/>
        <a:defRPr sz="2400" kern="1200">
          <a:solidFill>
            <a:schemeClr val="tx1"/>
          </a:solidFill>
          <a:latin typeface="FuturaTOTMed"/>
          <a:ea typeface="+mn-ea"/>
          <a:cs typeface="FuturaTOTMed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Lucida Grande"/>
        <a:buChar char="●"/>
        <a:defRPr sz="2000" kern="1200">
          <a:solidFill>
            <a:schemeClr val="tx1"/>
          </a:solidFill>
          <a:latin typeface="FuturaTOTMed"/>
          <a:ea typeface="+mn-ea"/>
          <a:cs typeface="FuturaTOTMed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FuturaTOTMed"/>
          <a:ea typeface="+mn-ea"/>
          <a:cs typeface="FuturaTOTMe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FuturaTOTMed"/>
          <a:ea typeface="+mn-ea"/>
          <a:cs typeface="FuturaTOTMe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bill@dataxu.com" TargetMode="External"/><Relationship Id="rId3" Type="http://schemas.openxmlformats.org/officeDocument/2006/relationships/hyperlink" Target="mailto:rcozzolino@mediamath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OpenRTB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01424"/>
            <a:ext cx="7772400" cy="1557349"/>
          </a:xfrm>
        </p:spPr>
        <p:txBody>
          <a:bodyPr/>
          <a:lstStyle/>
          <a:p>
            <a:r>
              <a:rPr lang="en-US" dirty="0" smtClean="0"/>
              <a:t>Bill Simmons, DataXu</a:t>
            </a:r>
          </a:p>
          <a:p>
            <a:r>
              <a:rPr lang="en-US" dirty="0" smtClean="0"/>
              <a:t>Roland </a:t>
            </a:r>
            <a:r>
              <a:rPr lang="en-US" dirty="0" err="1" smtClean="0"/>
              <a:t>Cozzolino</a:t>
            </a:r>
            <a:r>
              <a:rPr lang="en-US" dirty="0" smtClean="0"/>
              <a:t>, </a:t>
            </a:r>
            <a:r>
              <a:rPr lang="en-US" dirty="0" err="1" smtClean="0"/>
              <a:t>MediaMath</a:t>
            </a:r>
            <a:endParaRPr lang="en-US" dirty="0" smtClean="0"/>
          </a:p>
          <a:p>
            <a:r>
              <a:rPr lang="en-US" dirty="0" smtClean="0"/>
              <a:t>Neal Richter, Rubicon Project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IAB Ad Technology Council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4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us!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Initiative co-chairs</a:t>
            </a:r>
          </a:p>
          <a:p>
            <a:pPr lvl="1"/>
            <a:r>
              <a:rPr lang="en-US" dirty="0" smtClean="0"/>
              <a:t>Bill Simmons, DataXu, </a:t>
            </a:r>
            <a:r>
              <a:rPr lang="en-US" dirty="0" err="1" smtClean="0">
                <a:hlinkClick r:id="rId2"/>
              </a:rPr>
              <a:t>bill@dataxu.com</a:t>
            </a:r>
            <a:endParaRPr lang="en-US" dirty="0" smtClean="0"/>
          </a:p>
          <a:p>
            <a:pPr lvl="1"/>
            <a:r>
              <a:rPr lang="en-US" dirty="0" smtClean="0"/>
              <a:t>Roland </a:t>
            </a:r>
            <a:r>
              <a:rPr lang="en-US" dirty="0" err="1" smtClean="0"/>
              <a:t>Cozzolino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rcozzolino@mediamath.com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Neal Richter, </a:t>
            </a:r>
            <a:r>
              <a:rPr lang="en-US" dirty="0" smtClean="0">
                <a:hlinkClick r:id="rId3"/>
              </a:rPr>
              <a:t>nrichter@rubiconproject.com</a:t>
            </a:r>
            <a:endParaRPr lang="en-US" dirty="0" smtClean="0"/>
          </a:p>
          <a:p>
            <a:r>
              <a:rPr lang="en-US" dirty="0" smtClean="0"/>
              <a:t>How to get involved and next steps</a:t>
            </a:r>
            <a:endParaRPr lang="en-US" dirty="0"/>
          </a:p>
          <a:p>
            <a:pPr lvl="1"/>
            <a:r>
              <a:rPr lang="en-US" dirty="0" smtClean="0"/>
              <a:t>Join mailing lists for </a:t>
            </a:r>
            <a:r>
              <a:rPr lang="en-US" dirty="0" err="1" smtClean="0"/>
              <a:t>openrtb-dev</a:t>
            </a:r>
            <a:r>
              <a:rPr lang="en-US" dirty="0" smtClean="0"/>
              <a:t> and </a:t>
            </a:r>
            <a:r>
              <a:rPr lang="en-US" dirty="0" err="1" smtClean="0"/>
              <a:t>openrtb</a:t>
            </a:r>
            <a:r>
              <a:rPr lang="en-US" dirty="0" smtClean="0"/>
              <a:t>-user</a:t>
            </a:r>
          </a:p>
          <a:p>
            <a:pPr lvl="1"/>
            <a:r>
              <a:rPr lang="en-US" dirty="0" smtClean="0"/>
              <a:t>Need reviewers </a:t>
            </a:r>
          </a:p>
          <a:p>
            <a:pPr lvl="1"/>
            <a:r>
              <a:rPr lang="en-US" dirty="0" smtClean="0"/>
              <a:t>Contact via email or mailing list</a:t>
            </a:r>
          </a:p>
          <a:p>
            <a:pPr lvl="1"/>
            <a:r>
              <a:rPr lang="en-US" dirty="0" smtClean="0"/>
              <a:t>Need participation from companies on order automation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F4CDC4-AC2A-B945-9523-276B3870164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7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OpenRTB</a:t>
            </a:r>
            <a:r>
              <a:rPr lang="en-US" dirty="0" smtClean="0"/>
              <a:t> 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Opportunities and risks</a:t>
            </a:r>
          </a:p>
          <a:p>
            <a:pPr lvl="1"/>
            <a:r>
              <a:rPr lang="en-US" sz="1800" dirty="0" smtClean="0"/>
              <a:t>Accelerate growth of programmatic buying by providing a reference API for buyers and sellers</a:t>
            </a:r>
          </a:p>
          <a:p>
            <a:pPr lvl="1"/>
            <a:r>
              <a:rPr lang="en-US" sz="1800" dirty="0" smtClean="0"/>
              <a:t>Normalize ad tech terms used in RTB to prevent common technology/business blockers (example: confusion about seats, members, </a:t>
            </a:r>
            <a:r>
              <a:rPr lang="en-US" sz="1800" dirty="0" err="1" smtClean="0"/>
              <a:t>buyerID</a:t>
            </a:r>
            <a:r>
              <a:rPr lang="en-US" sz="1800" dirty="0" smtClean="0"/>
              <a:t>, </a:t>
            </a:r>
            <a:r>
              <a:rPr lang="en-US" sz="1800" dirty="0" err="1" smtClean="0"/>
              <a:t>dealID</a:t>
            </a:r>
            <a:r>
              <a:rPr lang="en-US" sz="1800" dirty="0" smtClean="0"/>
              <a:t> etc.)</a:t>
            </a:r>
          </a:p>
          <a:p>
            <a:pPr lvl="1"/>
            <a:r>
              <a:rPr lang="en-US" sz="1800" dirty="0" smtClean="0"/>
              <a:t>Increase quality and safety by including QAG compliance into </a:t>
            </a:r>
            <a:r>
              <a:rPr lang="en-US" sz="1800" dirty="0" err="1" smtClean="0"/>
              <a:t>OpenRTB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 smtClean="0"/>
              <a:t>Provide standardized way of providing publisher information to buyers</a:t>
            </a:r>
          </a:p>
          <a:p>
            <a:pPr lvl="1"/>
            <a:r>
              <a:rPr lang="en-US" sz="1800" dirty="0" smtClean="0"/>
              <a:t>Seek out and standardize emerging processes in Ad Tech near the RTB ecosystem</a:t>
            </a:r>
            <a:endParaRPr lang="en-US" sz="1800" dirty="0"/>
          </a:p>
          <a:p>
            <a:r>
              <a:rPr lang="en-US" sz="2000" dirty="0" smtClean="0"/>
              <a:t>Discussion</a:t>
            </a:r>
          </a:p>
          <a:p>
            <a:pPr lvl="1"/>
            <a:r>
              <a:rPr lang="en-US" sz="1800" dirty="0" smtClean="0"/>
              <a:t>Need to be clear that IAB is not forcing all RTB buyers to standardize.  Participation is optional. 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F4CDC4-AC2A-B945-9523-276B3870164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13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OpenRTB</a:t>
            </a:r>
            <a:r>
              <a:rPr lang="en-US" dirty="0" smtClean="0"/>
              <a:t> 2.1 spec is published</a:t>
            </a:r>
          </a:p>
          <a:p>
            <a:r>
              <a:rPr lang="en-US" dirty="0" smtClean="0"/>
              <a:t>80+ platforms participating in the group</a:t>
            </a:r>
          </a:p>
          <a:p>
            <a:r>
              <a:rPr lang="en-US" dirty="0" smtClean="0"/>
              <a:t>X platforms have implemented the standard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F4CDC4-AC2A-B945-9523-276B3870164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1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2013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Evangelize best practices and uptake of </a:t>
            </a:r>
            <a:r>
              <a:rPr lang="en-US" dirty="0" err="1"/>
              <a:t>OpenRTB</a:t>
            </a:r>
            <a:r>
              <a:rPr lang="en-US" dirty="0"/>
              <a:t> </a:t>
            </a:r>
            <a:r>
              <a:rPr lang="en-US" dirty="0" smtClean="0"/>
              <a:t>2.1</a:t>
            </a:r>
          </a:p>
          <a:p>
            <a:r>
              <a:rPr lang="en-US" dirty="0" err="1" smtClean="0"/>
              <a:t>OpenRTB</a:t>
            </a:r>
            <a:r>
              <a:rPr lang="en-US" dirty="0" smtClean="0"/>
              <a:t> 2.2</a:t>
            </a:r>
          </a:p>
          <a:p>
            <a:r>
              <a:rPr lang="en-US" dirty="0" smtClean="0"/>
              <a:t>Order Automation standard</a:t>
            </a:r>
          </a:p>
          <a:p>
            <a:r>
              <a:rPr lang="en-US" dirty="0" smtClean="0"/>
              <a:t>Mobile needs</a:t>
            </a:r>
          </a:p>
          <a:p>
            <a:r>
              <a:rPr lang="en-US" dirty="0" smtClean="0"/>
              <a:t>Open source support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F4CDC4-AC2A-B945-9523-276B3870164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6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OpenRTB</a:t>
            </a:r>
            <a:r>
              <a:rPr lang="en-US" dirty="0" smtClean="0"/>
              <a:t> 2.x Evangelism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OpenRTB</a:t>
            </a:r>
            <a:r>
              <a:rPr lang="en-US" dirty="0" smtClean="0"/>
              <a:t> 2.x has been out for a year</a:t>
            </a:r>
          </a:p>
          <a:p>
            <a:r>
              <a:rPr lang="en-US" dirty="0" smtClean="0"/>
              <a:t>Some platforms stuck on 1.0 standard</a:t>
            </a:r>
            <a:endParaRPr lang="en-US" dirty="0"/>
          </a:p>
          <a:p>
            <a:r>
              <a:rPr lang="en-US" dirty="0" smtClean="0"/>
              <a:t>Multi-bid is supported yet has thin </a:t>
            </a:r>
            <a:r>
              <a:rPr lang="en-US" dirty="0" smtClean="0"/>
              <a:t>implementation</a:t>
            </a:r>
            <a:endParaRPr lang="en-US" dirty="0" smtClean="0"/>
          </a:p>
          <a:p>
            <a:r>
              <a:rPr lang="en-US" dirty="0" smtClean="0"/>
              <a:t>TBD:  whitepaper reviewing the RTB protocols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OpenRTB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F4CDC4-AC2A-B945-9523-276B3870164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9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OpenRTB</a:t>
            </a:r>
            <a:r>
              <a:rPr lang="en-US" dirty="0" smtClean="0"/>
              <a:t> 2.2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Standardized </a:t>
            </a:r>
            <a:r>
              <a:rPr lang="en-US" dirty="0" err="1" smtClean="0"/>
              <a:t>DealID</a:t>
            </a:r>
            <a:r>
              <a:rPr lang="en-US" dirty="0" smtClean="0"/>
              <a:t> extensions</a:t>
            </a:r>
          </a:p>
          <a:p>
            <a:pPr lvl="1"/>
            <a:r>
              <a:rPr lang="en-US" dirty="0" err="1" smtClean="0"/>
              <a:t>DealID</a:t>
            </a:r>
            <a:endParaRPr lang="en-US" dirty="0" smtClean="0"/>
          </a:p>
          <a:p>
            <a:pPr lvl="1"/>
            <a:r>
              <a:rPr lang="en-US" dirty="0" err="1" smtClean="0"/>
              <a:t>BuyerID</a:t>
            </a:r>
            <a:endParaRPr lang="en-US" dirty="0" smtClean="0"/>
          </a:p>
          <a:p>
            <a:pPr lvl="1"/>
            <a:r>
              <a:rPr lang="en-US" dirty="0" smtClean="0"/>
              <a:t>Floor price</a:t>
            </a:r>
          </a:p>
          <a:p>
            <a:pPr lvl="1"/>
            <a:r>
              <a:rPr lang="en-US" dirty="0" smtClean="0"/>
              <a:t>Deal pacing?</a:t>
            </a:r>
          </a:p>
          <a:p>
            <a:pPr lvl="1"/>
            <a:r>
              <a:rPr lang="en-US" dirty="0" smtClean="0"/>
              <a:t>Deal class/priority?</a:t>
            </a:r>
          </a:p>
          <a:p>
            <a:r>
              <a:rPr lang="en-US" dirty="0" smtClean="0"/>
              <a:t>There are many variant </a:t>
            </a:r>
            <a:r>
              <a:rPr lang="en-US" dirty="0" err="1" smtClean="0"/>
              <a:t>DealID</a:t>
            </a:r>
            <a:r>
              <a:rPr lang="en-US" dirty="0" smtClean="0"/>
              <a:t> extensions to RTB, yet no clear semantics nor consistency.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F4CDC4-AC2A-B945-9523-276B3870164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1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standard for inventory packaging and Order automation</a:t>
            </a:r>
          </a:p>
          <a:p>
            <a:r>
              <a:rPr lang="en-US" dirty="0" smtClean="0"/>
              <a:t>Supports ‘programmatic guaranteed’</a:t>
            </a:r>
          </a:p>
          <a:p>
            <a:r>
              <a:rPr lang="en-US" dirty="0" smtClean="0"/>
              <a:t>Supersedes March 2012 AIDA draft for inventory packaging API.</a:t>
            </a:r>
          </a:p>
          <a:p>
            <a:r>
              <a:rPr lang="en-US" dirty="0" smtClean="0"/>
              <a:t>The ‘Order/Deal’ desperately needs standardization to complement </a:t>
            </a:r>
            <a:r>
              <a:rPr lang="en-US" dirty="0" err="1" smtClean="0"/>
              <a:t>DealID</a:t>
            </a:r>
            <a:r>
              <a:rPr lang="en-US" dirty="0" smtClean="0"/>
              <a:t> standardization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F4CDC4-AC2A-B945-9523-276B3870164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355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needed to support Mobile efforts?</a:t>
            </a:r>
          </a:p>
          <a:p>
            <a:r>
              <a:rPr lang="en-US" dirty="0" smtClean="0"/>
              <a:t>Browser and in-app</a:t>
            </a:r>
          </a:p>
          <a:p>
            <a:r>
              <a:rPr lang="en-US" dirty="0" smtClean="0"/>
              <a:t>Can we convert the so called ‘server-to-server’ protocols to be more RTB like?</a:t>
            </a:r>
          </a:p>
          <a:p>
            <a:r>
              <a:rPr lang="en-US" dirty="0" smtClean="0"/>
              <a:t>What else needs standardization in Mobile?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F4CDC4-AC2A-B945-9523-276B3870164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9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OpenRTB</a:t>
            </a:r>
            <a:r>
              <a:rPr lang="en-US" dirty="0" smtClean="0"/>
              <a:t> compliant open source bidder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F4CDC4-AC2A-B945-9523-276B3870164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9982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_PPT_Template">
  <a:themeElements>
    <a:clrScheme name="IAB Colors 07-2011">
      <a:dk1>
        <a:sysClr val="windowText" lastClr="000000"/>
      </a:dk1>
      <a:lt1>
        <a:srgbClr val="FFFFFF"/>
      </a:lt1>
      <a:dk2>
        <a:srgbClr val="A5A5A5"/>
      </a:dk2>
      <a:lt2>
        <a:srgbClr val="FBEDBF"/>
      </a:lt2>
      <a:accent1>
        <a:srgbClr val="F8DE42"/>
      </a:accent1>
      <a:accent2>
        <a:srgbClr val="AB6447"/>
      </a:accent2>
      <a:accent3>
        <a:srgbClr val="1C908A"/>
      </a:accent3>
      <a:accent4>
        <a:srgbClr val="E20000"/>
      </a:accent4>
      <a:accent5>
        <a:srgbClr val="A7240E"/>
      </a:accent5>
      <a:accent6>
        <a:srgbClr val="030101"/>
      </a:accent6>
      <a:hlink>
        <a:srgbClr val="208C84"/>
      </a:hlink>
      <a:folHlink>
        <a:srgbClr val="CF8C63"/>
      </a:folHlink>
    </a:clrScheme>
    <a:fontScheme name="IAB Theme Fonts">
      <a:majorFont>
        <a:latin typeface="FuturaTOT"/>
        <a:ea typeface=""/>
        <a:cs typeface=""/>
      </a:majorFont>
      <a:minorFont>
        <a:latin typeface="FuturaTOTMed"/>
        <a:ea typeface=""/>
        <a:cs typeface="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Blank_PPT_Template.potx</Template>
  <TotalTime>14592</TotalTime>
  <Words>386</Words>
  <Application>Microsoft Macintosh PowerPoint</Application>
  <PresentationFormat>On-screen Show (4:3)</PresentationFormat>
  <Paragraphs>68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Blank_PPT_Template</vt:lpstr>
      <vt:lpstr>OpenRTB</vt:lpstr>
      <vt:lpstr>OpenRTB Mission</vt:lpstr>
      <vt:lpstr>Current Status</vt:lpstr>
      <vt:lpstr>2013 Agenda</vt:lpstr>
      <vt:lpstr>OpenRTB 2.x Evangelism</vt:lpstr>
      <vt:lpstr>OpenRTB 2.2</vt:lpstr>
      <vt:lpstr>Order Automation</vt:lpstr>
      <vt:lpstr>Mobile</vt:lpstr>
      <vt:lpstr>Emerging</vt:lpstr>
      <vt:lpstr>Join us!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Longacre</dc:creator>
  <cp:lastModifiedBy>Neal Richter</cp:lastModifiedBy>
  <cp:revision>529</cp:revision>
  <cp:lastPrinted>2011-07-15T22:15:45Z</cp:lastPrinted>
  <dcterms:created xsi:type="dcterms:W3CDTF">2008-07-22T20:18:09Z</dcterms:created>
  <dcterms:modified xsi:type="dcterms:W3CDTF">2013-03-21T06:34:13Z</dcterms:modified>
</cp:coreProperties>
</file>