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5" r:id="rId1"/>
  </p:sldMasterIdLst>
  <p:notesMasterIdLst>
    <p:notesMasterId r:id="rId16"/>
  </p:notesMasterIdLst>
  <p:handoutMasterIdLst>
    <p:handoutMasterId r:id="rId17"/>
  </p:handoutMasterIdLst>
  <p:sldIdLst>
    <p:sldId id="305" r:id="rId2"/>
    <p:sldId id="322" r:id="rId3"/>
    <p:sldId id="321" r:id="rId4"/>
    <p:sldId id="323" r:id="rId5"/>
    <p:sldId id="324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13" r:id="rId1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99211" autoAdjust="0"/>
  </p:normalViewPr>
  <p:slideViewPr>
    <p:cSldViewPr>
      <p:cViewPr varScale="1">
        <p:scale>
          <a:sx n="105" d="100"/>
          <a:sy n="105" d="100"/>
        </p:scale>
        <p:origin x="-1640" y="-112"/>
      </p:cViewPr>
      <p:guideLst>
        <p:guide orient="horz" pos="9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F25BF2E-5530-CC44-8231-C3F7480DFCD6}" type="datetimeFigureOut">
              <a:rPr lang="en-US" smtClean="0"/>
              <a:t>4/25/13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A729FF2-9447-CA45-B42C-24B7EF3D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2731397-A273-F840-A9F7-DACC3BA84FA3}" type="datetimeFigureOut">
              <a:rPr lang="en-US" smtClean="0"/>
              <a:t>4/25/13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18CBF69-181F-7D47-A943-347BFFE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1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ection Title Slide - HAS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5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37856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pretium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venenatis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ultrices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, a </a:t>
            </a:r>
            <a:r>
              <a:rPr lang="en-US" sz="2000" dirty="0" err="1" smtClean="0">
                <a:latin typeface="FuturaTOTMed" pitchFamily="82" charset="0"/>
              </a:rPr>
              <a:t>condimentum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 mi et quam. </a:t>
            </a:r>
            <a:r>
              <a:rPr lang="en-US" sz="2000" dirty="0" err="1" smtClean="0">
                <a:latin typeface="FuturaTOTMed" pitchFamily="82" charset="0"/>
              </a:rPr>
              <a:t>Pellentesque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auctor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fringilla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iaculis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. Maecenas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Quisque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malesuada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>
              <a:latin typeface="FuturaTOTMed" pitchFamily="82" charset="0"/>
              <a:cs typeface="FuturaTO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s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1806238"/>
            <a:ext cx="6172200" cy="3908762"/>
          </a:xfr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4000" baseline="0">
                <a:solidFill>
                  <a:schemeClr val="accent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Now is the time for all good people to come to the aid of the IAB.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/>
            </a:pPr>
            <a:r>
              <a:rPr lang="en-US" dirty="0" smtClean="0"/>
              <a:t>Now is the time for all good people to come to the aid of the IAB.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4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ull pag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448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2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35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553201"/>
            <a:ext cx="838200" cy="152400"/>
          </a:xfrm>
          <a:prstGeom prst="rect">
            <a:avLst/>
          </a:prstGeom>
        </p:spPr>
        <p:txBody>
          <a:bodyPr/>
          <a:lstStyle/>
          <a:p>
            <a:fld id="{A32E0F0F-F254-4DDA-8369-FF3D80BF3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1417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3357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248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gregv\Pictures\IAB\iab-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24800" y="6358596"/>
            <a:ext cx="752147" cy="3810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457200" y="152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2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61" r:id="rId3"/>
    <p:sldLayoutId id="2147483789" r:id="rId4"/>
    <p:sldLayoutId id="2147483764" r:id="rId5"/>
    <p:sldLayoutId id="2147483790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FuturaTOT"/>
          <a:ea typeface="+mj-ea"/>
          <a:cs typeface="FuturaTO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l"/>
        <a:defRPr sz="2800" b="1" i="0" kern="1200">
          <a:solidFill>
            <a:schemeClr val="tx1"/>
          </a:solidFill>
          <a:latin typeface="FuturaTOT"/>
          <a:ea typeface="+mn-ea"/>
          <a:cs typeface="FuturaTOTMed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SzPct val="100000"/>
        <a:buFont typeface="Lucida Grande"/>
        <a:buChar char="●"/>
        <a:defRPr sz="2400" kern="1200">
          <a:solidFill>
            <a:schemeClr val="tx1"/>
          </a:solidFill>
          <a:latin typeface="FuturaTOTMed"/>
          <a:ea typeface="+mn-ea"/>
          <a:cs typeface="FuturaTOTMed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Lucida Grande"/>
        <a:buChar char="●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323439"/>
          </a:xfrm>
        </p:spPr>
        <p:txBody>
          <a:bodyPr/>
          <a:lstStyle/>
          <a:p>
            <a:r>
              <a:rPr lang="en-US" dirty="0"/>
              <a:t>Proposal for Private Marketplace </a:t>
            </a:r>
            <a:r>
              <a:rPr lang="en-US" dirty="0" err="1"/>
              <a:t>DealID</a:t>
            </a:r>
            <a:r>
              <a:rPr lang="en-US" dirty="0"/>
              <a:t>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01424"/>
            <a:ext cx="7772400" cy="2074414"/>
          </a:xfrm>
        </p:spPr>
        <p:txBody>
          <a:bodyPr/>
          <a:lstStyle/>
          <a:p>
            <a:r>
              <a:rPr lang="en-US" dirty="0" smtClean="0"/>
              <a:t>Neal Richter &amp; Sam </a:t>
            </a:r>
            <a:r>
              <a:rPr lang="en-US" dirty="0" err="1" smtClean="0"/>
              <a:t>Tingleff</a:t>
            </a:r>
            <a:r>
              <a:rPr lang="en-US" dirty="0" smtClean="0"/>
              <a:t>, Rubicon Project</a:t>
            </a:r>
          </a:p>
          <a:p>
            <a:endParaRPr lang="en-US" dirty="0"/>
          </a:p>
          <a:p>
            <a:r>
              <a:rPr lang="en-US" dirty="0" smtClean="0"/>
              <a:t>April 24, </a:t>
            </a:r>
            <a:r>
              <a:rPr lang="en-US" dirty="0" smtClean="0"/>
              <a:t>2013</a:t>
            </a:r>
          </a:p>
          <a:p>
            <a:r>
              <a:rPr lang="en-US" dirty="0" smtClean="0"/>
              <a:t>Updated April 25, v2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990600"/>
            <a:ext cx="7772400" cy="461665"/>
          </a:xfrm>
        </p:spPr>
        <p:txBody>
          <a:bodyPr/>
          <a:lstStyle/>
          <a:p>
            <a:r>
              <a:rPr lang="en-US" dirty="0" smtClean="0"/>
              <a:t>IAB </a:t>
            </a:r>
            <a:r>
              <a:rPr lang="en-US" dirty="0" err="1" smtClean="0"/>
              <a:t>OpenRTB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4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Direct Option Deal with Advertiser via RTB</a:t>
            </a:r>
          </a:p>
          <a:p>
            <a:r>
              <a:rPr lang="en-US" dirty="0"/>
              <a:t>Between Publisher and Advertiser or their representative.</a:t>
            </a:r>
          </a:p>
          <a:p>
            <a:r>
              <a:rPr lang="en-US" dirty="0"/>
              <a:t>Publisher sets a rule defining a price floor and prioritization for specific advertiser(s)</a:t>
            </a:r>
          </a:p>
          <a:p>
            <a:r>
              <a:rPr lang="en-US" dirty="0"/>
              <a:t>Fill rate is expected to be greater than or equal to X%</a:t>
            </a:r>
          </a:p>
          <a:p>
            <a:r>
              <a:rPr lang="en-US" dirty="0"/>
              <a:t>locked to the buyer</a:t>
            </a:r>
          </a:p>
          <a:p>
            <a:r>
              <a:rPr lang="en-US" dirty="0"/>
              <a:t>private/exclusive inventory</a:t>
            </a:r>
          </a:p>
          <a:p>
            <a:r>
              <a:rPr lang="en-US" dirty="0"/>
              <a:t>limited to a set list of advertiser names (generally variants of one name)</a:t>
            </a:r>
          </a:p>
          <a:p>
            <a:r>
              <a:rPr lang="en-US" dirty="0"/>
              <a:t>known price floor</a:t>
            </a:r>
          </a:p>
          <a:p>
            <a:r>
              <a:rPr lang="en-US" dirty="0" err="1"/>
              <a:t>DealID</a:t>
            </a:r>
            <a:r>
              <a:rPr lang="en-US" dirty="0"/>
              <a:t> needed</a:t>
            </a:r>
          </a:p>
          <a:p>
            <a:r>
              <a:rPr lang="en-US" dirty="0"/>
              <a:t>Prioritization of bids expected</a:t>
            </a:r>
          </a:p>
          <a:p>
            <a:r>
              <a:rPr lang="en-US" dirty="0"/>
              <a:t>daily, total or </a:t>
            </a:r>
            <a:r>
              <a:rPr lang="en-US" dirty="0" err="1"/>
              <a:t>freq</a:t>
            </a:r>
            <a:r>
              <a:rPr lang="en-US" dirty="0"/>
              <a:t> caps </a:t>
            </a:r>
            <a:r>
              <a:rPr lang="en-US" dirty="0" err="1"/>
              <a:t>freq</a:t>
            </a:r>
            <a:r>
              <a:rPr lang="en-US" dirty="0"/>
              <a:t> caps will apply on bidder side. Optional on Exchange side</a:t>
            </a:r>
          </a:p>
          <a:p>
            <a:r>
              <a:rPr lang="en-US" dirty="0"/>
              <a:t>limited to specific placements</a:t>
            </a:r>
          </a:p>
          <a:p>
            <a:r>
              <a:rPr lang="en-US" dirty="0"/>
              <a:t>targeting is mostly enforced by buyer/bidder</a:t>
            </a:r>
          </a:p>
        </p:txBody>
      </p:sp>
    </p:spTree>
    <p:extLst>
      <p:ext uri="{BB962C8B-B14F-4D97-AF65-F5344CB8AC3E}">
        <p14:creationId xmlns:p14="http://schemas.microsoft.com/office/powerpoint/2010/main" val="7001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Direct Option Deal with Advertiser via RTB with private data</a:t>
            </a:r>
          </a:p>
          <a:p>
            <a:r>
              <a:rPr lang="en-US" dirty="0"/>
              <a:t>Same as #4</a:t>
            </a:r>
          </a:p>
          <a:p>
            <a:r>
              <a:rPr lang="en-US" dirty="0" err="1"/>
              <a:t>DealID</a:t>
            </a:r>
            <a:r>
              <a:rPr lang="en-US" dirty="0"/>
              <a:t> represents some combination of private first-party data from the Publisher</a:t>
            </a:r>
          </a:p>
        </p:txBody>
      </p:sp>
    </p:spTree>
    <p:extLst>
      <p:ext uri="{BB962C8B-B14F-4D97-AF65-F5344CB8AC3E}">
        <p14:creationId xmlns:p14="http://schemas.microsoft.com/office/powerpoint/2010/main" val="181340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Full-Fill Direct Deal with Advertiser via RTB</a:t>
            </a:r>
          </a:p>
          <a:p>
            <a:r>
              <a:rPr lang="en-US" dirty="0"/>
              <a:t>Same as #4</a:t>
            </a:r>
          </a:p>
          <a:p>
            <a:r>
              <a:rPr lang="en-US" dirty="0"/>
              <a:t>Fill rate is expected to be 100% or nearly so.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7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Full-Fill Direct Deal with Advertiser via RTB with private data</a:t>
            </a:r>
          </a:p>
          <a:p>
            <a:r>
              <a:rPr lang="en-US" dirty="0"/>
              <a:t>Same as #6</a:t>
            </a:r>
          </a:p>
          <a:p>
            <a:r>
              <a:rPr lang="en-US" dirty="0" err="1"/>
              <a:t>DealID</a:t>
            </a:r>
            <a:r>
              <a:rPr lang="en-US" dirty="0"/>
              <a:t> represents some combination of private first-party data from the Publisher</a:t>
            </a:r>
          </a:p>
        </p:txBody>
      </p:sp>
    </p:spTree>
    <p:extLst>
      <p:ext uri="{BB962C8B-B14F-4D97-AF65-F5344CB8AC3E}">
        <p14:creationId xmlns:p14="http://schemas.microsoft.com/office/powerpoint/2010/main" val="103875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4714076"/>
          </a:xfrm>
        </p:spPr>
        <p:txBody>
          <a:bodyPr/>
          <a:lstStyle/>
          <a:p>
            <a:r>
              <a:rPr lang="en-US" dirty="0" smtClean="0"/>
              <a:t>Review and Discussion on </a:t>
            </a:r>
            <a:r>
              <a:rPr lang="en-US" dirty="0" err="1" smtClean="0"/>
              <a:t>openrtb-dev</a:t>
            </a:r>
            <a:endParaRPr lang="en-US" dirty="0" smtClean="0"/>
          </a:p>
          <a:p>
            <a:r>
              <a:rPr lang="en-US" dirty="0" smtClean="0"/>
              <a:t>Internal examination of use cases and/or creation of additional use cases</a:t>
            </a:r>
          </a:p>
          <a:p>
            <a:r>
              <a:rPr lang="en-US" dirty="0" smtClean="0"/>
              <a:t>Answer basic question:  Will </a:t>
            </a:r>
            <a:r>
              <a:rPr lang="en-US" smtClean="0"/>
              <a:t>this </a:t>
            </a:r>
            <a:r>
              <a:rPr lang="en-US" smtClean="0"/>
              <a:t>extension </a:t>
            </a:r>
            <a:r>
              <a:rPr lang="en-US" dirty="0" smtClean="0"/>
              <a:t>solve and encompass most </a:t>
            </a:r>
            <a:r>
              <a:rPr lang="en-US" smtClean="0"/>
              <a:t>use </a:t>
            </a:r>
            <a:r>
              <a:rPr lang="en-US" smtClean="0"/>
              <a:t>cases?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9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DealID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latin typeface="+mj-lt"/>
                <a:cs typeface="Courier"/>
              </a:rPr>
              <a:t>Eye of the beholder….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+mj-lt"/>
                <a:cs typeface="Courier"/>
              </a:rPr>
              <a:t>Synonymous ‘line item’</a:t>
            </a:r>
            <a:r>
              <a:rPr lang="en-US" dirty="0">
                <a:latin typeface="+mj-lt"/>
                <a:cs typeface="Courier"/>
              </a:rPr>
              <a:t> </a:t>
            </a:r>
            <a:r>
              <a:rPr lang="en-US" dirty="0" smtClean="0">
                <a:latin typeface="+mj-lt"/>
                <a:cs typeface="Courier"/>
              </a:rPr>
              <a:t>in an Order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+mj-lt"/>
                <a:cs typeface="Courier"/>
              </a:rPr>
              <a:t>Represents a discrete set of budget, targeting</a:t>
            </a:r>
            <a:r>
              <a:rPr lang="en-US" dirty="0">
                <a:latin typeface="+mj-lt"/>
                <a:cs typeface="Courier"/>
              </a:rPr>
              <a:t> </a:t>
            </a:r>
            <a:r>
              <a:rPr lang="en-US" dirty="0" smtClean="0">
                <a:latin typeface="+mj-lt"/>
                <a:cs typeface="Courier"/>
              </a:rPr>
              <a:t>and placement parameters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+mj-lt"/>
                <a:cs typeface="Courier"/>
              </a:rPr>
              <a:t>Deals can be broad or narrow.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+mj-lt"/>
                <a:cs typeface="Courier"/>
              </a:rPr>
              <a:t>Deal bids may or may not not be prioritized.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+mj-lt"/>
                <a:cs typeface="Courier"/>
              </a:rPr>
              <a:t>The primary decider/</a:t>
            </a:r>
            <a:r>
              <a:rPr lang="en-US" dirty="0" smtClean="0">
                <a:latin typeface="+mj-lt"/>
                <a:cs typeface="Courier"/>
              </a:rPr>
              <a:t>controller </a:t>
            </a:r>
            <a:r>
              <a:rPr lang="en-US" dirty="0" smtClean="0">
                <a:latin typeface="+mj-lt"/>
                <a:cs typeface="Courier"/>
              </a:rPr>
              <a:t>of prioritization is the Exchange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+mj-lt"/>
                <a:cs typeface="Courier"/>
              </a:rPr>
              <a:t>Primary responsibility and control of executing the ‘Deal’ is the Bidder. </a:t>
            </a:r>
          </a:p>
        </p:txBody>
      </p:sp>
    </p:spTree>
    <p:extLst>
      <p:ext uri="{BB962C8B-B14F-4D97-AF65-F5344CB8AC3E}">
        <p14:creationId xmlns:p14="http://schemas.microsoft.com/office/powerpoint/2010/main" val="403283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417"/>
            <a:ext cx="8229600" cy="76944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 </a:t>
            </a:r>
            <a:r>
              <a:rPr lang="en-US" sz="3600" dirty="0" smtClean="0"/>
              <a:t>API Extension Proposal</a:t>
            </a:r>
            <a:endParaRPr lang="en-US" sz="3600" dirty="0"/>
          </a:p>
          <a:p>
            <a:r>
              <a:rPr lang="en-US" sz="3600" dirty="0"/>
              <a:t> </a:t>
            </a:r>
            <a:r>
              <a:rPr lang="en-US" sz="3600" dirty="0" smtClean="0"/>
              <a:t>Best Practice Bidding Logic</a:t>
            </a:r>
          </a:p>
          <a:p>
            <a:r>
              <a:rPr lang="en-US" sz="3600" dirty="0" smtClean="0"/>
              <a:t> Anti-patterns in Bidding Logic</a:t>
            </a:r>
            <a:endParaRPr lang="en-US" sz="3600" dirty="0"/>
          </a:p>
          <a:p>
            <a:r>
              <a:rPr lang="en-US" sz="3600" dirty="0"/>
              <a:t> R</a:t>
            </a:r>
            <a:r>
              <a:rPr lang="en-US" sz="3600" dirty="0" smtClean="0"/>
              <a:t>eview </a:t>
            </a:r>
            <a:r>
              <a:rPr lang="en-US" sz="3600" dirty="0"/>
              <a:t>of common </a:t>
            </a:r>
            <a:r>
              <a:rPr lang="en-US" sz="3600" dirty="0" smtClean="0"/>
              <a:t>use</a:t>
            </a:r>
            <a:r>
              <a:rPr lang="en-US" sz="3600" dirty="0"/>
              <a:t>-</a:t>
            </a:r>
            <a:r>
              <a:rPr lang="en-US" sz="3600" dirty="0" smtClean="0"/>
              <a:t>cases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0" i="1" dirty="0" smtClean="0"/>
              <a:t>This proposal is part of the outcome of a multi-month effort to audit and align the behavior of an exchange and 6+ bidders that implement </a:t>
            </a:r>
            <a:r>
              <a:rPr lang="en-US" sz="3600" b="0" i="1" dirty="0" err="1" smtClean="0"/>
              <a:t>DealID</a:t>
            </a:r>
            <a:r>
              <a:rPr lang="en-US" sz="3600" b="0" i="1" dirty="0" smtClean="0"/>
              <a:t>.</a:t>
            </a:r>
            <a:endParaRPr lang="en-US" sz="3600" b="0" i="1" dirty="0"/>
          </a:p>
          <a:p>
            <a:pPr marL="0" indent="0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0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DealsV2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request. object</a:t>
            </a:r>
          </a:p>
          <a:p>
            <a:pPr marL="0" indent="0">
              <a:buNone/>
            </a:pPr>
            <a:r>
              <a:rPr lang="nl-NL" dirty="0"/>
              <a:t>{</a:t>
            </a:r>
          </a:p>
          <a:p>
            <a:pPr marL="0" indent="0">
              <a:buNone/>
            </a:pPr>
            <a:r>
              <a:rPr lang="nl-NL" dirty="0" smtClean="0"/>
              <a:t>  "</a:t>
            </a:r>
            <a:r>
              <a:rPr lang="nl-NL" dirty="0" err="1"/>
              <a:t>pmp</a:t>
            </a:r>
            <a:r>
              <a:rPr lang="nl-NL" dirty="0"/>
              <a:t>": {</a:t>
            </a:r>
          </a:p>
          <a:p>
            <a:pPr marL="0" indent="0">
              <a:buNone/>
            </a:pPr>
            <a:r>
              <a:rPr lang="nl-NL" dirty="0"/>
              <a:t>      "</a:t>
            </a:r>
            <a:r>
              <a:rPr lang="nl-NL" dirty="0" err="1"/>
              <a:t>private_auction</a:t>
            </a:r>
            <a:r>
              <a:rPr lang="nl-NL" dirty="0"/>
              <a:t>: 0 </a:t>
            </a:r>
          </a:p>
          <a:p>
            <a:pPr marL="0" indent="0">
              <a:buNone/>
            </a:pPr>
            <a:r>
              <a:rPr lang="nl-NL" dirty="0"/>
              <a:t>      "deals": [</a:t>
            </a:r>
          </a:p>
          <a:p>
            <a:pPr marL="0" indent="0">
              <a:buNone/>
            </a:pPr>
            <a:r>
              <a:rPr lang="nl-NL" dirty="0"/>
              <a:t>           {   </a:t>
            </a:r>
          </a:p>
          <a:p>
            <a:pPr marL="0" indent="0">
              <a:buNone/>
            </a:pPr>
            <a:r>
              <a:rPr lang="nl-NL" dirty="0"/>
              <a:t>               "</a:t>
            </a:r>
            <a:r>
              <a:rPr lang="nl-NL" dirty="0" err="1"/>
              <a:t>id</a:t>
            </a:r>
            <a:r>
              <a:rPr lang="nl-NL" dirty="0"/>
              <a:t>": "AB-Agency1-0001",</a:t>
            </a:r>
          </a:p>
          <a:p>
            <a:pPr marL="0" indent="0">
              <a:buNone/>
            </a:pPr>
            <a:r>
              <a:rPr lang="nl-NL" dirty="0"/>
              <a:t>               "</a:t>
            </a:r>
            <a:r>
              <a:rPr lang="nl-NL" dirty="0" err="1"/>
              <a:t>bidfloor</a:t>
            </a:r>
            <a:r>
              <a:rPr lang="nl-NL" dirty="0"/>
              <a:t>": 2.5 </a:t>
            </a:r>
          </a:p>
          <a:p>
            <a:pPr marL="0" indent="0">
              <a:buNone/>
            </a:pPr>
            <a:r>
              <a:rPr lang="nl-NL" dirty="0"/>
              <a:t>               "</a:t>
            </a:r>
            <a:r>
              <a:rPr lang="nl-NL" dirty="0" err="1"/>
              <a:t>wseats</a:t>
            </a:r>
            <a:r>
              <a:rPr lang="nl-NL" dirty="0"/>
              <a:t>": ["Agency1"]</a:t>
            </a:r>
            <a:r>
              <a:rPr lang="nl-NL" dirty="0" smtClean="0"/>
              <a:t>,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           “at”: 1,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       "</a:t>
            </a:r>
            <a:r>
              <a:rPr lang="nl-NL" dirty="0" err="1"/>
              <a:t>ext</a:t>
            </a:r>
            <a:r>
              <a:rPr lang="nl-NL" dirty="0"/>
              <a:t>": {}</a:t>
            </a:r>
          </a:p>
          <a:p>
            <a:pPr marL="0" indent="0">
              <a:buNone/>
            </a:pPr>
            <a:r>
              <a:rPr lang="nl-NL" dirty="0"/>
              <a:t>           },  </a:t>
            </a:r>
          </a:p>
          <a:p>
            <a:pPr marL="0" indent="0">
              <a:buNone/>
            </a:pPr>
            <a:r>
              <a:rPr lang="nl-NL" dirty="0"/>
              <a:t>           {   </a:t>
            </a:r>
          </a:p>
          <a:p>
            <a:pPr marL="0" indent="0">
              <a:buNone/>
            </a:pPr>
            <a:r>
              <a:rPr lang="nl-NL" dirty="0"/>
              <a:t>               "</a:t>
            </a:r>
            <a:r>
              <a:rPr lang="nl-NL" dirty="0" err="1"/>
              <a:t>id</a:t>
            </a:r>
            <a:r>
              <a:rPr lang="nl-NL" dirty="0"/>
              <a:t>": "XY-Agency2-0001",</a:t>
            </a:r>
          </a:p>
          <a:p>
            <a:pPr marL="0" indent="0">
              <a:buNone/>
            </a:pPr>
            <a:r>
              <a:rPr lang="nl-NL" dirty="0"/>
              <a:t>               "</a:t>
            </a:r>
            <a:r>
              <a:rPr lang="nl-NL" dirty="0" err="1"/>
              <a:t>bidfloor</a:t>
            </a:r>
            <a:r>
              <a:rPr lang="nl-NL" dirty="0"/>
              <a:t>": 2.0 </a:t>
            </a:r>
          </a:p>
          <a:p>
            <a:pPr marL="0" indent="0">
              <a:buNone/>
            </a:pPr>
            <a:r>
              <a:rPr lang="nl-NL" dirty="0"/>
              <a:t>               "</a:t>
            </a:r>
            <a:r>
              <a:rPr lang="nl-NL" dirty="0" err="1"/>
              <a:t>wseats</a:t>
            </a:r>
            <a:r>
              <a:rPr lang="nl-NL" dirty="0"/>
              <a:t>": ["Agency2"]</a:t>
            </a:r>
            <a:r>
              <a:rPr lang="nl-NL" dirty="0" smtClean="0"/>
              <a:t>,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           “at”: 2, </a:t>
            </a:r>
          </a:p>
          <a:p>
            <a:pPr marL="0" indent="0">
              <a:buNone/>
            </a:pPr>
            <a:r>
              <a:rPr lang="nl-NL" dirty="0" smtClean="0"/>
              <a:t>               </a:t>
            </a:r>
            <a:r>
              <a:rPr lang="nl-NL" dirty="0" smtClean="0"/>
              <a:t>"</a:t>
            </a:r>
            <a:r>
              <a:rPr lang="nl-NL" dirty="0" err="1"/>
              <a:t>ext</a:t>
            </a:r>
            <a:r>
              <a:rPr lang="nl-NL" dirty="0"/>
              <a:t>": {}</a:t>
            </a:r>
          </a:p>
          <a:p>
            <a:pPr marL="0" indent="0">
              <a:buNone/>
            </a:pPr>
            <a:r>
              <a:rPr lang="nl-NL" dirty="0"/>
              <a:t>           }   </a:t>
            </a:r>
          </a:p>
          <a:p>
            <a:pPr marL="0" indent="0">
              <a:buNone/>
            </a:pPr>
            <a:r>
              <a:rPr lang="nl-NL" dirty="0"/>
              <a:t>       ],</a:t>
            </a:r>
          </a:p>
          <a:p>
            <a:pPr marL="0" indent="0">
              <a:buNone/>
            </a:pPr>
            <a:r>
              <a:rPr lang="nl-NL" dirty="0"/>
              <a:t>       "</a:t>
            </a:r>
            <a:r>
              <a:rPr lang="nl-NL" dirty="0" err="1"/>
              <a:t>ext</a:t>
            </a:r>
            <a:r>
              <a:rPr lang="nl-NL" dirty="0"/>
              <a:t>": {}</a:t>
            </a:r>
          </a:p>
          <a:p>
            <a:pPr marL="0" indent="0">
              <a:buNone/>
            </a:pPr>
            <a:r>
              <a:rPr lang="nl-NL" dirty="0"/>
              <a:t>   } </a:t>
            </a:r>
          </a:p>
          <a:p>
            <a:pPr marL="0" indent="0">
              <a:buNone/>
            </a:pPr>
            <a:r>
              <a:rPr lang="nl-NL" dirty="0" smtClean="0"/>
              <a:t>}</a:t>
            </a:r>
          </a:p>
          <a:p>
            <a:pPr marL="0" indent="0">
              <a:buNone/>
            </a:pPr>
            <a:r>
              <a:rPr lang="nl-NL" dirty="0" err="1" smtClean="0"/>
              <a:t>Where</a:t>
            </a:r>
            <a:endParaRPr lang="nl-NL" dirty="0"/>
          </a:p>
          <a:p>
            <a:pPr>
              <a:buFont typeface="Arial"/>
              <a:buChar char="•"/>
            </a:pPr>
            <a:r>
              <a:rPr lang="nl-NL" dirty="0" smtClean="0"/>
              <a:t>ID is the </a:t>
            </a:r>
            <a:r>
              <a:rPr lang="nl-NL" dirty="0" err="1" smtClean="0"/>
              <a:t>DealId</a:t>
            </a:r>
            <a:r>
              <a:rPr lang="nl-NL" dirty="0" smtClean="0"/>
              <a:t> – A </a:t>
            </a:r>
            <a:r>
              <a:rPr lang="nl-NL" dirty="0" err="1" smtClean="0"/>
              <a:t>unique</a:t>
            </a:r>
            <a:r>
              <a:rPr lang="nl-NL" dirty="0" smtClean="0"/>
              <a:t> token </a:t>
            </a:r>
          </a:p>
          <a:p>
            <a:pPr>
              <a:buFont typeface="Arial"/>
              <a:buChar char="•"/>
            </a:pPr>
            <a:r>
              <a:rPr lang="nl-NL" dirty="0" err="1" smtClean="0"/>
              <a:t>WSeats</a:t>
            </a:r>
            <a:r>
              <a:rPr lang="nl-NL" dirty="0" smtClean="0"/>
              <a:t> are the </a:t>
            </a:r>
            <a:r>
              <a:rPr lang="nl-NL" dirty="0" err="1" smtClean="0"/>
              <a:t>eligible</a:t>
            </a:r>
            <a:r>
              <a:rPr lang="nl-NL" dirty="0" smtClean="0"/>
              <a:t> </a:t>
            </a:r>
            <a:r>
              <a:rPr lang="nl-NL" dirty="0" err="1" smtClean="0"/>
              <a:t>buyers</a:t>
            </a:r>
            <a:endParaRPr lang="nl-NL" dirty="0" smtClean="0"/>
          </a:p>
          <a:p>
            <a:pPr>
              <a:buFont typeface="Arial"/>
              <a:buChar char="•"/>
            </a:pPr>
            <a:r>
              <a:rPr lang="nl-NL" dirty="0" err="1" smtClean="0"/>
              <a:t>Bidfloor</a:t>
            </a:r>
            <a:r>
              <a:rPr lang="nl-NL" dirty="0" smtClean="0"/>
              <a:t> is the minimum </a:t>
            </a:r>
            <a:r>
              <a:rPr lang="nl-NL" dirty="0" err="1" smtClean="0"/>
              <a:t>price</a:t>
            </a:r>
            <a:r>
              <a:rPr lang="nl-NL" dirty="0" smtClean="0"/>
              <a:t> </a:t>
            </a:r>
            <a:r>
              <a:rPr lang="nl-NL" dirty="0" err="1" smtClean="0"/>
              <a:t>associated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smtClean="0"/>
              <a:t>deal</a:t>
            </a:r>
          </a:p>
          <a:p>
            <a:pPr>
              <a:buFont typeface="Arial"/>
              <a:buChar char="•"/>
            </a:pPr>
            <a:r>
              <a:rPr lang="nl-NL" dirty="0"/>
              <a:t>a</a:t>
            </a:r>
            <a:r>
              <a:rPr lang="nl-NL" dirty="0" smtClean="0"/>
              <a:t>t is the </a:t>
            </a:r>
            <a:r>
              <a:rPr lang="nl-NL" dirty="0" err="1" smtClean="0"/>
              <a:t>Auction</a:t>
            </a:r>
            <a:r>
              <a:rPr lang="nl-NL" dirty="0" smtClean="0"/>
              <a:t> type.  1 is </a:t>
            </a:r>
            <a:r>
              <a:rPr lang="nl-NL" dirty="0" err="1" smtClean="0"/>
              <a:t>fixed</a:t>
            </a:r>
            <a:r>
              <a:rPr lang="nl-NL" dirty="0" smtClean="0"/>
              <a:t> </a:t>
            </a:r>
            <a:r>
              <a:rPr lang="nl-NL" dirty="0" err="1" smtClean="0"/>
              <a:t>price</a:t>
            </a:r>
            <a:r>
              <a:rPr lang="nl-NL" dirty="0" smtClean="0"/>
              <a:t>, 2 = second </a:t>
            </a:r>
            <a:r>
              <a:rPr lang="nl-NL" dirty="0" err="1" smtClean="0"/>
              <a:t>price</a:t>
            </a:r>
            <a:r>
              <a:rPr lang="nl-NL" dirty="0" smtClean="0"/>
              <a:t> </a:t>
            </a:r>
            <a:endParaRPr lang="nl-NL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07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1 Receive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request and parse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Create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empty bid list for response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3 If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request contains the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pmp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object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4   match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bids against each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pmp.deals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[]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5   enforce target for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dealID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seatID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6   append best M matching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bids to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response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7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If private = F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8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match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open auction bids against the request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9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append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top N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bids by price to response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10 Return response list to exchange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M &gt;= 1, preferably one per matching </a:t>
            </a:r>
            <a:r>
              <a:rPr lang="en-US" dirty="0" err="1" smtClean="0"/>
              <a:t>DealID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N &gt;= 2 to assist with blocking rate issues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Minimum viable is “1+1” bidding</a:t>
            </a:r>
          </a:p>
          <a:p>
            <a:pPr marL="0" indent="0">
              <a:buNone/>
            </a:pPr>
            <a:r>
              <a:rPr lang="en-US" b="1" dirty="0" smtClean="0"/>
              <a:t>Ideal is “M+N” bidding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706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Bidding Logic Anti-Patterns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+mj-lt"/>
              <a:cs typeface="Courier"/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latin typeface="+mj-lt"/>
                <a:cs typeface="Courier"/>
              </a:rPr>
              <a:t>Subjecting </a:t>
            </a:r>
            <a:r>
              <a:rPr lang="en-US" sz="2800" dirty="0" err="1">
                <a:latin typeface="+mj-lt"/>
                <a:cs typeface="Courier"/>
              </a:rPr>
              <a:t>DealID</a:t>
            </a:r>
            <a:r>
              <a:rPr lang="en-US" sz="2800" dirty="0">
                <a:latin typeface="+mj-lt"/>
                <a:cs typeface="Courier"/>
              </a:rPr>
              <a:t> Bids to an internal auction on </a:t>
            </a:r>
            <a:r>
              <a:rPr lang="en-US" sz="2800" dirty="0" smtClean="0">
                <a:latin typeface="+mj-lt"/>
                <a:cs typeface="Courier"/>
              </a:rPr>
              <a:t>price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+mj-lt"/>
                <a:cs typeface="Courier"/>
              </a:rPr>
              <a:t>Associating </a:t>
            </a:r>
            <a:r>
              <a:rPr lang="en-US" sz="2800" dirty="0" err="1">
                <a:latin typeface="+mj-lt"/>
                <a:cs typeface="Courier"/>
              </a:rPr>
              <a:t>DealID</a:t>
            </a:r>
            <a:r>
              <a:rPr lang="en-US" sz="2800" dirty="0">
                <a:latin typeface="+mj-lt"/>
                <a:cs typeface="Courier"/>
              </a:rPr>
              <a:t> to the wrong Object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+mj-lt"/>
                <a:cs typeface="Courier"/>
              </a:rPr>
              <a:t>Improper </a:t>
            </a:r>
            <a:r>
              <a:rPr lang="en-US" sz="2800" dirty="0">
                <a:latin typeface="+mj-lt"/>
                <a:cs typeface="Courier"/>
              </a:rPr>
              <a:t>Handling of the Private </a:t>
            </a:r>
            <a:r>
              <a:rPr lang="en-US" sz="2800" dirty="0" err="1">
                <a:latin typeface="+mj-lt"/>
                <a:cs typeface="Courier"/>
              </a:rPr>
              <a:t>vs</a:t>
            </a:r>
            <a:r>
              <a:rPr lang="en-US" sz="2800" dirty="0">
                <a:latin typeface="+mj-lt"/>
                <a:cs typeface="Courier"/>
              </a:rPr>
              <a:t> Open Market </a:t>
            </a:r>
            <a:r>
              <a:rPr lang="en-US" sz="2800" dirty="0" smtClean="0">
                <a:latin typeface="+mj-lt"/>
                <a:cs typeface="Courier"/>
              </a:rPr>
              <a:t>Flag</a:t>
            </a:r>
            <a:endParaRPr lang="en-US" sz="2800" dirty="0">
              <a:latin typeface="+mj-lt"/>
              <a:cs typeface="Courier"/>
            </a:endParaRPr>
          </a:p>
          <a:p>
            <a:pPr>
              <a:buFont typeface="Arial"/>
              <a:buChar char="•"/>
            </a:pPr>
            <a:r>
              <a:rPr lang="en-US" sz="2800" dirty="0">
                <a:latin typeface="+mj-lt"/>
                <a:cs typeface="Courier"/>
              </a:rPr>
              <a:t>Improper handling of </a:t>
            </a:r>
            <a:r>
              <a:rPr lang="en-US" sz="2800" dirty="0" err="1">
                <a:latin typeface="+mj-lt"/>
                <a:cs typeface="Courier"/>
              </a:rPr>
              <a:t>SeatIDs</a:t>
            </a:r>
            <a:endParaRPr lang="en-US" sz="2800" dirty="0">
              <a:latin typeface="+mj-lt"/>
              <a:cs typeface="Courier"/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latin typeface="+mj-lt"/>
                <a:cs typeface="Courier"/>
              </a:rPr>
              <a:t>Silently </a:t>
            </a:r>
            <a:r>
              <a:rPr lang="en-US" sz="2800" dirty="0">
                <a:latin typeface="+mj-lt"/>
                <a:cs typeface="Courier"/>
              </a:rPr>
              <a:t>Applying Margin Discounts to </a:t>
            </a:r>
            <a:r>
              <a:rPr lang="en-US" sz="2800" dirty="0" err="1">
                <a:latin typeface="+mj-lt"/>
                <a:cs typeface="Courier"/>
              </a:rPr>
              <a:t>DealID</a:t>
            </a:r>
            <a:r>
              <a:rPr lang="en-US" sz="2800" dirty="0">
                <a:latin typeface="+mj-lt"/>
                <a:cs typeface="Courier"/>
              </a:rPr>
              <a:t> </a:t>
            </a:r>
            <a:r>
              <a:rPr lang="en-US" sz="2800" dirty="0" smtClean="0">
                <a:latin typeface="+mj-lt"/>
                <a:cs typeface="Courier"/>
              </a:rPr>
              <a:t>Bids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+mj-lt"/>
                <a:cs typeface="Courier"/>
              </a:rPr>
              <a:t>Fake URL as </a:t>
            </a:r>
            <a:r>
              <a:rPr lang="en-US" dirty="0" err="1" smtClean="0">
                <a:latin typeface="+mj-lt"/>
                <a:cs typeface="Courier"/>
              </a:rPr>
              <a:t>DealID</a:t>
            </a:r>
            <a:endParaRPr lang="en-US" sz="2800" dirty="0"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7221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Open Trading Agreement with Buyer</a:t>
            </a:r>
          </a:p>
          <a:p>
            <a:r>
              <a:rPr lang="en-US" dirty="0"/>
              <a:t>Between publisher and buying entity </a:t>
            </a:r>
            <a:br>
              <a:rPr lang="en-US" dirty="0"/>
            </a:br>
            <a:r>
              <a:rPr lang="en-US" dirty="0"/>
              <a:t>Publisher sets an access rule defining the price floor for a specific buyer.</a:t>
            </a:r>
          </a:p>
          <a:p>
            <a:pPr lvl="0"/>
            <a:r>
              <a:rPr lang="en-US" dirty="0"/>
              <a:t>Locked to the buyer</a:t>
            </a:r>
          </a:p>
          <a:p>
            <a:pPr lvl="0"/>
            <a:r>
              <a:rPr lang="en-US" dirty="0"/>
              <a:t>known price floor</a:t>
            </a:r>
          </a:p>
          <a:p>
            <a:pPr lvl="0"/>
            <a:r>
              <a:rPr lang="en-US" dirty="0"/>
              <a:t>public/open inventory</a:t>
            </a:r>
          </a:p>
          <a:p>
            <a:pPr lvl="0"/>
            <a:r>
              <a:rPr lang="en-US" dirty="0"/>
              <a:t>No </a:t>
            </a:r>
            <a:r>
              <a:rPr lang="en-US" dirty="0" err="1"/>
              <a:t>DealID</a:t>
            </a:r>
            <a:r>
              <a:rPr lang="en-US" dirty="0"/>
              <a:t> needed (</a:t>
            </a:r>
            <a:r>
              <a:rPr lang="en-US" dirty="0" err="1"/>
              <a:t>dealID</a:t>
            </a:r>
            <a:r>
              <a:rPr lang="en-US" dirty="0"/>
              <a:t> is optional)</a:t>
            </a:r>
          </a:p>
          <a:p>
            <a:pPr lvl="0"/>
            <a:r>
              <a:rPr lang="en-US" dirty="0"/>
              <a:t>no named advertiser(s)</a:t>
            </a:r>
          </a:p>
          <a:p>
            <a:pPr lvl="0"/>
            <a:r>
              <a:rPr lang="en-US" dirty="0"/>
              <a:t>no prioritization of bids</a:t>
            </a:r>
          </a:p>
          <a:p>
            <a:pPr lvl="0"/>
            <a:r>
              <a:rPr lang="en-US" dirty="0"/>
              <a:t>daily, total or </a:t>
            </a:r>
            <a:r>
              <a:rPr lang="en-US" dirty="0" err="1"/>
              <a:t>freq</a:t>
            </a:r>
            <a:r>
              <a:rPr lang="en-US" dirty="0"/>
              <a:t> caps optional on publisher/exchange side</a:t>
            </a:r>
          </a:p>
          <a:p>
            <a:pPr lvl="0"/>
            <a:r>
              <a:rPr lang="en-US" dirty="0"/>
              <a:t>all placements, or limited to specific placements</a:t>
            </a:r>
          </a:p>
          <a:p>
            <a:pPr lvl="0"/>
            <a:r>
              <a:rPr lang="en-US" dirty="0"/>
              <a:t>targeting is up to the buyer/bidder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6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Open Trading Agreement with </a:t>
            </a:r>
            <a:r>
              <a:rPr lang="en-US" b="1" dirty="0" smtClean="0"/>
              <a:t>Buyer with Named Advertisers</a:t>
            </a:r>
            <a:endParaRPr lang="en-US" b="1" dirty="0"/>
          </a:p>
          <a:p>
            <a:r>
              <a:rPr lang="en-US" dirty="0"/>
              <a:t>Between publisher and buying entity </a:t>
            </a:r>
            <a:br>
              <a:rPr lang="en-US" dirty="0"/>
            </a:br>
            <a:r>
              <a:rPr lang="en-US" dirty="0"/>
              <a:t>Publisher sets an access rule defining the price floor for a specific buyer.</a:t>
            </a:r>
          </a:p>
          <a:p>
            <a:pPr lvl="0"/>
            <a:r>
              <a:rPr lang="en-US" dirty="0" smtClean="0"/>
              <a:t>[Same as prior with a list of named advertisers]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0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First Look Trading Agreement</a:t>
            </a:r>
          </a:p>
          <a:p>
            <a:r>
              <a:rPr lang="en-US" dirty="0"/>
              <a:t>Between publisher and buying entity</a:t>
            </a:r>
          </a:p>
          <a:p>
            <a:r>
              <a:rPr lang="en-US" dirty="0"/>
              <a:t>Publisher sets an access rule defining the price floor for the buyer</a:t>
            </a:r>
          </a:p>
          <a:p>
            <a:r>
              <a:rPr lang="en-US" dirty="0"/>
              <a:t>locked to the buyer</a:t>
            </a:r>
          </a:p>
          <a:p>
            <a:r>
              <a:rPr lang="en-US" dirty="0"/>
              <a:t>known price floor</a:t>
            </a:r>
          </a:p>
          <a:p>
            <a:r>
              <a:rPr lang="en-US" dirty="0" err="1"/>
              <a:t>DealID</a:t>
            </a:r>
            <a:r>
              <a:rPr lang="en-US" dirty="0"/>
              <a:t> needed</a:t>
            </a:r>
          </a:p>
          <a:p>
            <a:r>
              <a:rPr lang="en-US" dirty="0"/>
              <a:t>Optional named advertiser list</a:t>
            </a:r>
          </a:p>
          <a:p>
            <a:r>
              <a:rPr lang="en-US" dirty="0"/>
              <a:t>Prioritization of bids expected</a:t>
            </a:r>
          </a:p>
          <a:p>
            <a:r>
              <a:rPr lang="en-US" dirty="0" smtClean="0"/>
              <a:t>Daily</a:t>
            </a:r>
            <a:r>
              <a:rPr lang="en-US" dirty="0"/>
              <a:t>, total or </a:t>
            </a:r>
            <a:r>
              <a:rPr lang="en-US" dirty="0" err="1"/>
              <a:t>freq</a:t>
            </a:r>
            <a:r>
              <a:rPr lang="en-US" dirty="0"/>
              <a:t> caps optional on publisher/exchange side</a:t>
            </a:r>
          </a:p>
          <a:p>
            <a:r>
              <a:rPr lang="en-US" dirty="0" smtClean="0"/>
              <a:t>All </a:t>
            </a:r>
            <a:r>
              <a:rPr lang="en-US" dirty="0"/>
              <a:t>placements, or limited to specific placements</a:t>
            </a:r>
          </a:p>
          <a:p>
            <a:r>
              <a:rPr lang="en-US" dirty="0" smtClean="0"/>
              <a:t>Targeting </a:t>
            </a:r>
            <a:r>
              <a:rPr lang="en-US" dirty="0"/>
              <a:t>is up to the buyer/bidder</a:t>
            </a:r>
          </a:p>
        </p:txBody>
      </p:sp>
    </p:spTree>
    <p:extLst>
      <p:ext uri="{BB962C8B-B14F-4D97-AF65-F5344CB8AC3E}">
        <p14:creationId xmlns:p14="http://schemas.microsoft.com/office/powerpoint/2010/main" val="39040401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_PPT_Template">
  <a:themeElements>
    <a:clrScheme name="IAB Colors 07-2011">
      <a:dk1>
        <a:sysClr val="windowText" lastClr="000000"/>
      </a:dk1>
      <a:lt1>
        <a:srgbClr val="FFFFFF"/>
      </a:lt1>
      <a:dk2>
        <a:srgbClr val="A5A5A5"/>
      </a:dk2>
      <a:lt2>
        <a:srgbClr val="FBEDBF"/>
      </a:lt2>
      <a:accent1>
        <a:srgbClr val="F8DE42"/>
      </a:accent1>
      <a:accent2>
        <a:srgbClr val="AB6447"/>
      </a:accent2>
      <a:accent3>
        <a:srgbClr val="1C908A"/>
      </a:accent3>
      <a:accent4>
        <a:srgbClr val="E20000"/>
      </a:accent4>
      <a:accent5>
        <a:srgbClr val="A7240E"/>
      </a:accent5>
      <a:accent6>
        <a:srgbClr val="030101"/>
      </a:accent6>
      <a:hlink>
        <a:srgbClr val="208C84"/>
      </a:hlink>
      <a:folHlink>
        <a:srgbClr val="CF8C63"/>
      </a:folHlink>
    </a:clrScheme>
    <a:fontScheme name="IAB Theme Fonts">
      <a:majorFont>
        <a:latin typeface="FuturaTOT"/>
        <a:ea typeface=""/>
        <a:cs typeface=""/>
      </a:majorFont>
      <a:minorFont>
        <a:latin typeface="FuturaTOTMed"/>
        <a:ea typeface=""/>
        <a:cs typeface="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Blank_PPT_Template.potx</Template>
  <TotalTime>17529</TotalTime>
  <Words>653</Words>
  <Application>Microsoft Macintosh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Blank_PPT_Template</vt:lpstr>
      <vt:lpstr>Proposal for Private Marketplace DealID Extensions</vt:lpstr>
      <vt:lpstr>What is a DealID?</vt:lpstr>
      <vt:lpstr>Overview</vt:lpstr>
      <vt:lpstr>DealsV2 API</vt:lpstr>
      <vt:lpstr>Proposed Logic</vt:lpstr>
      <vt:lpstr>Bidding Logic Anti-Patterns</vt:lpstr>
      <vt:lpstr>Use Case 1</vt:lpstr>
      <vt:lpstr>Use Case 2</vt:lpstr>
      <vt:lpstr>Use Case 3</vt:lpstr>
      <vt:lpstr>Use Case 4</vt:lpstr>
      <vt:lpstr>Use Case 5</vt:lpstr>
      <vt:lpstr>Use Case 6</vt:lpstr>
      <vt:lpstr>Use Case 7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Longacre</dc:creator>
  <cp:lastModifiedBy>Neal Richter</cp:lastModifiedBy>
  <cp:revision>553</cp:revision>
  <cp:lastPrinted>2011-07-15T22:15:45Z</cp:lastPrinted>
  <dcterms:created xsi:type="dcterms:W3CDTF">2008-07-22T20:18:09Z</dcterms:created>
  <dcterms:modified xsi:type="dcterms:W3CDTF">2013-04-26T12:40:22Z</dcterms:modified>
</cp:coreProperties>
</file>