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63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4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>
          <a:extLst>
            <a:ext uri="{FF2B5EF4-FFF2-40B4-BE49-F238E27FC236}">
              <a16:creationId xmlns:a16="http://schemas.microsoft.com/office/drawing/2014/main" id="{6662C681-A5E9-A029-0D0F-C2102F198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47aa0e7ba_0_43:notes">
            <a:extLst>
              <a:ext uri="{FF2B5EF4-FFF2-40B4-BE49-F238E27FC236}">
                <a16:creationId xmlns:a16="http://schemas.microsoft.com/office/drawing/2014/main" id="{92CE48B3-192C-FCD0-4C2E-FDE7EFD468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047aa0e7ba_0_43:notes">
            <a:extLst>
              <a:ext uri="{FF2B5EF4-FFF2-40B4-BE49-F238E27FC236}">
                <a16:creationId xmlns:a16="http://schemas.microsoft.com/office/drawing/2014/main" id="{742D4D71-98B6-A556-39D7-85D7EB2DEC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543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>
          <a:extLst>
            <a:ext uri="{FF2B5EF4-FFF2-40B4-BE49-F238E27FC236}">
              <a16:creationId xmlns:a16="http://schemas.microsoft.com/office/drawing/2014/main" id="{9B545CAB-ED22-D028-2210-530F0BD51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47aa0e7ba_0_43:notes">
            <a:extLst>
              <a:ext uri="{FF2B5EF4-FFF2-40B4-BE49-F238E27FC236}">
                <a16:creationId xmlns:a16="http://schemas.microsoft.com/office/drawing/2014/main" id="{C8167C08-1959-C152-3FE8-F62655E776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047aa0e7ba_0_43:notes">
            <a:extLst>
              <a:ext uri="{FF2B5EF4-FFF2-40B4-BE49-F238E27FC236}">
                <a16:creationId xmlns:a16="http://schemas.microsoft.com/office/drawing/2014/main" id="{7052D473-D7FC-C0E0-924E-2BA399F006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849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>
          <a:extLst>
            <a:ext uri="{FF2B5EF4-FFF2-40B4-BE49-F238E27FC236}">
              <a16:creationId xmlns:a16="http://schemas.microsoft.com/office/drawing/2014/main" id="{F5A6AA1F-2EDA-AF40-A90E-06FF3041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47aa0e7ba_0_43:notes">
            <a:extLst>
              <a:ext uri="{FF2B5EF4-FFF2-40B4-BE49-F238E27FC236}">
                <a16:creationId xmlns:a16="http://schemas.microsoft.com/office/drawing/2014/main" id="{5645DA2D-161A-6939-3A2E-9DCF6FFD3C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047aa0e7ba_0_43:notes">
            <a:extLst>
              <a:ext uri="{FF2B5EF4-FFF2-40B4-BE49-F238E27FC236}">
                <a16:creationId xmlns:a16="http://schemas.microsoft.com/office/drawing/2014/main" id="{6AE94FF2-C81B-3845-0EDF-0DEF32B468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57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>
          <a:extLst>
            <a:ext uri="{FF2B5EF4-FFF2-40B4-BE49-F238E27FC236}">
              <a16:creationId xmlns:a16="http://schemas.microsoft.com/office/drawing/2014/main" id="{A5305D3A-63CE-D54E-F02E-1E94673F4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47aa0e7ba_0_43:notes">
            <a:extLst>
              <a:ext uri="{FF2B5EF4-FFF2-40B4-BE49-F238E27FC236}">
                <a16:creationId xmlns:a16="http://schemas.microsoft.com/office/drawing/2014/main" id="{E118D2EB-49DA-D6EF-F99B-9193DB4217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047aa0e7ba_0_43:notes">
            <a:extLst>
              <a:ext uri="{FF2B5EF4-FFF2-40B4-BE49-F238E27FC236}">
                <a16:creationId xmlns:a16="http://schemas.microsoft.com/office/drawing/2014/main" id="{CB2E5DB3-DE7F-7D00-1BF3-2E3C25417E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92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47aa0e7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47aa0e7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47aa0e7b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47aa0e7b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47aa0e7b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047aa0e7b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47aa0e7b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047aa0e7b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47aa0e7b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047aa0e7b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47aa0e7b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047aa0e7b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>
          <a:extLst>
            <a:ext uri="{FF2B5EF4-FFF2-40B4-BE49-F238E27FC236}">
              <a16:creationId xmlns:a16="http://schemas.microsoft.com/office/drawing/2014/main" id="{646A3323-C0E6-E3DB-F024-184F9FB4F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>
            <a:extLst>
              <a:ext uri="{FF2B5EF4-FFF2-40B4-BE49-F238E27FC236}">
                <a16:creationId xmlns:a16="http://schemas.microsoft.com/office/drawing/2014/main" id="{BF6E8A1A-8657-7A3B-F35D-6A8451016B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9510" y="788714"/>
            <a:ext cx="7030500" cy="624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dirty="0">
                <a:solidFill>
                  <a:srgbClr val="FE81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Let's have a look at what we covered yesterday</a:t>
            </a:r>
            <a:endParaRPr sz="3600" b="0" dirty="0">
              <a:solidFill>
                <a:srgbClr val="FC7A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2F27AC-9EBE-9D84-9CCC-C65CDB2EC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1" y="104988"/>
            <a:ext cx="1234439" cy="26174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5443C-4F6B-DB02-46D2-035B78E63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4355" y="2340780"/>
            <a:ext cx="6480810" cy="1876889"/>
          </a:xfrm>
        </p:spPr>
        <p:txBody>
          <a:bodyPr>
            <a:normAutofit lnSpcReduction="10000"/>
          </a:bodyPr>
          <a:lstStyle/>
          <a:p>
            <a:pPr marL="146050" indent="0">
              <a:buNone/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Splunk</a:t>
            </a:r>
          </a:p>
          <a:p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Splunk?</a:t>
            </a:r>
          </a:p>
          <a:p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 of Splunk</a:t>
            </a:r>
          </a:p>
          <a:p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 of Splunk</a:t>
            </a:r>
          </a:p>
          <a:p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Installing Splunk</a:t>
            </a:r>
          </a:p>
          <a:p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Management in Splunk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9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>
          <a:extLst>
            <a:ext uri="{FF2B5EF4-FFF2-40B4-BE49-F238E27FC236}">
              <a16:creationId xmlns:a16="http://schemas.microsoft.com/office/drawing/2014/main" id="{0DDFC236-A6D3-0DAD-9E61-F68D24601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>
            <a:extLst>
              <a:ext uri="{FF2B5EF4-FFF2-40B4-BE49-F238E27FC236}">
                <a16:creationId xmlns:a16="http://schemas.microsoft.com/office/drawing/2014/main" id="{A0EB2BD6-CF31-6C96-8A8B-B31043AB20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9510" y="788714"/>
            <a:ext cx="7030500" cy="624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>
                <a:solidFill>
                  <a:srgbClr val="FC7A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Coming Next?</a:t>
            </a:r>
            <a:endParaRPr sz="3600" b="0" dirty="0">
              <a:solidFill>
                <a:srgbClr val="FC7A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2B61E4-7280-9516-05DF-0E234CD6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1" y="104988"/>
            <a:ext cx="1234439" cy="26174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9FB8C-D864-E575-7616-48A2990AA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0690" y="1700701"/>
            <a:ext cx="5255970" cy="1142668"/>
          </a:xfrm>
        </p:spPr>
        <p:txBody>
          <a:bodyPr/>
          <a:lstStyle/>
          <a:p>
            <a:pPr marL="14605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 into SPL (Search Processing Language)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SPL?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SPL Commands and Real-world Use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CDF46-0D41-8140-D141-5375334D5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41" y="1606560"/>
            <a:ext cx="1330949" cy="133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>
          <a:extLst>
            <a:ext uri="{FF2B5EF4-FFF2-40B4-BE49-F238E27FC236}">
              <a16:creationId xmlns:a16="http://schemas.microsoft.com/office/drawing/2014/main" id="{F634113C-8DC8-057F-C523-479B0DDBA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5754A2-F026-67FF-E20F-116ACC747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1" y="104988"/>
            <a:ext cx="1234439" cy="26174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193DE-BDCC-EBEB-579D-26E9B37C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7530" y="1677841"/>
            <a:ext cx="2948940" cy="1142668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US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0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>
          <a:extLst>
            <a:ext uri="{FF2B5EF4-FFF2-40B4-BE49-F238E27FC236}">
              <a16:creationId xmlns:a16="http://schemas.microsoft.com/office/drawing/2014/main" id="{4D204D00-D544-158A-8CED-99F989303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>
            <a:extLst>
              <a:ext uri="{FF2B5EF4-FFF2-40B4-BE49-F238E27FC236}">
                <a16:creationId xmlns:a16="http://schemas.microsoft.com/office/drawing/2014/main" id="{C048BEC3-1315-D953-4FA4-A52D026E20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9510" y="788714"/>
            <a:ext cx="7030500" cy="624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dirty="0">
                <a:solidFill>
                  <a:srgbClr val="FE81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Agenda</a:t>
            </a:r>
            <a:endParaRPr sz="3600" b="0" dirty="0">
              <a:solidFill>
                <a:srgbClr val="FC7A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9E0202-3B3A-7EFC-2B31-907EC60F5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1" y="104988"/>
            <a:ext cx="1234439" cy="26174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3A0BF-4F6E-FF5B-F38B-3D760E47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4355" y="1887753"/>
            <a:ext cx="6480810" cy="1876889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Indexes &amp; Data Onboarding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Indexes?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 and Onboarding Data into Splunk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74921-8FCE-7931-4336-6CEE6C544BCC}"/>
              </a:ext>
            </a:extLst>
          </p:cNvPr>
          <p:cNvSpPr txBox="1"/>
          <p:nvPr/>
        </p:nvSpPr>
        <p:spPr>
          <a:xfrm>
            <a:off x="7692389" y="166679"/>
            <a:ext cx="1588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C7A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02</a:t>
            </a:r>
          </a:p>
        </p:txBody>
      </p:sp>
    </p:spTree>
    <p:extLst>
      <p:ext uri="{BB962C8B-B14F-4D97-AF65-F5344CB8AC3E}">
        <p14:creationId xmlns:p14="http://schemas.microsoft.com/office/powerpoint/2010/main" val="106710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SPLUNK OVERVIEW (Module - 2)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15F1C2-6474-897A-E1B4-6017770EA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1" y="104988"/>
            <a:ext cx="1234439" cy="2617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1248490" y="50489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131"/>
              <a:buFont typeface="Arial"/>
              <a:buNone/>
            </a:pPr>
            <a:r>
              <a:rPr lang="en" sz="1688" dirty="0">
                <a:latin typeface="Times New Roman"/>
                <a:ea typeface="Times New Roman"/>
                <a:cs typeface="Times New Roman"/>
                <a:sym typeface="Times New Roman"/>
              </a:rPr>
              <a:t>Splunk Data:</a:t>
            </a:r>
            <a:endParaRPr sz="168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131"/>
              <a:buFont typeface="Arial"/>
              <a:buNone/>
            </a:pPr>
            <a:r>
              <a:rPr lang="en" sz="1688" dirty="0">
                <a:latin typeface="Times New Roman"/>
                <a:ea typeface="Times New Roman"/>
                <a:cs typeface="Times New Roman"/>
                <a:sym typeface="Times New Roman"/>
              </a:rPr>
              <a:t>Splunk can ingest data from a wide variety of sources, including files, directories,</a:t>
            </a:r>
            <a:endParaRPr sz="168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131"/>
              <a:buFont typeface="Arial"/>
              <a:buNone/>
            </a:pPr>
            <a:r>
              <a:rPr lang="en" sz="1688" dirty="0">
                <a:latin typeface="Times New Roman"/>
                <a:ea typeface="Times New Roman"/>
                <a:cs typeface="Times New Roman"/>
                <a:sym typeface="Times New Roman"/>
              </a:rPr>
              <a:t>network events, and APIs. It supports common data formats such as CSV, JSON, and</a:t>
            </a:r>
            <a:endParaRPr sz="168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131"/>
              <a:buFont typeface="Arial"/>
              <a:buNone/>
            </a:pPr>
            <a:r>
              <a:rPr lang="en" sz="1688" dirty="0">
                <a:latin typeface="Times New Roman"/>
                <a:ea typeface="Times New Roman"/>
                <a:cs typeface="Times New Roman"/>
                <a:sym typeface="Times New Roman"/>
              </a:rPr>
              <a:t>XML, as well as custom formats.</a:t>
            </a:r>
            <a:endParaRPr sz="168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420" y="1602410"/>
            <a:ext cx="4874488" cy="3367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E912AB-83FF-649F-7CA8-066C97CF1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1" y="104988"/>
            <a:ext cx="1234439" cy="2617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Indexes: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03800" y="1300950"/>
            <a:ext cx="7155600" cy="3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Times New Roman"/>
                <a:ea typeface="Times New Roman"/>
                <a:cs typeface="Times New Roman"/>
                <a:sym typeface="Times New Roman"/>
              </a:rPr>
              <a:t>The repository for data. When the Splunk platform indexes raw data, it transforms the data into searchable events. Indexes reside in flat files on the indexer. 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>
                <a:latin typeface="Times New Roman"/>
                <a:ea typeface="Times New Roman"/>
                <a:cs typeface="Times New Roman"/>
                <a:sym typeface="Times New Roman"/>
              </a:rPr>
              <a:t>There are two types of indexes: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dirty="0">
                <a:latin typeface="Times New Roman"/>
                <a:ea typeface="Times New Roman"/>
                <a:cs typeface="Times New Roman"/>
                <a:sym typeface="Times New Roman"/>
              </a:rPr>
              <a:t>Events indexes. Events indexes are the default type of index. They can hold any type of data. 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dirty="0">
                <a:latin typeface="Times New Roman"/>
                <a:ea typeface="Times New Roman"/>
                <a:cs typeface="Times New Roman"/>
                <a:sym typeface="Times New Roman"/>
              </a:rPr>
              <a:t>Metrics indexes. Metrics indexes hold only metric data. 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 dirty="0">
                <a:latin typeface="Times New Roman"/>
                <a:ea typeface="Times New Roman"/>
                <a:cs typeface="Times New Roman"/>
                <a:sym typeface="Times New Roman"/>
              </a:rPr>
              <a:t>metric data consists of a numerical measurement called a metric, the metric type, and one or more dimensions.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dirty="0">
                <a:latin typeface="Times New Roman"/>
                <a:ea typeface="Times New Roman"/>
                <a:cs typeface="Times New Roman"/>
                <a:sym typeface="Times New Roman"/>
              </a:rPr>
              <a:t>What is difference between raw data and events? 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81436C-27DD-D204-2899-EA9AC3BD7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1" y="104988"/>
            <a:ext cx="1234439" cy="2617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Adding Data into splunk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8706"/>
            <a:ext cx="9144000" cy="2166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65DA4D-7A5D-8AEB-7111-53C783A08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1" y="104988"/>
            <a:ext cx="1234439" cy="2617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xfrm>
            <a:off x="2057081" y="236835"/>
            <a:ext cx="53955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Click on Select file → Upload any file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25" y="1017725"/>
            <a:ext cx="7525675" cy="379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AC4D5A-1E36-748B-51C2-5A9CA0A75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1" y="104988"/>
            <a:ext cx="1234439" cy="2617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Steps: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Select sourcetype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Resolve error if there are any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Click on Next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Select index you want to ingest data of your file into.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Click on Review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Click on Submit.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31C86-5035-2020-C3CC-E34636431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1" y="104988"/>
            <a:ext cx="1234439" cy="2617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24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Removing Data:</a:t>
            </a:r>
            <a:endParaRPr dirty="0"/>
          </a:p>
        </p:txBody>
      </p:sp>
      <p:sp>
        <p:nvSpPr>
          <p:cNvPr id="313" name="Google Shape;313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remove data using | delete command in search and reporting bar.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It’s very destructive command please do not use it without assistance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3544"/>
            <a:ext cx="9144000" cy="2081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AA4BE4-843E-BF94-5F37-077EDCE1E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1" y="104988"/>
            <a:ext cx="1234439" cy="2617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On-screen Show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Maven Pro</vt:lpstr>
      <vt:lpstr>Nunito</vt:lpstr>
      <vt:lpstr>Calibri</vt:lpstr>
      <vt:lpstr>Momentum</vt:lpstr>
      <vt:lpstr>Let's have a look at what we covered yesterday</vt:lpstr>
      <vt:lpstr>Today’s Agenda</vt:lpstr>
      <vt:lpstr>SPLUNK OVERVIEW (Module - 2)</vt:lpstr>
      <vt:lpstr>Splunk Data: Splunk can ingest data from a wide variety of sources, including files, directories, network events, and APIs. It supports common data formats such as CSV, JSON, and XML, as well as custom formats.  </vt:lpstr>
      <vt:lpstr>Indexes:</vt:lpstr>
      <vt:lpstr>Adding Data into splunk</vt:lpstr>
      <vt:lpstr>Click on Select file → Upload any file</vt:lpstr>
      <vt:lpstr>Steps:</vt:lpstr>
      <vt:lpstr>Removing Data:</vt:lpstr>
      <vt:lpstr>What’s Coming Next?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Swati</dc:creator>
  <cp:lastModifiedBy>Swati Pandey</cp:lastModifiedBy>
  <cp:revision>1</cp:revision>
  <dcterms:modified xsi:type="dcterms:W3CDTF">2025-05-20T13:34:12Z</dcterms:modified>
</cp:coreProperties>
</file>