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6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7A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9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>
          <a:extLst>
            <a:ext uri="{FF2B5EF4-FFF2-40B4-BE49-F238E27FC236}">
              <a16:creationId xmlns:a16="http://schemas.microsoft.com/office/drawing/2014/main" id="{0D20969C-FEFB-FC93-6397-B1116E611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>
            <a:extLst>
              <a:ext uri="{FF2B5EF4-FFF2-40B4-BE49-F238E27FC236}">
                <a16:creationId xmlns:a16="http://schemas.microsoft.com/office/drawing/2014/main" id="{1EECE2D5-43FE-6855-9B6E-4E1D4D7344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9:notes">
            <a:extLst>
              <a:ext uri="{FF2B5EF4-FFF2-40B4-BE49-F238E27FC236}">
                <a16:creationId xmlns:a16="http://schemas.microsoft.com/office/drawing/2014/main" id="{1897B057-14E2-66F3-523B-F67DA73BD3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396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>
          <a:extLst>
            <a:ext uri="{FF2B5EF4-FFF2-40B4-BE49-F238E27FC236}">
              <a16:creationId xmlns:a16="http://schemas.microsoft.com/office/drawing/2014/main" id="{0B990F87-7871-B836-D24F-0BC565B1D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>
            <a:extLst>
              <a:ext uri="{FF2B5EF4-FFF2-40B4-BE49-F238E27FC236}">
                <a16:creationId xmlns:a16="http://schemas.microsoft.com/office/drawing/2014/main" id="{27DAA9F7-2526-AEB9-EED1-E8922E1607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9:notes">
            <a:extLst>
              <a:ext uri="{FF2B5EF4-FFF2-40B4-BE49-F238E27FC236}">
                <a16:creationId xmlns:a16="http://schemas.microsoft.com/office/drawing/2014/main" id="{E7D79578-FCD2-3A25-77D1-9176D43C85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5906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>
          <a:extLst>
            <a:ext uri="{FF2B5EF4-FFF2-40B4-BE49-F238E27FC236}">
              <a16:creationId xmlns:a16="http://schemas.microsoft.com/office/drawing/2014/main" id="{8D35FC38-9F27-D6B9-AABE-6D2FEEF41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>
            <a:extLst>
              <a:ext uri="{FF2B5EF4-FFF2-40B4-BE49-F238E27FC236}">
                <a16:creationId xmlns:a16="http://schemas.microsoft.com/office/drawing/2014/main" id="{E3C856C0-A1F7-2DA0-C01D-43EFEB8D55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9:notes">
            <a:extLst>
              <a:ext uri="{FF2B5EF4-FFF2-40B4-BE49-F238E27FC236}">
                <a16:creationId xmlns:a16="http://schemas.microsoft.com/office/drawing/2014/main" id="{A6F2AF61-29C2-926E-4F7D-48B141EB84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6994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>
          <a:extLst>
            <a:ext uri="{FF2B5EF4-FFF2-40B4-BE49-F238E27FC236}">
              <a16:creationId xmlns:a16="http://schemas.microsoft.com/office/drawing/2014/main" id="{F917C770-74CF-BA97-B915-31652A368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>
            <a:extLst>
              <a:ext uri="{FF2B5EF4-FFF2-40B4-BE49-F238E27FC236}">
                <a16:creationId xmlns:a16="http://schemas.microsoft.com/office/drawing/2014/main" id="{063D6CD1-7634-3034-DBAB-90EAC7F1B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8920" y="879004"/>
            <a:ext cx="7038900" cy="383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2800" b="0" dirty="0">
                <a:solidFill>
                  <a:srgbClr val="FE81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Let's have a look at what we covered yesterday</a:t>
            </a:r>
            <a:endParaRPr dirty="0">
              <a:solidFill>
                <a:srgbClr val="FC7A69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BD6B8D-D113-8943-24D7-AF9D7ACAE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91" y="125730"/>
            <a:ext cx="1401699" cy="2972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067D84-748F-BE59-9485-7C7F91E6EA5D}"/>
              </a:ext>
            </a:extLst>
          </p:cNvPr>
          <p:cNvSpPr txBox="1"/>
          <p:nvPr/>
        </p:nvSpPr>
        <p:spPr>
          <a:xfrm>
            <a:off x="2656680" y="1808282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05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Configuration &amp; Data Handling</a:t>
            </a:r>
          </a:p>
          <a:p>
            <a:pPr marL="48895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Splunk Configuration Files</a:t>
            </a:r>
          </a:p>
          <a:p>
            <a:pPr marL="48895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Data is Handled in Splunk</a:t>
            </a:r>
          </a:p>
          <a:p>
            <a:pPr marL="48895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Concept of Basic Forwarding</a:t>
            </a: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57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>
            <a:spLocks noGrp="1"/>
          </p:cNvSpPr>
          <p:nvPr>
            <p:ph type="title"/>
          </p:nvPr>
        </p:nvSpPr>
        <p:spPr>
          <a:xfrm>
            <a:off x="1308930" y="718984"/>
            <a:ext cx="7038900" cy="383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720" dirty="0"/>
              <a:t>******************************************************************</a:t>
            </a:r>
            <a:endParaRPr sz="172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600" dirty="0"/>
              <a:t>Content inside Inputs.conf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720" dirty="0"/>
              <a:t>********************************************************************</a:t>
            </a:r>
            <a:endParaRPr sz="172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600" dirty="0"/>
              <a:t>[monitor://&lt;/path/of/file/abc.txt&gt;]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600" dirty="0"/>
              <a:t>Disabled = 0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600" dirty="0"/>
              <a:t>Index = &lt;index_name&gt;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720" dirty="0"/>
              <a:t>*****************************************************************************</a:t>
            </a:r>
            <a:endParaRPr sz="172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600" dirty="0"/>
              <a:t>Content inside Outputs.conf file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720" dirty="0"/>
              <a:t>*****************************************************************************</a:t>
            </a:r>
            <a:endParaRPr sz="172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600" dirty="0"/>
              <a:t>[tcpout]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600" dirty="0"/>
              <a:t>defaultGroup=my_indexers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600" dirty="0"/>
              <a:t>[tcpout:my_indexers]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600" dirty="0"/>
              <a:t>server=mysplunk_indexer1:9997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600" dirty="0"/>
              <a:t>[tcpout-server://mysplunk_indexer1:9997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72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E3DB1F-4CC3-6BE1-DF14-BBF0CBCD4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91" y="125730"/>
            <a:ext cx="1401699" cy="2972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>
          <a:extLst>
            <a:ext uri="{FF2B5EF4-FFF2-40B4-BE49-F238E27FC236}">
              <a16:creationId xmlns:a16="http://schemas.microsoft.com/office/drawing/2014/main" id="{ADD56E8F-79F7-AD09-3B74-E77CD5EF4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>
            <a:extLst>
              <a:ext uri="{FF2B5EF4-FFF2-40B4-BE49-F238E27FC236}">
                <a16:creationId xmlns:a16="http://schemas.microsoft.com/office/drawing/2014/main" id="{0D6B3D80-EA2A-452B-E6C0-352AC0BC16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8920" y="879004"/>
            <a:ext cx="7038900" cy="383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b="0" dirty="0">
                <a:solidFill>
                  <a:srgbClr val="FC7A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What’s Coming Next?</a:t>
            </a:r>
            <a:endParaRPr sz="2000" dirty="0">
              <a:solidFill>
                <a:srgbClr val="FC7A69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7B7506-FE88-EA34-A36D-133DCAB3A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91" y="125730"/>
            <a:ext cx="1401699" cy="2972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5AD581-70D2-9596-8933-EA6765011FB9}"/>
              </a:ext>
            </a:extLst>
          </p:cNvPr>
          <p:cNvSpPr txBox="1"/>
          <p:nvPr/>
        </p:nvSpPr>
        <p:spPr>
          <a:xfrm>
            <a:off x="2793840" y="1842572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 Integration Special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Integrating Splunk with 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Use Cases and Dashboards</a:t>
            </a:r>
          </a:p>
        </p:txBody>
      </p:sp>
    </p:spTree>
    <p:extLst>
      <p:ext uri="{BB962C8B-B14F-4D97-AF65-F5344CB8AC3E}">
        <p14:creationId xmlns:p14="http://schemas.microsoft.com/office/powerpoint/2010/main" val="1412387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>
          <a:extLst>
            <a:ext uri="{FF2B5EF4-FFF2-40B4-BE49-F238E27FC236}">
              <a16:creationId xmlns:a16="http://schemas.microsoft.com/office/drawing/2014/main" id="{A53EEF55-CF4A-7B69-3697-1090B3277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3FF1E7-5D1B-FBFA-19CB-59FF5C66E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91" y="125730"/>
            <a:ext cx="1401699" cy="2972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6729EB-7F76-D2B5-0BB9-374CEBF22FA3}"/>
              </a:ext>
            </a:extLst>
          </p:cNvPr>
          <p:cNvSpPr txBox="1"/>
          <p:nvPr/>
        </p:nvSpPr>
        <p:spPr>
          <a:xfrm>
            <a:off x="2553810" y="1986975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US" sz="3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05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425079" y="208132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2200" dirty="0"/>
              <a:t>Configuration &amp; Data Handling</a:t>
            </a:r>
            <a:br>
              <a:rPr lang="en-US" sz="2400" dirty="0"/>
            </a:br>
            <a:r>
              <a:rPr lang="en-US" sz="1600" dirty="0"/>
              <a:t>Splunk Configuration Files</a:t>
            </a:r>
            <a:br>
              <a:rPr lang="en-US" sz="1600" dirty="0"/>
            </a:br>
            <a:r>
              <a:rPr lang="en-US" sz="1600" dirty="0"/>
              <a:t>How Data is Handled in Splunk</a:t>
            </a:r>
            <a:br>
              <a:rPr lang="en-US" sz="1600" dirty="0"/>
            </a:br>
            <a:r>
              <a:rPr lang="en-US" sz="1600" dirty="0"/>
              <a:t>Concept of Basic Forwarding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0F2079-AE1B-AA39-C35F-35A1C0B33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81" y="125730"/>
            <a:ext cx="1401699" cy="2972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E82313-D522-B177-9538-E7C03CDFCFDD}"/>
              </a:ext>
            </a:extLst>
          </p:cNvPr>
          <p:cNvSpPr txBox="1"/>
          <p:nvPr/>
        </p:nvSpPr>
        <p:spPr>
          <a:xfrm>
            <a:off x="7979664" y="125730"/>
            <a:ext cx="925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 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5B70DC-CA66-884F-DBC1-1E7A280CCA17}"/>
              </a:ext>
            </a:extLst>
          </p:cNvPr>
          <p:cNvSpPr txBox="1"/>
          <p:nvPr/>
        </p:nvSpPr>
        <p:spPr>
          <a:xfrm>
            <a:off x="3407664" y="128640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050" indent="0" algn="ctr">
              <a:buNone/>
            </a:pPr>
            <a:r>
              <a:rPr lang="en-US" sz="2400" b="1" dirty="0">
                <a:solidFill>
                  <a:srgbClr val="FC7A6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Today’s Agenda</a:t>
            </a:r>
            <a:endParaRPr lang="en-US" sz="1050" dirty="0">
              <a:solidFill>
                <a:srgbClr val="FC7A6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373690" y="1331986"/>
            <a:ext cx="7038900" cy="256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200" dirty="0"/>
              <a:t>There are four key concepts of how data is handled in Splunk:</a:t>
            </a:r>
            <a:br>
              <a:rPr lang="en" dirty="0"/>
            </a:b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000" dirty="0"/>
              <a:t>● Data inputs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000" dirty="0"/>
              <a:t>● Data Parsing 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000" dirty="0"/>
              <a:t>● Data Indexing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000" dirty="0"/>
              <a:t>● Data Searching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34E592-9FA8-3B7E-916C-80594450A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71" y="125730"/>
            <a:ext cx="1401699" cy="2972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endParaRPr/>
          </a:p>
        </p:txBody>
      </p:sp>
      <p:pic>
        <p:nvPicPr>
          <p:cNvPr id="146" name="Google Shape;14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54355"/>
            <a:ext cx="9144000" cy="4034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57A743C-740E-AA82-29E1-58E346CD0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11" y="125730"/>
            <a:ext cx="1401699" cy="2972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1286070" y="601508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00" dirty="0"/>
              <a:t>Standalone Deployment: A standalone deployment in Splunk means that all the functions that Splunk does are managed by a single instance. Various functions that a Standalone Deployment can do are: Searching. Indexing, parsing and ingestion. </a:t>
            </a:r>
            <a:endParaRPr sz="1400" dirty="0"/>
          </a:p>
        </p:txBody>
      </p:sp>
      <p:pic>
        <p:nvPicPr>
          <p:cNvPr id="152" name="Google Shape;152;p16"/>
          <p:cNvPicPr preferRelativeResize="0"/>
          <p:nvPr/>
        </p:nvPicPr>
        <p:blipFill rotWithShape="1">
          <a:blip r:embed="rId3">
            <a:alphaModFix/>
          </a:blip>
          <a:srcRect b="13171"/>
          <a:stretch/>
        </p:blipFill>
        <p:spPr>
          <a:xfrm>
            <a:off x="1403213" y="1694175"/>
            <a:ext cx="6520723" cy="318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1846052-5DC1-580B-02A4-B6E57B470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91" y="125730"/>
            <a:ext cx="1401699" cy="2972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2520315" y="97012"/>
            <a:ext cx="41033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Distributed Deployment</a:t>
            </a:r>
            <a:endParaRPr dirty="0"/>
          </a:p>
        </p:txBody>
      </p:sp>
      <p:pic>
        <p:nvPicPr>
          <p:cNvPr id="158" name="Google Shape;15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824" y="674863"/>
            <a:ext cx="5255774" cy="43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 rotWithShape="1">
          <a:blip r:embed="rId4">
            <a:alphaModFix/>
          </a:blip>
          <a:srcRect t="4607"/>
          <a:stretch/>
        </p:blipFill>
        <p:spPr>
          <a:xfrm>
            <a:off x="5526475" y="674875"/>
            <a:ext cx="3617525" cy="365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CBB5957-5748-793D-E917-28B3078576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791" y="125730"/>
            <a:ext cx="1401699" cy="2972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311700" y="198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Clustered Deployment: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7424" y="771325"/>
            <a:ext cx="5031625" cy="41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B99FCB3-1A48-A191-D785-54930A8EB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91" y="125730"/>
            <a:ext cx="1401699" cy="2972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25075" y="1011462"/>
            <a:ext cx="7038900" cy="360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sz="2000" dirty="0"/>
              <a:t>Key factors that determine the type of deployment:</a:t>
            </a: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endParaRPr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1800" dirty="0"/>
              <a:t>● Indexing volume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1800" dirty="0"/>
              <a:t>● Number and type of searches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1800" dirty="0"/>
              <a:t>● Number of concurrent users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1800" dirty="0"/>
              <a:t>● Data fidelity requirements (No Data loss should occur)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1800" dirty="0"/>
              <a:t>● Availability requirements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1800" dirty="0"/>
              <a:t>● Disaster recovery requirements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E47381-9955-A701-4A7E-0C433A348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91" y="125730"/>
            <a:ext cx="1401699" cy="2972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1297500" y="656640"/>
            <a:ext cx="7038900" cy="4258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520" dirty="0"/>
              <a:t>Getting Data into splunk from a forwarder:</a:t>
            </a:r>
            <a:br>
              <a:rPr lang="en" sz="1520" dirty="0"/>
            </a:br>
            <a:endParaRPr sz="1520" dirty="0"/>
          </a:p>
          <a:p>
            <a:pPr marL="457200" lvl="0" indent="-325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"/>
              <a:buChar char="●"/>
            </a:pPr>
            <a:r>
              <a:rPr lang="en" sz="1400" dirty="0"/>
              <a:t>Install splunk package on one server.</a:t>
            </a:r>
            <a:endParaRPr sz="1400" dirty="0"/>
          </a:p>
          <a:p>
            <a:pPr marL="457200" lvl="0" indent="-325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"/>
              <a:buChar char="●"/>
            </a:pPr>
            <a:r>
              <a:rPr lang="en" sz="1400" dirty="0"/>
              <a:t>Install universal forwarder on another server and make sure splunk service is</a:t>
            </a:r>
            <a:endParaRPr sz="1400" dirty="0"/>
          </a:p>
          <a:p>
            <a:pPr marL="457200" lvl="0" indent="-325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"/>
              <a:buChar char="●"/>
            </a:pPr>
            <a:r>
              <a:rPr lang="en" sz="1400" dirty="0"/>
              <a:t>running.</a:t>
            </a:r>
            <a:endParaRPr sz="1400" dirty="0"/>
          </a:p>
          <a:p>
            <a:pPr marL="457200" lvl="0" indent="-325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"/>
              <a:buChar char="●"/>
            </a:pPr>
            <a:r>
              <a:rPr lang="en" sz="1400" dirty="0"/>
              <a:t>Create inputs.conf file in order to monitor log file &lt;This will help splunk to</a:t>
            </a:r>
            <a:endParaRPr sz="1400" dirty="0"/>
          </a:p>
          <a:p>
            <a:pPr marL="457200" lvl="0" indent="-325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"/>
              <a:buChar char="●"/>
            </a:pPr>
            <a:r>
              <a:rPr lang="en" sz="1400" dirty="0"/>
              <a:t>understand what file splunk needs to monitor&gt;</a:t>
            </a:r>
            <a:endParaRPr sz="1400" dirty="0"/>
          </a:p>
          <a:p>
            <a:pPr marL="457200" lvl="0" indent="-325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"/>
              <a:buChar char="●"/>
            </a:pPr>
            <a:r>
              <a:rPr lang="en" sz="1400" dirty="0"/>
              <a:t>Create outputs.conf file &lt;This will help splunk to understand where to send data&gt;</a:t>
            </a:r>
            <a:endParaRPr sz="1400" dirty="0"/>
          </a:p>
          <a:p>
            <a:pPr marL="457200" lvl="0" indent="-3251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"/>
              <a:buChar char="●"/>
            </a:pPr>
            <a:r>
              <a:rPr lang="en" sz="1400" dirty="0"/>
              <a:t>Restart splunk service on both servers</a:t>
            </a:r>
            <a:br>
              <a:rPr lang="en" sz="1520" dirty="0"/>
            </a:br>
            <a:endParaRPr sz="152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520" b="1" dirty="0">
                <a:solidFill>
                  <a:srgbClr val="FF0000"/>
                </a:solidFill>
              </a:rPr>
              <a:t>Note: In order to verify if data is getting ingested Go to Apps → Search &amp;</a:t>
            </a:r>
            <a:endParaRPr sz="1520" b="1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520" b="1" dirty="0">
                <a:solidFill>
                  <a:srgbClr val="FF0000"/>
                </a:solidFill>
              </a:rPr>
              <a:t>Reporting App → Search &lt;index=&lt;index_name&gt;&gt;</a:t>
            </a:r>
            <a:endParaRPr sz="1520" b="1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520" b="1" dirty="0">
                <a:solidFill>
                  <a:srgbClr val="FF0000"/>
                </a:solidFill>
              </a:rPr>
              <a:t>If you see the data is coming that means you have successfully ingested data</a:t>
            </a:r>
            <a:endParaRPr sz="1520" b="1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520" b="1" dirty="0">
                <a:solidFill>
                  <a:srgbClr val="FF0000"/>
                </a:solidFill>
              </a:rPr>
              <a:t>into splunk.</a:t>
            </a:r>
            <a:endParaRPr sz="1520" b="1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sz="152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52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B99901-0901-31C1-2B5C-BEBDA4939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91" y="125730"/>
            <a:ext cx="1401699" cy="2972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Microsoft Office PowerPoint</Application>
  <PresentationFormat>On-screen Show (16:9)</PresentationFormat>
  <Paragraphs>55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Times New Roman</vt:lpstr>
      <vt:lpstr>Montserrat</vt:lpstr>
      <vt:lpstr>Lato</vt:lpstr>
      <vt:lpstr>Calibri</vt:lpstr>
      <vt:lpstr>Arial</vt:lpstr>
      <vt:lpstr>Focus</vt:lpstr>
      <vt:lpstr>Let's have a look at what we covered yesterday</vt:lpstr>
      <vt:lpstr>Configuration &amp; Data Handling Splunk Configuration Files How Data is Handled in Splunk Concept of Basic Forwarding</vt:lpstr>
      <vt:lpstr>There are four key concepts of how data is handled in Splunk:  ● Data inputs ● Data Parsing  ● Data Indexing ● Data Searching  </vt:lpstr>
      <vt:lpstr>PowerPoint Presentation</vt:lpstr>
      <vt:lpstr>Standalone Deployment: A standalone deployment in Splunk means that all the functions that Splunk does are managed by a single instance. Various functions that a Standalone Deployment can do are: Searching. Indexing, parsing and ingestion. </vt:lpstr>
      <vt:lpstr>Distributed Deployment</vt:lpstr>
      <vt:lpstr>Clustered Deployment:</vt:lpstr>
      <vt:lpstr>Key factors that determine the type of deployment:  ● Indexing volume ● Number and type of searches ● Number of concurrent users ● Data fidelity requirements (No Data loss should occur) ● Availability requirements ● Disaster recovery requirements </vt:lpstr>
      <vt:lpstr>Getting Data into splunk from a forwarder:  Install splunk package on one server. Install universal forwarder on another server and make sure splunk service is running. Create inputs.conf file in order to monitor log file &lt;This will help splunk to understand what file splunk needs to monitor&gt; Create outputs.conf file &lt;This will help splunk to understand where to send data&gt; Restart splunk service on both servers  Note: In order to verify if data is getting ingested Go to Apps → Search &amp; Reporting App → Search &lt;index=&lt;index_name&gt;&gt; If you see the data is coming that means you have successfully ingested data into splunk.  </vt:lpstr>
      <vt:lpstr>****************************************************************** Content inside Inputs.conf ******************************************************************** [monitor://&lt;/path/of/file/abc.txt&gt;] Disabled = 0 Index = &lt;index_name&gt; ***************************************************************************** Content inside Outputs.conf file ***************************************************************************** [tcpout] defaultGroup=my_indexers [tcpout:my_indexers] server=mysplunk_indexer1:9997 [tcpout-server://mysplunk_indexer1:9997 </vt:lpstr>
      <vt:lpstr>What’s Coming Next?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Swati</dc:creator>
  <cp:lastModifiedBy>Swati Pandey</cp:lastModifiedBy>
  <cp:revision>1</cp:revision>
  <dcterms:modified xsi:type="dcterms:W3CDTF">2025-05-22T08:49:47Z</dcterms:modified>
</cp:coreProperties>
</file>