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73" r:id="rId2"/>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4" r:id="rId19"/>
    <p:sldId id="275" r:id="rId20"/>
  </p:sldIdLst>
  <p:sldSz cx="9144000" cy="5143500" type="screen16x9"/>
  <p:notesSz cx="6858000" cy="9144000"/>
  <p:embeddedFontLst>
    <p:embeddedFont>
      <p:font typeface="Merriweather"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Roboto Mono" panose="00000009000000000000"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7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9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a:extLst>
            <a:ext uri="{FF2B5EF4-FFF2-40B4-BE49-F238E27FC236}">
              <a16:creationId xmlns:a16="http://schemas.microsoft.com/office/drawing/2014/main" id="{3DFFC7FA-0830-B9E1-3C34-EE2964F44A38}"/>
            </a:ext>
          </a:extLst>
        </p:cNvPr>
        <p:cNvGrpSpPr/>
        <p:nvPr/>
      </p:nvGrpSpPr>
      <p:grpSpPr>
        <a:xfrm>
          <a:off x="0" y="0"/>
          <a:ext cx="0" cy="0"/>
          <a:chOff x="0" y="0"/>
          <a:chExt cx="0" cy="0"/>
        </a:xfrm>
      </p:grpSpPr>
      <p:sp>
        <p:nvSpPr>
          <p:cNvPr id="61" name="Google Shape;61;p:notes">
            <a:extLst>
              <a:ext uri="{FF2B5EF4-FFF2-40B4-BE49-F238E27FC236}">
                <a16:creationId xmlns:a16="http://schemas.microsoft.com/office/drawing/2014/main" id="{2FB9D4C9-6B5E-7057-5F13-15447124D2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a:extLst>
              <a:ext uri="{FF2B5EF4-FFF2-40B4-BE49-F238E27FC236}">
                <a16:creationId xmlns:a16="http://schemas.microsoft.com/office/drawing/2014/main" id="{8202913A-2408-0532-3A3B-03AF100B93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43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58f7ad47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58f7ad47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58f7ad47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58f7ad47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58f7ad476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58f7ad476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058f7ad476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058f7ad476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58f7ad47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058f7ad47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058f7ad476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058f7ad47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058f7ad476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058f7ad47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58f7ad4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58f7ad4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58f7ad47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058f7ad47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058f7ad47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058f7ad47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58f7ad476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58f7ad47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58f7ad47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058f7ad47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58f7ad47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058f7ad47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58f7ad476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58f7ad47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058f7ad47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058f7ad47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E763-969F-15D2-E513-B749E26161E4}"/>
              </a:ext>
            </a:extLst>
          </p:cNvPr>
          <p:cNvSpPr>
            <a:spLocks noGrp="1"/>
          </p:cNvSpPr>
          <p:nvPr>
            <p:ph type="title"/>
          </p:nvPr>
        </p:nvSpPr>
        <p:spPr>
          <a:xfrm>
            <a:off x="323130" y="640080"/>
            <a:ext cx="8520600" cy="902971"/>
          </a:xfrm>
        </p:spPr>
        <p:txBody>
          <a:bodyPr>
            <a:noAutofit/>
          </a:bodyPr>
          <a:lstStyle/>
          <a:p>
            <a:pPr algn="ctr"/>
            <a:r>
              <a:rPr lang="en-US" sz="3200" b="0" dirty="0">
                <a:solidFill>
                  <a:srgbClr val="FE8168"/>
                </a:solidFill>
                <a:latin typeface="Times New Roman" panose="02020603050405020304" pitchFamily="18" charset="0"/>
                <a:cs typeface="Times New Roman" panose="02020603050405020304" pitchFamily="18" charset="0"/>
              </a:rPr>
              <a:t>Let's have a look at what we covered yesterday</a:t>
            </a:r>
            <a:endParaRPr lang="en-US" sz="3200" dirty="0"/>
          </a:p>
        </p:txBody>
      </p:sp>
      <p:pic>
        <p:nvPicPr>
          <p:cNvPr id="5" name="Picture 4">
            <a:extLst>
              <a:ext uri="{FF2B5EF4-FFF2-40B4-BE49-F238E27FC236}">
                <a16:creationId xmlns:a16="http://schemas.microsoft.com/office/drawing/2014/main" id="{D73FBC1C-AEA0-3BCA-9229-93FE498B4A26}"/>
              </a:ext>
            </a:extLst>
          </p:cNvPr>
          <p:cNvPicPr>
            <a:picLocks noChangeAspect="1"/>
          </p:cNvPicPr>
          <p:nvPr/>
        </p:nvPicPr>
        <p:blipFill>
          <a:blip r:embed="rId2"/>
          <a:stretch>
            <a:fillRect/>
          </a:stretch>
        </p:blipFill>
        <p:spPr>
          <a:xfrm>
            <a:off x="182880" y="139277"/>
            <a:ext cx="1268730" cy="269018"/>
          </a:xfrm>
          <a:prstGeom prst="rect">
            <a:avLst/>
          </a:prstGeom>
        </p:spPr>
      </p:pic>
      <p:sp>
        <p:nvSpPr>
          <p:cNvPr id="7" name="TextBox 6">
            <a:extLst>
              <a:ext uri="{FF2B5EF4-FFF2-40B4-BE49-F238E27FC236}">
                <a16:creationId xmlns:a16="http://schemas.microsoft.com/office/drawing/2014/main" id="{9B9F3DEA-1972-EA11-6766-7A8D08CD0641}"/>
              </a:ext>
            </a:extLst>
          </p:cNvPr>
          <p:cNvSpPr txBox="1"/>
          <p:nvPr/>
        </p:nvSpPr>
        <p:spPr>
          <a:xfrm>
            <a:off x="1431607" y="2003436"/>
            <a:ext cx="6280785" cy="954107"/>
          </a:xfrm>
          <a:prstGeom prst="rect">
            <a:avLst/>
          </a:prstGeom>
          <a:noFill/>
        </p:spPr>
        <p:txBody>
          <a:bodyPr wrap="square">
            <a:spAutoFit/>
          </a:bodyPr>
          <a:lstStyle/>
          <a:p>
            <a:pPr marL="146050" indent="0">
              <a:buNone/>
            </a:pPr>
            <a:r>
              <a:rPr lang="en-US" sz="2000" b="1" dirty="0">
                <a:latin typeface="Times New Roman" panose="02020603050405020304" pitchFamily="18" charset="0"/>
                <a:ea typeface="Calibri" panose="020F0502020204030204" pitchFamily="34" charset="0"/>
                <a:cs typeface="Times New Roman" panose="02020603050405020304" pitchFamily="18" charset="0"/>
              </a:rPr>
              <a:t>Indexes &amp; Data Onboarding</a:t>
            </a:r>
          </a:p>
          <a:p>
            <a:pPr marL="488950" indent="-342900">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What are Indexes?</a:t>
            </a:r>
          </a:p>
          <a:p>
            <a:pPr marL="488950" indent="-342900">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Adding and Onboarding Data into Splunk</a:t>
            </a:r>
            <a:endParaRPr lang="en-US" sz="105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8718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Top Values</a:t>
            </a:r>
            <a:endParaRPr/>
          </a:p>
        </p:txBody>
      </p:sp>
      <p:sp>
        <p:nvSpPr>
          <p:cNvPr id="115" name="Google Shape;115;p21"/>
          <p:cNvSpPr txBox="1">
            <a:spLocks noGrp="1"/>
          </p:cNvSpPr>
          <p:nvPr>
            <p:ph type="body" idx="1"/>
          </p:nvPr>
        </p:nvSpPr>
        <p:spPr>
          <a:xfrm>
            <a:off x="4644675" y="280250"/>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a:solidFill>
                  <a:schemeClr val="dk1"/>
                </a:solidFill>
              </a:rPr>
              <a:t>index=&lt;index_name&gt; | top &lt;field_name&gt;</a:t>
            </a:r>
            <a:br>
              <a:rPr lang="en" sz="1400">
                <a:solidFill>
                  <a:schemeClr val="dk1"/>
                </a:solidFill>
              </a:rPr>
            </a:br>
            <a:br>
              <a:rPr lang="en" sz="1400">
                <a:solidFill>
                  <a:schemeClr val="dk1"/>
                </a:solidFill>
              </a:rPr>
            </a:br>
            <a:r>
              <a:rPr lang="en" sz="1400">
                <a:solidFill>
                  <a:schemeClr val="dk1"/>
                </a:solidFill>
              </a:rPr>
              <a:t>For example: index=parshy-splunk | top “First Name”</a:t>
            </a:r>
            <a:endParaRPr sz="1400">
              <a:solidFill>
                <a:schemeClr val="dk1"/>
              </a:solidFill>
            </a:endParaRPr>
          </a:p>
        </p:txBody>
      </p:sp>
      <p:pic>
        <p:nvPicPr>
          <p:cNvPr id="116" name="Google Shape;116;p21"/>
          <p:cNvPicPr preferRelativeResize="0"/>
          <p:nvPr/>
        </p:nvPicPr>
        <p:blipFill>
          <a:blip r:embed="rId3">
            <a:alphaModFix/>
          </a:blip>
          <a:stretch>
            <a:fillRect/>
          </a:stretch>
        </p:blipFill>
        <p:spPr>
          <a:xfrm>
            <a:off x="424375" y="1602099"/>
            <a:ext cx="7542475" cy="3303751"/>
          </a:xfrm>
          <a:prstGeom prst="rect">
            <a:avLst/>
          </a:prstGeom>
          <a:noFill/>
          <a:ln>
            <a:noFill/>
          </a:ln>
        </p:spPr>
      </p:pic>
      <p:pic>
        <p:nvPicPr>
          <p:cNvPr id="2" name="Google Shape;103;p7">
            <a:extLst>
              <a:ext uri="{FF2B5EF4-FFF2-40B4-BE49-F238E27FC236}">
                <a16:creationId xmlns:a16="http://schemas.microsoft.com/office/drawing/2014/main" id="{1318D443-05F1-D77A-81D9-AF024E0C8265}"/>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Timechart for Visualization</a:t>
            </a:r>
            <a:endParaRPr/>
          </a:p>
        </p:txBody>
      </p:sp>
      <p:sp>
        <p:nvSpPr>
          <p:cNvPr id="122" name="Google Shape;122;p22"/>
          <p:cNvSpPr txBox="1">
            <a:spLocks noGrp="1"/>
          </p:cNvSpPr>
          <p:nvPr>
            <p:ph type="body" idx="1"/>
          </p:nvPr>
        </p:nvSpPr>
        <p:spPr>
          <a:xfrm>
            <a:off x="4644675" y="2972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index=&lt;index_name&gt; | timechart count by &lt;field_name&gt;</a:t>
            </a:r>
            <a:endParaRPr sz="1400">
              <a:solidFill>
                <a:schemeClr val="dk1"/>
              </a:solidFill>
            </a:endParaRPr>
          </a:p>
          <a:p>
            <a:pPr marL="0" lvl="0" indent="0" algn="l" rtl="0">
              <a:spcBef>
                <a:spcPts val="1200"/>
              </a:spcBef>
              <a:spcAft>
                <a:spcPts val="1200"/>
              </a:spcAft>
              <a:buNone/>
            </a:pPr>
            <a:r>
              <a:rPr lang="en" sz="1400">
                <a:solidFill>
                  <a:schemeClr val="dk1"/>
                </a:solidFill>
              </a:rPr>
              <a:t>For example: index=main | timechart count by status</a:t>
            </a:r>
            <a:endParaRPr sz="1400">
              <a:solidFill>
                <a:schemeClr val="dk1"/>
              </a:solidFill>
            </a:endParaRPr>
          </a:p>
        </p:txBody>
      </p:sp>
      <p:pic>
        <p:nvPicPr>
          <p:cNvPr id="123" name="Google Shape;123;p22"/>
          <p:cNvPicPr preferRelativeResize="0"/>
          <p:nvPr/>
        </p:nvPicPr>
        <p:blipFill>
          <a:blip r:embed="rId3">
            <a:alphaModFix/>
          </a:blip>
          <a:stretch>
            <a:fillRect/>
          </a:stretch>
        </p:blipFill>
        <p:spPr>
          <a:xfrm>
            <a:off x="526225" y="1602250"/>
            <a:ext cx="7597675" cy="3331899"/>
          </a:xfrm>
          <a:prstGeom prst="rect">
            <a:avLst/>
          </a:prstGeom>
          <a:noFill/>
          <a:ln>
            <a:noFill/>
          </a:ln>
        </p:spPr>
      </p:pic>
      <p:pic>
        <p:nvPicPr>
          <p:cNvPr id="2" name="Google Shape;103;p7">
            <a:extLst>
              <a:ext uri="{FF2B5EF4-FFF2-40B4-BE49-F238E27FC236}">
                <a16:creationId xmlns:a16="http://schemas.microsoft.com/office/drawing/2014/main" id="{EE227616-1E6D-57EB-9E52-C17AD2D402F5}"/>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Sorting Results</a:t>
            </a:r>
            <a:endParaRPr/>
          </a:p>
        </p:txBody>
      </p:sp>
      <p:sp>
        <p:nvSpPr>
          <p:cNvPr id="129" name="Google Shape;129;p23"/>
          <p:cNvSpPr txBox="1">
            <a:spLocks noGrp="1"/>
          </p:cNvSpPr>
          <p:nvPr>
            <p:ph type="body" idx="1"/>
          </p:nvPr>
        </p:nvSpPr>
        <p:spPr>
          <a:xfrm>
            <a:off x="4644675" y="19537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index=&lt;index_name&gt; | sort - &lt;field_name&gt;</a:t>
            </a:r>
            <a:endParaRPr/>
          </a:p>
        </p:txBody>
      </p:sp>
      <p:pic>
        <p:nvPicPr>
          <p:cNvPr id="130" name="Google Shape;130;p23"/>
          <p:cNvPicPr preferRelativeResize="0"/>
          <p:nvPr/>
        </p:nvPicPr>
        <p:blipFill>
          <a:blip r:embed="rId3">
            <a:alphaModFix/>
          </a:blip>
          <a:stretch>
            <a:fillRect/>
          </a:stretch>
        </p:blipFill>
        <p:spPr>
          <a:xfrm>
            <a:off x="152775" y="1017725"/>
            <a:ext cx="9144000" cy="3981450"/>
          </a:xfrm>
          <a:prstGeom prst="rect">
            <a:avLst/>
          </a:prstGeom>
          <a:noFill/>
          <a:ln>
            <a:noFill/>
          </a:ln>
        </p:spPr>
      </p:pic>
      <p:pic>
        <p:nvPicPr>
          <p:cNvPr id="2" name="Google Shape;103;p7">
            <a:extLst>
              <a:ext uri="{FF2B5EF4-FFF2-40B4-BE49-F238E27FC236}">
                <a16:creationId xmlns:a16="http://schemas.microsoft.com/office/drawing/2014/main" id="{8E7CE1FC-E0BE-7989-3DB2-BA73FA892710}"/>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Renaming Fields</a:t>
            </a:r>
            <a:endParaRPr/>
          </a:p>
        </p:txBody>
      </p:sp>
      <p:pic>
        <p:nvPicPr>
          <p:cNvPr id="136" name="Google Shape;136;p24"/>
          <p:cNvPicPr preferRelativeResize="0"/>
          <p:nvPr/>
        </p:nvPicPr>
        <p:blipFill>
          <a:blip r:embed="rId3">
            <a:alphaModFix/>
          </a:blip>
          <a:stretch>
            <a:fillRect/>
          </a:stretch>
        </p:blipFill>
        <p:spPr>
          <a:xfrm>
            <a:off x="135800" y="1017719"/>
            <a:ext cx="9144000" cy="3986213"/>
          </a:xfrm>
          <a:prstGeom prst="rect">
            <a:avLst/>
          </a:prstGeom>
          <a:noFill/>
          <a:ln>
            <a:noFill/>
          </a:ln>
        </p:spPr>
      </p:pic>
      <p:pic>
        <p:nvPicPr>
          <p:cNvPr id="2" name="Google Shape;103;p7">
            <a:extLst>
              <a:ext uri="{FF2B5EF4-FFF2-40B4-BE49-F238E27FC236}">
                <a16:creationId xmlns:a16="http://schemas.microsoft.com/office/drawing/2014/main" id="{141F0CE7-72F6-E845-4F16-2395C31CBC67}"/>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Dashboard? </a:t>
            </a:r>
            <a:br>
              <a:rPr lang="en"/>
            </a:br>
            <a:endParaRPr/>
          </a:p>
        </p:txBody>
      </p:sp>
      <p:sp>
        <p:nvSpPr>
          <p:cNvPr id="142" name="Google Shape;142;p2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500">
                <a:solidFill>
                  <a:schemeClr val="dk1"/>
                </a:solidFill>
              </a:rPr>
              <a:t>The dashboards are views which consist of panels. The panels can include such modules as search boxes, fields, maps, tables, and lists</a:t>
            </a:r>
            <a:br>
              <a:rPr lang="en" sz="1500">
                <a:solidFill>
                  <a:schemeClr val="dk1"/>
                </a:solidFill>
              </a:rPr>
            </a:br>
            <a:endParaRPr sz="500"/>
          </a:p>
        </p:txBody>
      </p:sp>
      <p:pic>
        <p:nvPicPr>
          <p:cNvPr id="143" name="Google Shape;143;p25"/>
          <p:cNvPicPr preferRelativeResize="0"/>
          <p:nvPr/>
        </p:nvPicPr>
        <p:blipFill>
          <a:blip r:embed="rId3">
            <a:alphaModFix/>
          </a:blip>
          <a:stretch>
            <a:fillRect/>
          </a:stretch>
        </p:blipFill>
        <p:spPr>
          <a:xfrm>
            <a:off x="1305200" y="1892550"/>
            <a:ext cx="4692726" cy="3073725"/>
          </a:xfrm>
          <a:prstGeom prst="rect">
            <a:avLst/>
          </a:prstGeom>
          <a:noFill/>
          <a:ln>
            <a:noFill/>
          </a:ln>
        </p:spPr>
      </p:pic>
      <p:pic>
        <p:nvPicPr>
          <p:cNvPr id="2" name="Google Shape;103;p7">
            <a:extLst>
              <a:ext uri="{FF2B5EF4-FFF2-40B4-BE49-F238E27FC236}">
                <a16:creationId xmlns:a16="http://schemas.microsoft.com/office/drawing/2014/main" id="{BA6CC42B-530F-0921-BEF4-19B97B00F768}"/>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580825"/>
            <a:ext cx="3920700" cy="572700"/>
          </a:xfrm>
          <a:prstGeom prst="rect">
            <a:avLst/>
          </a:prstGeom>
          <a:solidFill>
            <a:schemeClr val="dk1"/>
          </a:soli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1920"/>
              <a:t>Create a Dashboard:</a:t>
            </a:r>
            <a:br>
              <a:rPr lang="en" sz="1920"/>
            </a:br>
            <a:endParaRPr sz="1920"/>
          </a:p>
          <a:p>
            <a:pPr marL="457200" lvl="0" indent="-325120" algn="l" rtl="0">
              <a:spcBef>
                <a:spcPts val="0"/>
              </a:spcBef>
              <a:spcAft>
                <a:spcPts val="0"/>
              </a:spcAft>
              <a:buSzPts val="1520"/>
              <a:buChar char="●"/>
            </a:pPr>
            <a:r>
              <a:rPr lang="en" sz="1520"/>
              <a:t>Start a new search.</a:t>
            </a:r>
            <a:endParaRPr sz="1520"/>
          </a:p>
          <a:p>
            <a:pPr marL="457200" lvl="0" indent="-325120" algn="l" rtl="0">
              <a:spcBef>
                <a:spcPts val="0"/>
              </a:spcBef>
              <a:spcAft>
                <a:spcPts val="0"/>
              </a:spcAft>
              <a:buSzPts val="1520"/>
              <a:buChar char="●"/>
            </a:pPr>
            <a:r>
              <a:rPr lang="en" sz="1520"/>
              <a:t>Change the time range to the Previous week.</a:t>
            </a:r>
            <a:endParaRPr sz="1520"/>
          </a:p>
          <a:p>
            <a:pPr marL="457200" lvl="0" indent="-325120" algn="l" rtl="0">
              <a:spcBef>
                <a:spcPts val="0"/>
              </a:spcBef>
              <a:spcAft>
                <a:spcPts val="0"/>
              </a:spcAft>
              <a:buSzPts val="1520"/>
              <a:buChar char="●"/>
            </a:pPr>
            <a:r>
              <a:rPr lang="en" sz="1520"/>
              <a:t>Run the following search.</a:t>
            </a:r>
            <a:endParaRPr sz="1520"/>
          </a:p>
          <a:p>
            <a:pPr marL="457200" lvl="0" indent="-325120" algn="l" rtl="0">
              <a:spcBef>
                <a:spcPts val="0"/>
              </a:spcBef>
              <a:spcAft>
                <a:spcPts val="0"/>
              </a:spcAft>
              <a:buSzPts val="1520"/>
              <a:buChar char="●"/>
            </a:pPr>
            <a:r>
              <a:rPr lang="en" sz="1520"/>
              <a:t>Click the Visualization tab. The displays shows a Line Chart.</a:t>
            </a:r>
            <a:endParaRPr sz="1520"/>
          </a:p>
          <a:p>
            <a:pPr marL="457200" lvl="0" indent="-325120" algn="l" rtl="0">
              <a:spcBef>
                <a:spcPts val="0"/>
              </a:spcBef>
              <a:spcAft>
                <a:spcPts val="0"/>
              </a:spcAft>
              <a:buSzPts val="1520"/>
              <a:buChar char="●"/>
            </a:pPr>
            <a:r>
              <a:rPr lang="en" sz="1520"/>
              <a:t>Change the Line Chart to Pie Chart.</a:t>
            </a:r>
            <a:endParaRPr sz="1520"/>
          </a:p>
          <a:p>
            <a:pPr marL="457200" lvl="0" indent="-325120" algn="l" rtl="0">
              <a:spcBef>
                <a:spcPts val="0"/>
              </a:spcBef>
              <a:spcAft>
                <a:spcPts val="0"/>
              </a:spcAft>
              <a:buSzPts val="1520"/>
              <a:buChar char="●"/>
            </a:pPr>
            <a:r>
              <a:rPr lang="en" sz="1520"/>
              <a:t>Click Save As and select the Dashboard.</a:t>
            </a:r>
            <a:endParaRPr sz="1520"/>
          </a:p>
          <a:p>
            <a:pPr marL="457200" lvl="0" indent="-325120" algn="l" rtl="0">
              <a:spcBef>
                <a:spcPts val="0"/>
              </a:spcBef>
              <a:spcAft>
                <a:spcPts val="0"/>
              </a:spcAft>
              <a:buSzPts val="1520"/>
              <a:buChar char="●"/>
            </a:pPr>
            <a:r>
              <a:rPr lang="en" sz="1520"/>
              <a:t>Fill all the details necessary to add in dashboard.</a:t>
            </a:r>
            <a:endParaRPr sz="1520"/>
          </a:p>
          <a:p>
            <a:pPr marL="457200" lvl="0" indent="-325120" algn="l" rtl="0">
              <a:spcBef>
                <a:spcPts val="0"/>
              </a:spcBef>
              <a:spcAft>
                <a:spcPts val="0"/>
              </a:spcAft>
              <a:buSzPts val="1520"/>
              <a:buChar char="●"/>
            </a:pPr>
            <a:r>
              <a:rPr lang="en" sz="1520"/>
              <a:t>Click Save.</a:t>
            </a:r>
            <a:endParaRPr sz="1520"/>
          </a:p>
          <a:p>
            <a:pPr marL="457200" lvl="0" indent="-325120" algn="l" rtl="0">
              <a:spcBef>
                <a:spcPts val="0"/>
              </a:spcBef>
              <a:spcAft>
                <a:spcPts val="0"/>
              </a:spcAft>
              <a:buSzPts val="1520"/>
              <a:buChar char="●"/>
            </a:pPr>
            <a:r>
              <a:rPr lang="en" sz="1520"/>
              <a:t>In the confirmation dialog box, click View Dashboard.</a:t>
            </a:r>
            <a:endParaRPr sz="1520"/>
          </a:p>
          <a:p>
            <a:pPr marL="0" lvl="0" indent="0" algn="l" rtl="0">
              <a:spcBef>
                <a:spcPts val="0"/>
              </a:spcBef>
              <a:spcAft>
                <a:spcPts val="0"/>
              </a:spcAft>
              <a:buClr>
                <a:schemeClr val="dk1"/>
              </a:buClr>
              <a:buSzPts val="990"/>
              <a:buFont typeface="Arial"/>
              <a:buNone/>
            </a:pPr>
            <a:endParaRPr sz="1920"/>
          </a:p>
          <a:p>
            <a:pPr marL="0" lvl="0" indent="0" algn="l" rtl="0">
              <a:spcBef>
                <a:spcPts val="0"/>
              </a:spcBef>
              <a:spcAft>
                <a:spcPts val="0"/>
              </a:spcAft>
              <a:buSzPts val="990"/>
              <a:buNone/>
            </a:pPr>
            <a:endParaRPr sz="1920"/>
          </a:p>
        </p:txBody>
      </p:sp>
      <p:pic>
        <p:nvPicPr>
          <p:cNvPr id="2" name="Google Shape;103;p7">
            <a:extLst>
              <a:ext uri="{FF2B5EF4-FFF2-40B4-BE49-F238E27FC236}">
                <a16:creationId xmlns:a16="http://schemas.microsoft.com/office/drawing/2014/main" id="{20B6E715-213E-43D7-682D-1F561539426D}"/>
              </a:ext>
            </a:extLst>
          </p:cNvPr>
          <p:cNvPicPr preferRelativeResize="0"/>
          <p:nvPr/>
        </p:nvPicPr>
        <p:blipFill>
          <a:blip r:embed="rId3">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Add Panels to existing Dashboard:</a:t>
            </a:r>
            <a:endParaRPr/>
          </a:p>
        </p:txBody>
      </p:sp>
      <p:sp>
        <p:nvSpPr>
          <p:cNvPr id="154" name="Google Shape;154;p27"/>
          <p:cNvSpPr txBox="1">
            <a:spLocks noGrp="1"/>
          </p:cNvSpPr>
          <p:nvPr>
            <p:ph type="body" idx="1"/>
          </p:nvPr>
        </p:nvSpPr>
        <p:spPr>
          <a:xfrm>
            <a:off x="311700" y="1793725"/>
            <a:ext cx="8520600" cy="3191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rgbClr val="FFFFFF"/>
                </a:solidFill>
              </a:rPr>
              <a:t>There are two ways to add panels in dashboard</a:t>
            </a:r>
            <a:endParaRPr>
              <a:solidFill>
                <a:srgbClr val="FFFFFF"/>
              </a:solidFill>
            </a:endParaRPr>
          </a:p>
          <a:p>
            <a:pPr marL="0" lvl="0" indent="0" algn="l" rtl="0">
              <a:spcBef>
                <a:spcPts val="1200"/>
              </a:spcBef>
              <a:spcAft>
                <a:spcPts val="0"/>
              </a:spcAft>
              <a:buNone/>
            </a:pPr>
            <a:r>
              <a:rPr lang="en">
                <a:solidFill>
                  <a:srgbClr val="FFFFFF"/>
                </a:solidFill>
              </a:rPr>
              <a:t>● Using Add panel option when you edit the </a:t>
            </a:r>
            <a:endParaRPr>
              <a:solidFill>
                <a:srgbClr val="FFFFFF"/>
              </a:solidFill>
            </a:endParaRPr>
          </a:p>
          <a:p>
            <a:pPr marL="0" lvl="0" indent="0" algn="l" rtl="0">
              <a:spcBef>
                <a:spcPts val="1200"/>
              </a:spcBef>
              <a:spcAft>
                <a:spcPts val="0"/>
              </a:spcAft>
              <a:buClr>
                <a:schemeClr val="dk1"/>
              </a:buClr>
              <a:buSzPts val="1100"/>
              <a:buFont typeface="Arial"/>
              <a:buNone/>
            </a:pPr>
            <a:r>
              <a:rPr lang="en">
                <a:solidFill>
                  <a:srgbClr val="FFFFFF"/>
                </a:solidFill>
              </a:rPr>
              <a:t>Dashboard</a:t>
            </a:r>
            <a:endParaRPr>
              <a:solidFill>
                <a:srgbClr val="FFFFFF"/>
              </a:solidFill>
            </a:endParaRPr>
          </a:p>
          <a:p>
            <a:pPr marL="0" lvl="0" indent="0" algn="l" rtl="0">
              <a:spcBef>
                <a:spcPts val="1200"/>
              </a:spcBef>
              <a:spcAft>
                <a:spcPts val="0"/>
              </a:spcAft>
              <a:buNone/>
            </a:pPr>
            <a:r>
              <a:rPr lang="en">
                <a:solidFill>
                  <a:srgbClr val="FFFFFF"/>
                </a:solidFill>
              </a:rPr>
              <a:t>● You can create a search and then Save in existing </a:t>
            </a:r>
            <a:endParaRPr>
              <a:solidFill>
                <a:srgbClr val="FFFFFF"/>
              </a:solidFill>
            </a:endParaRPr>
          </a:p>
          <a:p>
            <a:pPr marL="0" lvl="0" indent="0" algn="l" rtl="0">
              <a:spcBef>
                <a:spcPts val="1200"/>
              </a:spcBef>
              <a:spcAft>
                <a:spcPts val="1200"/>
              </a:spcAft>
              <a:buNone/>
            </a:pPr>
            <a:r>
              <a:rPr lang="en">
                <a:solidFill>
                  <a:srgbClr val="FFFFFF"/>
                </a:solidFill>
              </a:rPr>
              <a:t>Dashboard.</a:t>
            </a:r>
            <a:endParaRPr>
              <a:solidFill>
                <a:srgbClr val="FFFFFF"/>
              </a:solidFill>
            </a:endParaRPr>
          </a:p>
        </p:txBody>
      </p:sp>
      <p:pic>
        <p:nvPicPr>
          <p:cNvPr id="2" name="Google Shape;103;p7">
            <a:extLst>
              <a:ext uri="{FF2B5EF4-FFF2-40B4-BE49-F238E27FC236}">
                <a16:creationId xmlns:a16="http://schemas.microsoft.com/office/drawing/2014/main" id="{F1C7B7A2-9B92-F250-750A-0F20655498F1}"/>
              </a:ext>
            </a:extLst>
          </p:cNvPr>
          <p:cNvPicPr preferRelativeResize="0"/>
          <p:nvPr/>
        </p:nvPicPr>
        <p:blipFill>
          <a:blip r:embed="rId3">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solidFill>
                  <a:schemeClr val="dk1"/>
                </a:solidFill>
              </a:rPr>
              <a:t>Cheat sheet for splunk:</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https://www.splunk.com/en_us/blog/learn/splunk-cheat-sheet-query-spl-regex-commands.</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html#:~:text=Search%20Processing%20Language%20(SPL)</a:t>
            </a:r>
            <a:endParaRPr>
              <a:solidFill>
                <a:schemeClr val="dk1"/>
              </a:solidFill>
            </a:endParaRPr>
          </a:p>
          <a:p>
            <a:pPr marL="0" lvl="0" indent="0" algn="l" rtl="0">
              <a:spcBef>
                <a:spcPts val="1200"/>
              </a:spcBef>
              <a:spcAft>
                <a:spcPts val="0"/>
              </a:spcAft>
              <a:buClr>
                <a:schemeClr val="dk1"/>
              </a:buClr>
              <a:buSzPts val="1100"/>
              <a:buFont typeface="Arial"/>
              <a:buNone/>
            </a:pPr>
            <a:r>
              <a:rPr lang="en">
                <a:solidFill>
                  <a:schemeClr val="dk1"/>
                </a:solidFill>
              </a:rPr>
              <a:t>Below link helps you to write splunk queries:</a:t>
            </a:r>
            <a:endParaRPr>
              <a:solidFill>
                <a:schemeClr val="dk1"/>
              </a:solidFill>
            </a:endParaRPr>
          </a:p>
          <a:p>
            <a:pPr marL="0" lvl="0" indent="0" algn="l" rtl="0">
              <a:spcBef>
                <a:spcPts val="1200"/>
              </a:spcBef>
              <a:spcAft>
                <a:spcPts val="1200"/>
              </a:spcAft>
              <a:buClr>
                <a:schemeClr val="dk1"/>
              </a:buClr>
              <a:buSzPts val="1100"/>
              <a:buFont typeface="Arial"/>
              <a:buNone/>
            </a:pPr>
            <a:r>
              <a:rPr lang="en">
                <a:solidFill>
                  <a:schemeClr val="dk1"/>
                </a:solidFill>
              </a:rPr>
              <a:t>https://gosplunk.com</a:t>
            </a:r>
            <a:endParaRPr>
              <a:solidFill>
                <a:schemeClr val="dk1"/>
              </a:solidFill>
            </a:endParaRPr>
          </a:p>
        </p:txBody>
      </p:sp>
      <p:pic>
        <p:nvPicPr>
          <p:cNvPr id="2" name="Google Shape;103;p7">
            <a:extLst>
              <a:ext uri="{FF2B5EF4-FFF2-40B4-BE49-F238E27FC236}">
                <a16:creationId xmlns:a16="http://schemas.microsoft.com/office/drawing/2014/main" id="{9CB54FFF-5C9D-5EFD-C269-5A735C502861}"/>
              </a:ext>
            </a:extLst>
          </p:cNvPr>
          <p:cNvPicPr preferRelativeResize="0"/>
          <p:nvPr/>
        </p:nvPicPr>
        <p:blipFill>
          <a:blip r:embed="rId3">
            <a:alphaModFix/>
          </a:blip>
          <a:stretch>
            <a:fillRect/>
          </a:stretch>
        </p:blipFill>
        <p:spPr>
          <a:xfrm>
            <a:off x="7887249" y="61050"/>
            <a:ext cx="1180551" cy="24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B488D-2AEC-8EFB-4E5F-2C620E8B4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FE4D9-F999-71CC-9A9F-2A84E9AE7FDC}"/>
              </a:ext>
            </a:extLst>
          </p:cNvPr>
          <p:cNvSpPr>
            <a:spLocks noGrp="1"/>
          </p:cNvSpPr>
          <p:nvPr>
            <p:ph type="title"/>
          </p:nvPr>
        </p:nvSpPr>
        <p:spPr>
          <a:xfrm>
            <a:off x="323130" y="640080"/>
            <a:ext cx="8520600" cy="902971"/>
          </a:xfrm>
        </p:spPr>
        <p:txBody>
          <a:bodyPr>
            <a:noAutofit/>
          </a:bodyPr>
          <a:lstStyle/>
          <a:p>
            <a:pPr algn="ctr"/>
            <a:r>
              <a:rPr lang="en" sz="3200" b="0" dirty="0">
                <a:solidFill>
                  <a:srgbClr val="FC7A69"/>
                </a:solidFill>
                <a:latin typeface="Times New Roman" panose="02020603050405020304" pitchFamily="18" charset="0"/>
                <a:cs typeface="Times New Roman" panose="02020603050405020304" pitchFamily="18" charset="0"/>
              </a:rPr>
              <a:t>What’s Coming Next?</a:t>
            </a:r>
            <a:endParaRPr lang="en-US" sz="3200" dirty="0"/>
          </a:p>
        </p:txBody>
      </p:sp>
      <p:pic>
        <p:nvPicPr>
          <p:cNvPr id="5" name="Picture 4">
            <a:extLst>
              <a:ext uri="{FF2B5EF4-FFF2-40B4-BE49-F238E27FC236}">
                <a16:creationId xmlns:a16="http://schemas.microsoft.com/office/drawing/2014/main" id="{06F136B8-8B6C-9E53-0170-B7D846449EA2}"/>
              </a:ext>
            </a:extLst>
          </p:cNvPr>
          <p:cNvPicPr>
            <a:picLocks noChangeAspect="1"/>
          </p:cNvPicPr>
          <p:nvPr/>
        </p:nvPicPr>
        <p:blipFill>
          <a:blip r:embed="rId2"/>
          <a:stretch>
            <a:fillRect/>
          </a:stretch>
        </p:blipFill>
        <p:spPr>
          <a:xfrm>
            <a:off x="182880" y="139277"/>
            <a:ext cx="1268730" cy="269018"/>
          </a:xfrm>
          <a:prstGeom prst="rect">
            <a:avLst/>
          </a:prstGeom>
        </p:spPr>
      </p:pic>
      <p:sp>
        <p:nvSpPr>
          <p:cNvPr id="7" name="TextBox 6">
            <a:extLst>
              <a:ext uri="{FF2B5EF4-FFF2-40B4-BE49-F238E27FC236}">
                <a16:creationId xmlns:a16="http://schemas.microsoft.com/office/drawing/2014/main" id="{D25CB70B-EB8D-3528-29E1-508DC31C6192}"/>
              </a:ext>
            </a:extLst>
          </p:cNvPr>
          <p:cNvSpPr txBox="1"/>
          <p:nvPr/>
        </p:nvSpPr>
        <p:spPr>
          <a:xfrm>
            <a:off x="2647357" y="2002363"/>
            <a:ext cx="3849285" cy="1138773"/>
          </a:xfrm>
          <a:prstGeom prst="rect">
            <a:avLst/>
          </a:prstGeom>
          <a:noFill/>
        </p:spPr>
        <p:txBody>
          <a:bodyPr wrap="square">
            <a:spAutoFit/>
          </a:bodyPr>
          <a:lstStyle/>
          <a:p>
            <a:pPr marL="146050" indent="0">
              <a:buNone/>
            </a:pPr>
            <a:r>
              <a:rPr lang="en-US" sz="1800" b="1" dirty="0">
                <a:latin typeface="Times New Roman" panose="02020603050405020304" pitchFamily="18" charset="0"/>
                <a:ea typeface="Calibri" panose="020F0502020204030204" pitchFamily="34" charset="0"/>
                <a:cs typeface="Times New Roman" panose="02020603050405020304" pitchFamily="18" charset="0"/>
              </a:rPr>
              <a:t>Configuration &amp; Data Handling</a:t>
            </a:r>
          </a:p>
          <a:p>
            <a:pPr marL="48895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Splunk Configuration Files</a:t>
            </a:r>
          </a:p>
          <a:p>
            <a:pPr marL="48895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How Data is Handled in Splunk</a:t>
            </a:r>
          </a:p>
          <a:p>
            <a:pPr marL="488950" indent="-34290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Concept of Basic Forwarding</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4201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4019B-D83B-5E68-322D-43B89FD61A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D075860-0418-77E6-B27D-4E17912AFD97}"/>
              </a:ext>
            </a:extLst>
          </p:cNvPr>
          <p:cNvPicPr>
            <a:picLocks noChangeAspect="1"/>
          </p:cNvPicPr>
          <p:nvPr/>
        </p:nvPicPr>
        <p:blipFill>
          <a:blip r:embed="rId2"/>
          <a:stretch>
            <a:fillRect/>
          </a:stretch>
        </p:blipFill>
        <p:spPr>
          <a:xfrm>
            <a:off x="182880" y="139277"/>
            <a:ext cx="1268730" cy="269018"/>
          </a:xfrm>
          <a:prstGeom prst="rect">
            <a:avLst/>
          </a:prstGeom>
        </p:spPr>
      </p:pic>
      <p:sp>
        <p:nvSpPr>
          <p:cNvPr id="7" name="TextBox 6">
            <a:extLst>
              <a:ext uri="{FF2B5EF4-FFF2-40B4-BE49-F238E27FC236}">
                <a16:creationId xmlns:a16="http://schemas.microsoft.com/office/drawing/2014/main" id="{C31C9563-23C4-2D1C-F27E-3DA1CB4614E4}"/>
              </a:ext>
            </a:extLst>
          </p:cNvPr>
          <p:cNvSpPr txBox="1"/>
          <p:nvPr/>
        </p:nvSpPr>
        <p:spPr>
          <a:xfrm>
            <a:off x="2647357" y="2217807"/>
            <a:ext cx="3849285" cy="707886"/>
          </a:xfrm>
          <a:prstGeom prst="rect">
            <a:avLst/>
          </a:prstGeom>
          <a:noFill/>
        </p:spPr>
        <p:txBody>
          <a:bodyPr wrap="square">
            <a:spAutoFit/>
          </a:bodyPr>
          <a:lstStyle/>
          <a:p>
            <a:pPr marL="146050" indent="0" algn="ctr">
              <a:buNone/>
            </a:pPr>
            <a:r>
              <a:rPr lang="en-US" sz="4000" dirty="0">
                <a:latin typeface="Times New Roman" panose="02020603050405020304" pitchFamily="18" charset="0"/>
                <a:ea typeface="Calibri" panose="020F0502020204030204" pitchFamily="34" charset="0"/>
                <a:cs typeface="Times New Roman" panose="02020603050405020304" pitchFamily="18" charset="0"/>
              </a:rPr>
              <a:t>THANK YOU</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690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a:extLst>
            <a:ext uri="{FF2B5EF4-FFF2-40B4-BE49-F238E27FC236}">
              <a16:creationId xmlns:a16="http://schemas.microsoft.com/office/drawing/2014/main" id="{F6D95C96-2314-E357-F8A3-F298E84F582A}"/>
            </a:ext>
          </a:extLst>
        </p:cNvPr>
        <p:cNvGrpSpPr/>
        <p:nvPr/>
      </p:nvGrpSpPr>
      <p:grpSpPr>
        <a:xfrm>
          <a:off x="0" y="0"/>
          <a:ext cx="0" cy="0"/>
          <a:chOff x="0" y="0"/>
          <a:chExt cx="0" cy="0"/>
        </a:xfrm>
      </p:grpSpPr>
      <p:sp>
        <p:nvSpPr>
          <p:cNvPr id="64" name="Google Shape;64;p13">
            <a:extLst>
              <a:ext uri="{FF2B5EF4-FFF2-40B4-BE49-F238E27FC236}">
                <a16:creationId xmlns:a16="http://schemas.microsoft.com/office/drawing/2014/main" id="{6CD561EF-74FA-9BA3-01FC-51DFB80864DA}"/>
              </a:ext>
            </a:extLst>
          </p:cNvPr>
          <p:cNvSpPr txBox="1">
            <a:spLocks noGrp="1"/>
          </p:cNvSpPr>
          <p:nvPr>
            <p:ph type="ctrTitle"/>
          </p:nvPr>
        </p:nvSpPr>
        <p:spPr>
          <a:xfrm>
            <a:off x="7696201" y="19389"/>
            <a:ext cx="1151340" cy="2946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rgbClr val="FC7A69"/>
                </a:solidFill>
                <a:latin typeface="Calibri" panose="020F0502020204030204" pitchFamily="34" charset="0"/>
                <a:ea typeface="Calibri" panose="020F0502020204030204" pitchFamily="34" charset="0"/>
                <a:cs typeface="Calibri" panose="020F0502020204030204" pitchFamily="34" charset="0"/>
              </a:rPr>
              <a:t>Day 03</a:t>
            </a:r>
            <a:endParaRPr sz="2400" dirty="0">
              <a:solidFill>
                <a:srgbClr val="FC7A69"/>
              </a:solidFill>
              <a:latin typeface="Calibri" panose="020F0502020204030204" pitchFamily="34" charset="0"/>
              <a:ea typeface="Calibri" panose="020F0502020204030204" pitchFamily="34" charset="0"/>
              <a:cs typeface="Calibri" panose="020F0502020204030204" pitchFamily="34" charset="0"/>
            </a:endParaRPr>
          </a:p>
        </p:txBody>
      </p:sp>
      <p:sp>
        <p:nvSpPr>
          <p:cNvPr id="65" name="Google Shape;65;p13">
            <a:extLst>
              <a:ext uri="{FF2B5EF4-FFF2-40B4-BE49-F238E27FC236}">
                <a16:creationId xmlns:a16="http://schemas.microsoft.com/office/drawing/2014/main" id="{CC7A308E-D03C-ACC5-4FB6-570CE9830873}"/>
              </a:ext>
            </a:extLst>
          </p:cNvPr>
          <p:cNvSpPr txBox="1">
            <a:spLocks noGrp="1"/>
          </p:cNvSpPr>
          <p:nvPr>
            <p:ph type="subTitle" idx="1"/>
          </p:nvPr>
        </p:nvSpPr>
        <p:spPr>
          <a:xfrm>
            <a:off x="1636035" y="1398500"/>
            <a:ext cx="5094690" cy="134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b="1" dirty="0">
                <a:solidFill>
                  <a:schemeClr val="dk1"/>
                </a:solidFill>
                <a:latin typeface="Times New Roman" panose="02020603050405020304" pitchFamily="18" charset="0"/>
                <a:cs typeface="Times New Roman" panose="02020603050405020304" pitchFamily="18" charset="0"/>
              </a:rPr>
              <a:t>Dive into SPL (Search Processing Language)</a:t>
            </a:r>
          </a:p>
          <a:p>
            <a:pPr marL="285750" lvl="0" indent="-285750" algn="l" rtl="0">
              <a:spcBef>
                <a:spcPts val="0"/>
              </a:spcBef>
              <a:spcAft>
                <a:spcPts val="0"/>
              </a:spcAft>
              <a:buFont typeface="Arial" panose="020B0604020202020204" pitchFamily="34" charset="0"/>
              <a:buChar char="•"/>
            </a:pPr>
            <a:r>
              <a:rPr lang="en-US" dirty="0">
                <a:solidFill>
                  <a:schemeClr val="dk1"/>
                </a:solidFill>
              </a:rPr>
              <a:t>What is SPL?</a:t>
            </a:r>
          </a:p>
          <a:p>
            <a:pPr marL="285750" lvl="0" indent="-285750" algn="l" rtl="0">
              <a:spcBef>
                <a:spcPts val="0"/>
              </a:spcBef>
              <a:spcAft>
                <a:spcPts val="0"/>
              </a:spcAft>
              <a:buFont typeface="Arial" panose="020B0604020202020204" pitchFamily="34" charset="0"/>
              <a:buChar char="•"/>
            </a:pPr>
            <a:r>
              <a:rPr lang="en-US" dirty="0">
                <a:solidFill>
                  <a:schemeClr val="dk1"/>
                </a:solidFill>
              </a:rPr>
              <a:t>Basic SPL Commands and Real-world Use Cases</a:t>
            </a:r>
            <a:endParaRPr dirty="0">
              <a:solidFill>
                <a:schemeClr val="dk1"/>
              </a:solidFill>
            </a:endParaRPr>
          </a:p>
        </p:txBody>
      </p:sp>
      <p:pic>
        <p:nvPicPr>
          <p:cNvPr id="2" name="Google Shape;103;p7">
            <a:extLst>
              <a:ext uri="{FF2B5EF4-FFF2-40B4-BE49-F238E27FC236}">
                <a16:creationId xmlns:a16="http://schemas.microsoft.com/office/drawing/2014/main" id="{61A75877-9F2F-2481-7895-C8EEC11BEF54}"/>
              </a:ext>
            </a:extLst>
          </p:cNvPr>
          <p:cNvPicPr preferRelativeResize="0"/>
          <p:nvPr/>
        </p:nvPicPr>
        <p:blipFill>
          <a:blip r:embed="rId3">
            <a:alphaModFix/>
          </a:blip>
          <a:stretch>
            <a:fillRect/>
          </a:stretch>
        </p:blipFill>
        <p:spPr>
          <a:xfrm>
            <a:off x="159299" y="135325"/>
            <a:ext cx="1326601" cy="294665"/>
          </a:xfrm>
          <a:prstGeom prst="rect">
            <a:avLst/>
          </a:prstGeom>
          <a:noFill/>
          <a:ln>
            <a:noFill/>
          </a:ln>
        </p:spPr>
      </p:pic>
      <p:sp>
        <p:nvSpPr>
          <p:cNvPr id="4" name="TextBox 3">
            <a:extLst>
              <a:ext uri="{FF2B5EF4-FFF2-40B4-BE49-F238E27FC236}">
                <a16:creationId xmlns:a16="http://schemas.microsoft.com/office/drawing/2014/main" id="{365C7413-66C6-281E-F67A-C49E89CB648A}"/>
              </a:ext>
            </a:extLst>
          </p:cNvPr>
          <p:cNvSpPr txBox="1"/>
          <p:nvPr/>
        </p:nvSpPr>
        <p:spPr>
          <a:xfrm>
            <a:off x="2542380" y="549947"/>
            <a:ext cx="3282000" cy="646331"/>
          </a:xfrm>
          <a:prstGeom prst="rect">
            <a:avLst/>
          </a:prstGeom>
          <a:noFill/>
        </p:spPr>
        <p:txBody>
          <a:bodyPr wrap="square">
            <a:spAutoFit/>
          </a:bodyPr>
          <a:lstStyle/>
          <a:p>
            <a:r>
              <a:rPr lang="en-US" sz="3600" b="0" dirty="0">
                <a:solidFill>
                  <a:srgbClr val="FE8168"/>
                </a:solidFill>
                <a:latin typeface="Times New Roman" panose="02020603050405020304" pitchFamily="18" charset="0"/>
                <a:cs typeface="Times New Roman" panose="02020603050405020304" pitchFamily="18" charset="0"/>
              </a:rPr>
              <a:t>Today’s Agenda</a:t>
            </a:r>
            <a:endParaRPr lang="en-US" sz="3600" dirty="0"/>
          </a:p>
        </p:txBody>
      </p:sp>
      <p:pic>
        <p:nvPicPr>
          <p:cNvPr id="5" name="Picture 4">
            <a:extLst>
              <a:ext uri="{FF2B5EF4-FFF2-40B4-BE49-F238E27FC236}">
                <a16:creationId xmlns:a16="http://schemas.microsoft.com/office/drawing/2014/main" id="{E5CCDF46-0D41-8140-D141-5375334D5353}"/>
              </a:ext>
            </a:extLst>
          </p:cNvPr>
          <p:cNvPicPr>
            <a:picLocks noChangeAspect="1"/>
          </p:cNvPicPr>
          <p:nvPr/>
        </p:nvPicPr>
        <p:blipFill>
          <a:blip r:embed="rId4"/>
          <a:stretch>
            <a:fillRect/>
          </a:stretch>
        </p:blipFill>
        <p:spPr>
          <a:xfrm>
            <a:off x="7564125" y="530804"/>
            <a:ext cx="1330949" cy="1330949"/>
          </a:xfrm>
          <a:prstGeom prst="rect">
            <a:avLst/>
          </a:prstGeom>
        </p:spPr>
      </p:pic>
    </p:spTree>
    <p:extLst>
      <p:ext uri="{BB962C8B-B14F-4D97-AF65-F5344CB8AC3E}">
        <p14:creationId xmlns:p14="http://schemas.microsoft.com/office/powerpoint/2010/main" val="288927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Search Processing Language?</a:t>
            </a:r>
            <a:endParaRPr/>
          </a:p>
        </p:txBody>
      </p:sp>
      <p:sp>
        <p:nvSpPr>
          <p:cNvPr id="71" name="Google Shape;71;p14"/>
          <p:cNvSpPr txBox="1">
            <a:spLocks noGrp="1"/>
          </p:cNvSpPr>
          <p:nvPr>
            <p:ph type="body" idx="1"/>
          </p:nvPr>
        </p:nvSpPr>
        <p:spPr>
          <a:xfrm>
            <a:off x="4572000"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000000"/>
                </a:solidFill>
              </a:rPr>
              <a:t>SPL (Search Processing Language) is Splunk's query language used for searching, analyzing, and visualizing data stored in Splunk indexes. It allows users to interact with and extract meaningful information from the large volumes of machine-generated data that Splunk collects.</a:t>
            </a:r>
            <a:endParaRPr>
              <a:solidFill>
                <a:srgbClr val="000000"/>
              </a:solidFill>
            </a:endParaRPr>
          </a:p>
        </p:txBody>
      </p:sp>
      <p:pic>
        <p:nvPicPr>
          <p:cNvPr id="72" name="Google Shape;72;p14"/>
          <p:cNvPicPr preferRelativeResize="0"/>
          <p:nvPr/>
        </p:nvPicPr>
        <p:blipFill>
          <a:blip r:embed="rId3">
            <a:alphaModFix/>
          </a:blip>
          <a:stretch>
            <a:fillRect/>
          </a:stretch>
        </p:blipFill>
        <p:spPr>
          <a:xfrm>
            <a:off x="223500" y="2463675"/>
            <a:ext cx="8696976" cy="2369025"/>
          </a:xfrm>
          <a:prstGeom prst="rect">
            <a:avLst/>
          </a:prstGeom>
          <a:noFill/>
          <a:ln>
            <a:noFill/>
          </a:ln>
        </p:spPr>
      </p:pic>
      <p:pic>
        <p:nvPicPr>
          <p:cNvPr id="2" name="Google Shape;103;p7">
            <a:extLst>
              <a:ext uri="{FF2B5EF4-FFF2-40B4-BE49-F238E27FC236}">
                <a16:creationId xmlns:a16="http://schemas.microsoft.com/office/drawing/2014/main" id="{1982FEA0-01DC-CDE7-E08D-A845B521D593}"/>
              </a:ext>
            </a:extLst>
          </p:cNvPr>
          <p:cNvPicPr preferRelativeResize="0"/>
          <p:nvPr/>
        </p:nvPicPr>
        <p:blipFill>
          <a:blip r:embed="rId4">
            <a:alphaModFix/>
          </a:blip>
          <a:stretch>
            <a:fillRect/>
          </a:stretch>
        </p:blipFill>
        <p:spPr>
          <a:xfrm>
            <a:off x="7861849" y="83825"/>
            <a:ext cx="1180551" cy="24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a:t>Basic Search</a:t>
            </a:r>
            <a:endParaRPr sz="4000"/>
          </a:p>
        </p:txBody>
      </p:sp>
      <p:sp>
        <p:nvSpPr>
          <p:cNvPr id="78" name="Google Shape;78;p15"/>
          <p:cNvSpPr txBox="1">
            <a:spLocks noGrp="1"/>
          </p:cNvSpPr>
          <p:nvPr>
            <p:ph type="body" idx="1"/>
          </p:nvPr>
        </p:nvSpPr>
        <p:spPr>
          <a:xfrm>
            <a:off x="311700" y="877050"/>
            <a:ext cx="8520600" cy="3691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chemeClr val="dk1"/>
                </a:solidFill>
              </a:rPr>
              <a:t>index=&lt;index_name&gt; </a:t>
            </a:r>
            <a:endParaRPr sz="1400">
              <a:solidFill>
                <a:schemeClr val="dk1"/>
              </a:solidFill>
            </a:endParaRPr>
          </a:p>
          <a:p>
            <a:pPr marL="0" lvl="0" indent="0" algn="l" rtl="0">
              <a:spcBef>
                <a:spcPts val="1200"/>
              </a:spcBef>
              <a:spcAft>
                <a:spcPts val="0"/>
              </a:spcAft>
              <a:buNone/>
            </a:pPr>
            <a:r>
              <a:rPr lang="en" sz="1400">
                <a:solidFill>
                  <a:schemeClr val="dk1"/>
                </a:solidFill>
              </a:rPr>
              <a:t>You can add keywords to refine your search:</a:t>
            </a:r>
            <a:endParaRPr sz="1400">
              <a:solidFill>
                <a:schemeClr val="dk1"/>
              </a:solidFill>
            </a:endParaRPr>
          </a:p>
          <a:p>
            <a:pPr marL="0" lvl="0" indent="0" algn="l" rtl="0">
              <a:spcBef>
                <a:spcPts val="1200"/>
              </a:spcBef>
              <a:spcAft>
                <a:spcPts val="1200"/>
              </a:spcAft>
              <a:buNone/>
            </a:pPr>
            <a:br>
              <a:rPr lang="en" sz="2300">
                <a:solidFill>
                  <a:schemeClr val="dk1"/>
                </a:solidFill>
              </a:rPr>
            </a:br>
            <a:br>
              <a:rPr lang="en" sz="2300">
                <a:solidFill>
                  <a:schemeClr val="dk1"/>
                </a:solidFill>
              </a:rPr>
            </a:br>
            <a:br>
              <a:rPr lang="en" sz="2300">
                <a:solidFill>
                  <a:schemeClr val="dk1"/>
                </a:solidFill>
              </a:rPr>
            </a:br>
            <a:endParaRPr/>
          </a:p>
        </p:txBody>
      </p:sp>
      <p:pic>
        <p:nvPicPr>
          <p:cNvPr id="79" name="Google Shape;79;p15"/>
          <p:cNvPicPr preferRelativeResize="0"/>
          <p:nvPr/>
        </p:nvPicPr>
        <p:blipFill>
          <a:blip r:embed="rId3">
            <a:alphaModFix/>
          </a:blip>
          <a:stretch>
            <a:fillRect/>
          </a:stretch>
        </p:blipFill>
        <p:spPr>
          <a:xfrm>
            <a:off x="729450" y="1759950"/>
            <a:ext cx="6918941" cy="3012624"/>
          </a:xfrm>
          <a:prstGeom prst="rect">
            <a:avLst/>
          </a:prstGeom>
          <a:noFill/>
          <a:ln>
            <a:noFill/>
          </a:ln>
        </p:spPr>
      </p:pic>
      <p:sp>
        <p:nvSpPr>
          <p:cNvPr id="80" name="Google Shape;80;p15"/>
          <p:cNvSpPr txBox="1"/>
          <p:nvPr/>
        </p:nvSpPr>
        <p:spPr>
          <a:xfrm>
            <a:off x="4572000" y="333850"/>
            <a:ext cx="34911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Roboto"/>
                <a:ea typeface="Roboto"/>
                <a:cs typeface="Roboto"/>
                <a:sym typeface="Roboto"/>
              </a:rPr>
              <a:t>index=&lt;index_name&gt;</a:t>
            </a:r>
            <a:br>
              <a:rPr lang="en" sz="1700">
                <a:solidFill>
                  <a:schemeClr val="dk1"/>
                </a:solidFill>
                <a:latin typeface="Roboto"/>
                <a:ea typeface="Roboto"/>
                <a:cs typeface="Roboto"/>
                <a:sym typeface="Roboto"/>
              </a:rPr>
            </a:br>
            <a:br>
              <a:rPr lang="en" sz="1700">
                <a:solidFill>
                  <a:schemeClr val="dk1"/>
                </a:solidFill>
                <a:latin typeface="Roboto"/>
                <a:ea typeface="Roboto"/>
                <a:cs typeface="Roboto"/>
                <a:sym typeface="Roboto"/>
              </a:rPr>
            </a:br>
            <a:r>
              <a:rPr lang="en" sz="1700">
                <a:solidFill>
                  <a:schemeClr val="dk1"/>
                </a:solidFill>
                <a:latin typeface="Roboto"/>
                <a:ea typeface="Roboto"/>
                <a:cs typeface="Roboto"/>
                <a:sym typeface="Roboto"/>
              </a:rPr>
              <a:t>For example: index=parshy-splunk</a:t>
            </a:r>
            <a:endParaRPr sz="1700">
              <a:solidFill>
                <a:schemeClr val="dk1"/>
              </a:solidFill>
              <a:latin typeface="Roboto"/>
              <a:ea typeface="Roboto"/>
              <a:cs typeface="Roboto"/>
              <a:sym typeface="Roboto"/>
            </a:endParaRPr>
          </a:p>
        </p:txBody>
      </p:sp>
      <p:pic>
        <p:nvPicPr>
          <p:cNvPr id="2" name="Google Shape;103;p7">
            <a:extLst>
              <a:ext uri="{FF2B5EF4-FFF2-40B4-BE49-F238E27FC236}">
                <a16:creationId xmlns:a16="http://schemas.microsoft.com/office/drawing/2014/main" id="{685EA324-4956-93E8-EE32-C122E3F63CE9}"/>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 Range:</a:t>
            </a:r>
            <a:endParaRPr/>
          </a:p>
        </p:txBody>
      </p:sp>
      <p:sp>
        <p:nvSpPr>
          <p:cNvPr id="86" name="Google Shape;86;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rPr>
              <a:t>index=&lt;index_name&gt; earliest=&lt;value of time&gt;</a:t>
            </a:r>
            <a:br>
              <a:rPr lang="en" sz="1700">
                <a:solidFill>
                  <a:schemeClr val="dk1"/>
                </a:solidFill>
              </a:rPr>
            </a:br>
            <a:br>
              <a:rPr lang="en" sz="1700">
                <a:solidFill>
                  <a:schemeClr val="dk1"/>
                </a:solidFill>
              </a:rPr>
            </a:br>
            <a:r>
              <a:rPr lang="en" sz="1700">
                <a:solidFill>
                  <a:schemeClr val="dk1"/>
                </a:solidFill>
              </a:rPr>
              <a:t>For example: index=parshy-splunk  earliest=-24h         </a:t>
            </a:r>
            <a:br>
              <a:rPr lang="en" sz="1700">
                <a:solidFill>
                  <a:schemeClr val="dk1"/>
                </a:solidFill>
              </a:rPr>
            </a:br>
            <a:br>
              <a:rPr lang="en" sz="1700">
                <a:solidFill>
                  <a:schemeClr val="dk1"/>
                </a:solidFill>
              </a:rPr>
            </a:br>
            <a:r>
              <a:rPr lang="en" sz="1700">
                <a:solidFill>
                  <a:schemeClr val="dk1"/>
                </a:solidFill>
              </a:rPr>
              <a:t>Common time modifiers include:</a:t>
            </a:r>
            <a:endParaRPr sz="1700">
              <a:solidFill>
                <a:schemeClr val="dk1"/>
              </a:solidFill>
            </a:endParaRPr>
          </a:p>
          <a:p>
            <a:pPr marL="457200" lvl="0" indent="-336550" algn="l" rtl="0">
              <a:spcBef>
                <a:spcPts val="1200"/>
              </a:spcBef>
              <a:spcAft>
                <a:spcPts val="0"/>
              </a:spcAft>
              <a:buClr>
                <a:schemeClr val="dk1"/>
              </a:buClr>
              <a:buSzPts val="1700"/>
              <a:buChar char="●"/>
            </a:pPr>
            <a:r>
              <a:rPr lang="en" sz="1700">
                <a:solidFill>
                  <a:schemeClr val="dk1"/>
                </a:solidFill>
              </a:rPr>
              <a:t>earliest=-7d (last 7 days)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earliest=-15m (last 15 minutes)</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earliest=-1h@h (the last complete hour)</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earliest=-1d@d (the last complete day)</a:t>
            </a:r>
            <a:endParaRPr sz="1700">
              <a:solidFill>
                <a:schemeClr val="dk1"/>
              </a:solidFill>
            </a:endParaRPr>
          </a:p>
          <a:p>
            <a:pPr marL="0" lvl="0" indent="0" algn="l" rtl="0">
              <a:spcBef>
                <a:spcPts val="1200"/>
              </a:spcBef>
              <a:spcAft>
                <a:spcPts val="1200"/>
              </a:spcAft>
              <a:buNone/>
            </a:pPr>
            <a:endParaRPr sz="1700">
              <a:solidFill>
                <a:schemeClr val="dk1"/>
              </a:solidFill>
            </a:endParaRPr>
          </a:p>
        </p:txBody>
      </p:sp>
      <p:pic>
        <p:nvPicPr>
          <p:cNvPr id="2" name="Google Shape;103;p7">
            <a:extLst>
              <a:ext uri="{FF2B5EF4-FFF2-40B4-BE49-F238E27FC236}">
                <a16:creationId xmlns:a16="http://schemas.microsoft.com/office/drawing/2014/main" id="{4573D68A-9774-FBC9-26EB-8E36EEE63798}"/>
              </a:ext>
            </a:extLst>
          </p:cNvPr>
          <p:cNvPicPr preferRelativeResize="0"/>
          <p:nvPr/>
        </p:nvPicPr>
        <p:blipFill>
          <a:blip r:embed="rId3">
            <a:alphaModFix/>
          </a:blip>
          <a:stretch>
            <a:fillRect/>
          </a:stretch>
        </p:blipFill>
        <p:spPr>
          <a:xfrm>
            <a:off x="7887249" y="61050"/>
            <a:ext cx="1180551" cy="245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152400" y="814450"/>
            <a:ext cx="8839200" cy="3848735"/>
          </a:xfrm>
          <a:prstGeom prst="rect">
            <a:avLst/>
          </a:prstGeom>
          <a:noFill/>
          <a:ln>
            <a:noFill/>
          </a:ln>
        </p:spPr>
      </p:pic>
      <p:pic>
        <p:nvPicPr>
          <p:cNvPr id="2" name="Google Shape;103;p7">
            <a:extLst>
              <a:ext uri="{FF2B5EF4-FFF2-40B4-BE49-F238E27FC236}">
                <a16:creationId xmlns:a16="http://schemas.microsoft.com/office/drawing/2014/main" id="{D2E64893-E943-CE4D-BEC5-E6A02863669D}"/>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314200"/>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Filtering by Fields:</a:t>
            </a:r>
            <a:endParaRPr/>
          </a:p>
        </p:txBody>
      </p:sp>
      <p:pic>
        <p:nvPicPr>
          <p:cNvPr id="97" name="Google Shape;97;p18"/>
          <p:cNvPicPr preferRelativeResize="0"/>
          <p:nvPr/>
        </p:nvPicPr>
        <p:blipFill>
          <a:blip r:embed="rId3">
            <a:alphaModFix/>
          </a:blip>
          <a:stretch>
            <a:fillRect/>
          </a:stretch>
        </p:blipFill>
        <p:spPr>
          <a:xfrm>
            <a:off x="311700" y="1187500"/>
            <a:ext cx="7701101" cy="3850550"/>
          </a:xfrm>
          <a:prstGeom prst="rect">
            <a:avLst/>
          </a:prstGeom>
          <a:noFill/>
          <a:ln>
            <a:noFill/>
          </a:ln>
        </p:spPr>
      </p:pic>
      <p:sp>
        <p:nvSpPr>
          <p:cNvPr id="98" name="Google Shape;98;p18"/>
          <p:cNvSpPr txBox="1"/>
          <p:nvPr/>
        </p:nvSpPr>
        <p:spPr>
          <a:xfrm>
            <a:off x="4656875" y="135800"/>
            <a:ext cx="4328700" cy="45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index=&lt;index_name&gt; field=value</a:t>
            </a:r>
            <a:br>
              <a:rPr lang="en">
                <a:solidFill>
                  <a:schemeClr val="dk1"/>
                </a:solidFill>
                <a:latin typeface="Roboto"/>
                <a:ea typeface="Roboto"/>
                <a:cs typeface="Roboto"/>
                <a:sym typeface="Roboto"/>
              </a:rPr>
            </a:br>
            <a:br>
              <a:rPr lang="en">
                <a:solidFill>
                  <a:schemeClr val="dk1"/>
                </a:solidFill>
                <a:latin typeface="Roboto"/>
                <a:ea typeface="Roboto"/>
                <a:cs typeface="Roboto"/>
                <a:sym typeface="Roboto"/>
              </a:rPr>
            </a:br>
            <a:r>
              <a:rPr lang="en">
                <a:solidFill>
                  <a:schemeClr val="dk1"/>
                </a:solidFill>
                <a:latin typeface="Roboto"/>
                <a:ea typeface="Roboto"/>
                <a:cs typeface="Roboto"/>
                <a:sym typeface="Roboto"/>
              </a:rPr>
              <a:t>For example: index=parshy-splunk “First Name”=Gregg</a:t>
            </a:r>
            <a:endParaRPr>
              <a:solidFill>
                <a:schemeClr val="dk1"/>
              </a:solidFill>
              <a:latin typeface="Roboto"/>
              <a:ea typeface="Roboto"/>
              <a:cs typeface="Roboto"/>
              <a:sym typeface="Roboto"/>
            </a:endParaRPr>
          </a:p>
        </p:txBody>
      </p:sp>
      <p:pic>
        <p:nvPicPr>
          <p:cNvPr id="2" name="Google Shape;103;p7">
            <a:extLst>
              <a:ext uri="{FF2B5EF4-FFF2-40B4-BE49-F238E27FC236}">
                <a16:creationId xmlns:a16="http://schemas.microsoft.com/office/drawing/2014/main" id="{875FD5EA-6A44-F649-D07E-1000D3134AF3}"/>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Using </a:t>
            </a:r>
            <a:r>
              <a:rPr lang="en" sz="2200">
                <a:solidFill>
                  <a:srgbClr val="188038"/>
                </a:solidFill>
                <a:latin typeface="Roboto Mono"/>
                <a:ea typeface="Roboto Mono"/>
                <a:cs typeface="Roboto Mono"/>
                <a:sym typeface="Roboto Mono"/>
              </a:rPr>
              <a:t>stats</a:t>
            </a:r>
            <a:r>
              <a:rPr lang="en" sz="2200"/>
              <a:t> Command:</a:t>
            </a:r>
            <a:br>
              <a:rPr lang="en" sz="2200"/>
            </a:br>
            <a:endParaRPr sz="3900"/>
          </a:p>
        </p:txBody>
      </p:sp>
      <p:sp>
        <p:nvSpPr>
          <p:cNvPr id="104" name="Google Shape;104;p19"/>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500">
                <a:solidFill>
                  <a:schemeClr val="dk1"/>
                </a:solidFill>
              </a:rPr>
              <a:t>The </a:t>
            </a:r>
            <a:r>
              <a:rPr lang="en" sz="2500">
                <a:solidFill>
                  <a:srgbClr val="188038"/>
                </a:solidFill>
                <a:latin typeface="Roboto Mono"/>
                <a:ea typeface="Roboto Mono"/>
                <a:cs typeface="Roboto Mono"/>
                <a:sym typeface="Roboto Mono"/>
              </a:rPr>
              <a:t>stats</a:t>
            </a:r>
            <a:r>
              <a:rPr lang="en" sz="2500">
                <a:solidFill>
                  <a:schemeClr val="dk1"/>
                </a:solidFill>
              </a:rPr>
              <a:t> command is powerful for aggregating data. You can use it to calculate metrics like count, sum, average, etc.</a:t>
            </a:r>
            <a:br>
              <a:rPr lang="en" sz="2500">
                <a:solidFill>
                  <a:schemeClr val="dk1"/>
                </a:solidFill>
              </a:rPr>
            </a:br>
            <a:br>
              <a:rPr lang="en" sz="2500">
                <a:solidFill>
                  <a:schemeClr val="dk1"/>
                </a:solidFill>
              </a:rPr>
            </a:br>
            <a:r>
              <a:rPr lang="en" sz="2500">
                <a:solidFill>
                  <a:schemeClr val="dk1"/>
                </a:solidFill>
              </a:rPr>
              <a:t>index=&lt;index_name&gt; | stats count by &lt;field_name&gt;</a:t>
            </a:r>
            <a:endParaRPr sz="2500">
              <a:solidFill>
                <a:schemeClr val="dk1"/>
              </a:solidFill>
            </a:endParaRPr>
          </a:p>
          <a:p>
            <a:pPr marL="0" lvl="0" indent="0" algn="l" rtl="0">
              <a:spcBef>
                <a:spcPts val="1200"/>
              </a:spcBef>
              <a:spcAft>
                <a:spcPts val="1200"/>
              </a:spcAft>
              <a:buNone/>
            </a:pPr>
            <a:br>
              <a:rPr lang="en" sz="2500">
                <a:solidFill>
                  <a:schemeClr val="dk1"/>
                </a:solidFill>
              </a:rPr>
            </a:br>
            <a:r>
              <a:rPr lang="en" sz="2500">
                <a:solidFill>
                  <a:schemeClr val="dk1"/>
                </a:solidFill>
              </a:rPr>
              <a:t>index=&lt;index_name&gt; | stats avg(&lt;field_name&gt;)</a:t>
            </a:r>
            <a:br>
              <a:rPr lang="en" sz="2500">
                <a:solidFill>
                  <a:schemeClr val="dk1"/>
                </a:solidFill>
              </a:rPr>
            </a:br>
            <a:br>
              <a:rPr lang="en" sz="2500">
                <a:solidFill>
                  <a:schemeClr val="dk1"/>
                </a:solidFill>
              </a:rPr>
            </a:br>
            <a:r>
              <a:rPr lang="en" sz="2500">
                <a:solidFill>
                  <a:schemeClr val="dk1"/>
                </a:solidFill>
              </a:rPr>
              <a:t>For example: index=_internal | stats count by sourcetype</a:t>
            </a:r>
            <a:endParaRPr sz="3200"/>
          </a:p>
        </p:txBody>
      </p:sp>
      <p:pic>
        <p:nvPicPr>
          <p:cNvPr id="2" name="Google Shape;103;p7">
            <a:extLst>
              <a:ext uri="{FF2B5EF4-FFF2-40B4-BE49-F238E27FC236}">
                <a16:creationId xmlns:a16="http://schemas.microsoft.com/office/drawing/2014/main" id="{0A996EF5-49CE-21C7-545C-C101A41895F3}"/>
              </a:ext>
            </a:extLst>
          </p:cNvPr>
          <p:cNvPicPr preferRelativeResize="0"/>
          <p:nvPr/>
        </p:nvPicPr>
        <p:blipFill>
          <a:blip r:embed="rId3">
            <a:alphaModFix/>
          </a:blip>
          <a:stretch>
            <a:fillRect/>
          </a:stretch>
        </p:blipFill>
        <p:spPr>
          <a:xfrm>
            <a:off x="7887249" y="61050"/>
            <a:ext cx="1180551" cy="245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152400" y="642775"/>
            <a:ext cx="8839200" cy="3857943"/>
          </a:xfrm>
          <a:prstGeom prst="rect">
            <a:avLst/>
          </a:prstGeom>
          <a:noFill/>
          <a:ln>
            <a:noFill/>
          </a:ln>
        </p:spPr>
      </p:pic>
      <p:pic>
        <p:nvPicPr>
          <p:cNvPr id="2" name="Google Shape;103;p7">
            <a:extLst>
              <a:ext uri="{FF2B5EF4-FFF2-40B4-BE49-F238E27FC236}">
                <a16:creationId xmlns:a16="http://schemas.microsoft.com/office/drawing/2014/main" id="{283FE0C3-665D-B82D-FDD9-E0204DE8C3FC}"/>
              </a:ext>
            </a:extLst>
          </p:cNvPr>
          <p:cNvPicPr preferRelativeResize="0"/>
          <p:nvPr/>
        </p:nvPicPr>
        <p:blipFill>
          <a:blip r:embed="rId4">
            <a:alphaModFix/>
          </a:blip>
          <a:stretch>
            <a:fillRect/>
          </a:stretch>
        </p:blipFill>
        <p:spPr>
          <a:xfrm>
            <a:off x="7887249" y="61050"/>
            <a:ext cx="1180551" cy="245675"/>
          </a:xfrm>
          <a:prstGeom prst="rect">
            <a:avLst/>
          </a:prstGeom>
          <a:noFill/>
          <a:ln>
            <a:noFill/>
          </a:ln>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599</Words>
  <Application>Microsoft Office PowerPoint</Application>
  <PresentationFormat>On-screen Show (16:9)</PresentationFormat>
  <Paragraphs>64</Paragraphs>
  <Slides>19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Times New Roman</vt:lpstr>
      <vt:lpstr>Roboto Mono</vt:lpstr>
      <vt:lpstr>Calibri</vt:lpstr>
      <vt:lpstr>Roboto</vt:lpstr>
      <vt:lpstr>Arial</vt:lpstr>
      <vt:lpstr>Merriweather</vt:lpstr>
      <vt:lpstr>Paradigm</vt:lpstr>
      <vt:lpstr>Let's have a look at what we covered yesterday</vt:lpstr>
      <vt:lpstr>Day 03</vt:lpstr>
      <vt:lpstr>What is Search Processing Language?</vt:lpstr>
      <vt:lpstr>Basic Search</vt:lpstr>
      <vt:lpstr>Time Range:</vt:lpstr>
      <vt:lpstr>PowerPoint Presentation</vt:lpstr>
      <vt:lpstr>Filtering by Fields:</vt:lpstr>
      <vt:lpstr>Using stats Command: </vt:lpstr>
      <vt:lpstr>PowerPoint Presentation</vt:lpstr>
      <vt:lpstr>Top Values</vt:lpstr>
      <vt:lpstr>Timechart for Visualization</vt:lpstr>
      <vt:lpstr>Sorting Results</vt:lpstr>
      <vt:lpstr>Renaming Fields</vt:lpstr>
      <vt:lpstr>What is Dashboard?  </vt:lpstr>
      <vt:lpstr>Create a Dashboard:  Start a new search. Change the time range to the Previous week. Run the following search. Click the Visualization tab. The displays shows a Line Chart. Change the Line Chart to Pie Chart. Click Save As and select the Dashboard. Fill all the details necessary to add in dashboard. Click Save. In the confirmation dialog box, click View Dashboard.  </vt:lpstr>
      <vt:lpstr>Add Panels to existing Dashboard:</vt:lpstr>
      <vt:lpstr>PowerPoint Presentation</vt:lpstr>
      <vt:lpstr>What’s Coming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Mohammad</dc:creator>
  <cp:lastModifiedBy>Swati Pandey</cp:lastModifiedBy>
  <cp:revision>2</cp:revision>
  <dcterms:modified xsi:type="dcterms:W3CDTF">2025-05-21T12:15:10Z</dcterms:modified>
</cp:coreProperties>
</file>