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Spectral" panose="020B060402020202020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j+Ke6o/unuAPn/9azjzYR2pDkTC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7A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96C6FC-EF31-42C4-A933-03128C500B75}">
  <a:tblStyle styleId="{B796C6FC-EF31-42C4-A933-03128C500B75}"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99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2" Type="http://schemas.openxmlformats.org/officeDocument/2006/relationships/slide" Target="slides/slide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a:extLst>
            <a:ext uri="{FF2B5EF4-FFF2-40B4-BE49-F238E27FC236}">
              <a16:creationId xmlns:a16="http://schemas.microsoft.com/office/drawing/2014/main" id="{3ADBDB03-BEAC-CE86-3D28-9865B6B306D1}"/>
            </a:ext>
          </a:extLst>
        </p:cNvPr>
        <p:cNvGrpSpPr/>
        <p:nvPr/>
      </p:nvGrpSpPr>
      <p:grpSpPr>
        <a:xfrm>
          <a:off x="0" y="0"/>
          <a:ext cx="0" cy="0"/>
          <a:chOff x="0" y="0"/>
          <a:chExt cx="0" cy="0"/>
        </a:xfrm>
      </p:grpSpPr>
      <p:sp>
        <p:nvSpPr>
          <p:cNvPr id="105" name="Google Shape;105;p9:notes">
            <a:extLst>
              <a:ext uri="{FF2B5EF4-FFF2-40B4-BE49-F238E27FC236}">
                <a16:creationId xmlns:a16="http://schemas.microsoft.com/office/drawing/2014/main" id="{4C653054-600E-90EA-B023-2A5DB20E71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9:notes">
            <a:extLst>
              <a:ext uri="{FF2B5EF4-FFF2-40B4-BE49-F238E27FC236}">
                <a16:creationId xmlns:a16="http://schemas.microsoft.com/office/drawing/2014/main" id="{24A05C41-DA4B-89EF-1BF0-60EEE287C5E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49780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g2e7ddbe09d0_0_8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g2e7ddbe09d0_0_8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g2e7ddbe09d0_0_8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g2e7ddbe09d0_0_12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2e7ddbe09d0_0_12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g2e7ddbe09d0_0_1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g2e7ddbe09d0_0_1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g2e7ddbe09d0_0_9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g2e7ddbe09d0_0_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g2e7ddbe09d0_0_9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g2e7ddbe09d0_0_9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g2e7ddbe09d0_0_9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g2e7ddbe09d0_0_9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g2e7ddbe09d0_0_9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g2e7ddbe09d0_0_9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g2e7ddbe09d0_0_9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g2e7ddbe09d0_0_10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g2e7ddbe09d0_0_10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g2e7ddbe09d0_0_105"/>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g2e7ddbe09d0_0_105"/>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g2e7ddbe09d0_0_10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g2e7ddbe09d0_0_109"/>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g2e7ddbe09d0_0_10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g2e7ddbe09d0_0_11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g2e7ddbe09d0_0_112"/>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g2e7ddbe09d0_0_112"/>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g2e7ddbe09d0_0_112"/>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g2e7ddbe09d0_0_1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g2e7ddbe09d0_0_118"/>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g2e7ddbe09d0_0_1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2e7ddbe09d0_0_8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g2e7ddbe09d0_0_8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g2e7ddbe09d0_0_8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hyperlink" Target="https://www.splunk.com/en_us/download/splunk-enterprise.html"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docs.splunk.com/Documentation/Splunk/9.1.2/Capacity/Referencehardwar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title"/>
          </p:nvPr>
        </p:nvSpPr>
        <p:spPr>
          <a:xfrm>
            <a:off x="1184175" y="1984550"/>
            <a:ext cx="7030500" cy="9993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600"/>
              <a:buNone/>
            </a:pPr>
            <a:r>
              <a:rPr lang="en" dirty="0">
                <a:latin typeface="Spectral"/>
                <a:ea typeface="Spectral"/>
                <a:cs typeface="Spectral"/>
                <a:sym typeface="Spectral"/>
              </a:rPr>
              <a:t>SPLUNK OVERVIEW</a:t>
            </a:r>
            <a:endParaRPr dirty="0">
              <a:latin typeface="Spectral"/>
              <a:ea typeface="Spectral"/>
              <a:cs typeface="Spectral"/>
              <a:sym typeface="Spectral"/>
            </a:endParaRPr>
          </a:p>
          <a:p>
            <a:pPr marL="0" lvl="0" indent="0" algn="l" rtl="0">
              <a:lnSpc>
                <a:spcPct val="100000"/>
              </a:lnSpc>
              <a:spcBef>
                <a:spcPts val="0"/>
              </a:spcBef>
              <a:spcAft>
                <a:spcPts val="0"/>
              </a:spcAft>
              <a:buSzPts val="3600"/>
              <a:buNone/>
            </a:pPr>
            <a:r>
              <a:rPr lang="en" sz="1500" dirty="0">
                <a:latin typeface="Spectral"/>
                <a:ea typeface="Spectral"/>
                <a:cs typeface="Spectral"/>
                <a:sym typeface="Spectral"/>
              </a:rPr>
              <a:t>(Module - 1)</a:t>
            </a:r>
            <a:endParaRPr dirty="0">
              <a:latin typeface="Spectral"/>
              <a:ea typeface="Spectral"/>
              <a:cs typeface="Spectral"/>
              <a:sym typeface="Spectral"/>
            </a:endParaRPr>
          </a:p>
        </p:txBody>
      </p:sp>
      <p:pic>
        <p:nvPicPr>
          <p:cNvPr id="55" name="Google Shape;55;p1"/>
          <p:cNvPicPr preferRelativeResize="0"/>
          <p:nvPr/>
        </p:nvPicPr>
        <p:blipFill rotWithShape="1">
          <a:blip r:embed="rId3">
            <a:alphaModFix/>
          </a:blip>
          <a:srcRect/>
          <a:stretch/>
        </p:blipFill>
        <p:spPr>
          <a:xfrm>
            <a:off x="5348575" y="1882800"/>
            <a:ext cx="2643901" cy="1487200"/>
          </a:xfrm>
          <a:prstGeom prst="rect">
            <a:avLst/>
          </a:prstGeom>
          <a:noFill/>
          <a:ln>
            <a:noFill/>
          </a:ln>
        </p:spPr>
      </p:pic>
      <p:pic>
        <p:nvPicPr>
          <p:cNvPr id="56" name="Google Shape;56;p1"/>
          <p:cNvPicPr preferRelativeResize="0"/>
          <p:nvPr/>
        </p:nvPicPr>
        <p:blipFill>
          <a:blip r:embed="rId4">
            <a:alphaModFix/>
          </a:blip>
          <a:stretch>
            <a:fillRect/>
          </a:stretch>
        </p:blipFill>
        <p:spPr>
          <a:xfrm>
            <a:off x="140800" y="103150"/>
            <a:ext cx="1192701" cy="252900"/>
          </a:xfrm>
          <a:prstGeom prst="rect">
            <a:avLst/>
          </a:prstGeom>
          <a:noFill/>
          <a:ln>
            <a:noFill/>
          </a:ln>
        </p:spPr>
      </p:pic>
      <p:sp>
        <p:nvSpPr>
          <p:cNvPr id="3" name="TextBox 2">
            <a:extLst>
              <a:ext uri="{FF2B5EF4-FFF2-40B4-BE49-F238E27FC236}">
                <a16:creationId xmlns:a16="http://schemas.microsoft.com/office/drawing/2014/main" id="{C1C5954C-ADA1-C358-D221-831400C8BCEA}"/>
              </a:ext>
            </a:extLst>
          </p:cNvPr>
          <p:cNvSpPr txBox="1"/>
          <p:nvPr/>
        </p:nvSpPr>
        <p:spPr>
          <a:xfrm>
            <a:off x="7992476" y="103150"/>
            <a:ext cx="1010724" cy="400110"/>
          </a:xfrm>
          <a:prstGeom prst="rect">
            <a:avLst/>
          </a:prstGeom>
          <a:noFill/>
        </p:spPr>
        <p:txBody>
          <a:bodyPr wrap="square">
            <a:spAutoFit/>
          </a:bodyPr>
          <a:lstStyle/>
          <a:p>
            <a:r>
              <a:rPr lang="en-US" sz="2000" dirty="0">
                <a:solidFill>
                  <a:srgbClr val="FC7A69"/>
                </a:solidFill>
                <a:latin typeface="Calibri" panose="020F0502020204030204" pitchFamily="34" charset="0"/>
                <a:ea typeface="Calibri" panose="020F0502020204030204" pitchFamily="34" charset="0"/>
                <a:cs typeface="Calibri" panose="020F0502020204030204" pitchFamily="34" charset="0"/>
              </a:rPr>
              <a:t>Day 01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just" rtl="0">
              <a:lnSpc>
                <a:spcPct val="120000"/>
              </a:lnSpc>
              <a:spcBef>
                <a:spcPts val="0"/>
              </a:spcBef>
              <a:spcAft>
                <a:spcPts val="0"/>
              </a:spcAft>
              <a:buSzPct val="183006"/>
              <a:buNone/>
            </a:pPr>
            <a:r>
              <a:rPr lang="en" sz="1700" b="0">
                <a:solidFill>
                  <a:srgbClr val="4A4A4A"/>
                </a:solidFill>
                <a:latin typeface="Spectral"/>
                <a:ea typeface="Spectral"/>
                <a:cs typeface="Spectral"/>
                <a:sym typeface="Spectral"/>
              </a:rPr>
              <a:t>What Is Splunk?</a:t>
            </a:r>
            <a:endParaRPr sz="1700" b="0">
              <a:solidFill>
                <a:srgbClr val="4A4A4A"/>
              </a:solidFill>
              <a:latin typeface="Spectral"/>
              <a:ea typeface="Spectral"/>
              <a:cs typeface="Spectral"/>
              <a:sym typeface="Spectral"/>
            </a:endParaRPr>
          </a:p>
          <a:p>
            <a:pPr marL="0" lvl="0" indent="0" algn="just" rtl="0">
              <a:lnSpc>
                <a:spcPct val="170000"/>
              </a:lnSpc>
              <a:spcBef>
                <a:spcPts val="400"/>
              </a:spcBef>
              <a:spcAft>
                <a:spcPts val="0"/>
              </a:spcAft>
              <a:buSzPct val="259259"/>
              <a:buNone/>
            </a:pPr>
            <a:r>
              <a:rPr lang="en" sz="1200" b="0">
                <a:solidFill>
                  <a:srgbClr val="4A4A4A"/>
                </a:solidFill>
                <a:latin typeface="Spectral"/>
                <a:ea typeface="Spectral"/>
                <a:cs typeface="Spectral"/>
                <a:sym typeface="Spectral"/>
              </a:rPr>
              <a:t>Splunk is a software platform to search, analyze and visualize the machine-generated data gathered from the websites, applications, sensors, devices etc. which make up your IT infrastructure and business. Splunk can read this unstructured, semi-structured or rarely structured data. After reading the data, it allows to search, tag, create reports and dashboards on these data. It is also used to analyze big data.</a:t>
            </a:r>
            <a:endParaRPr sz="1200" b="0">
              <a:solidFill>
                <a:srgbClr val="4A4A4A"/>
              </a:solidFill>
              <a:latin typeface="Spectral"/>
              <a:ea typeface="Spectral"/>
              <a:cs typeface="Spectral"/>
              <a:sym typeface="Spectral"/>
            </a:endParaRPr>
          </a:p>
          <a:p>
            <a:pPr marL="0" lvl="0" indent="0" algn="l" rtl="0">
              <a:lnSpc>
                <a:spcPct val="100000"/>
              </a:lnSpc>
              <a:spcBef>
                <a:spcPts val="1200"/>
              </a:spcBef>
              <a:spcAft>
                <a:spcPts val="0"/>
              </a:spcAft>
              <a:buSzPct val="111111"/>
              <a:buNone/>
            </a:pPr>
            <a:endParaRPr>
              <a:latin typeface="Spectral"/>
              <a:ea typeface="Spectral"/>
              <a:cs typeface="Spectral"/>
              <a:sym typeface="Spectral"/>
            </a:endParaRPr>
          </a:p>
        </p:txBody>
      </p:sp>
      <p:sp>
        <p:nvSpPr>
          <p:cNvPr id="62" name="Google Shape;62;p2"/>
          <p:cNvSpPr txBox="1">
            <a:spLocks noGrp="1"/>
          </p:cNvSpPr>
          <p:nvPr>
            <p:ph type="body" idx="1"/>
          </p:nvPr>
        </p:nvSpPr>
        <p:spPr>
          <a:xfrm>
            <a:off x="1303800" y="2206400"/>
            <a:ext cx="7030500" cy="28584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1800"/>
              </a:spcBef>
              <a:spcAft>
                <a:spcPts val="0"/>
              </a:spcAft>
              <a:buSzPts val="1300"/>
              <a:buNone/>
            </a:pPr>
            <a:r>
              <a:rPr lang="en" sz="1700">
                <a:solidFill>
                  <a:srgbClr val="000000"/>
                </a:solidFill>
                <a:latin typeface="Spectral"/>
                <a:ea typeface="Spectral"/>
                <a:cs typeface="Spectral"/>
                <a:sym typeface="Spectral"/>
              </a:rPr>
              <a:t>Product Categories</a:t>
            </a:r>
            <a:endParaRPr sz="1700">
              <a:solidFill>
                <a:srgbClr val="000000"/>
              </a:solidFill>
              <a:latin typeface="Spectral"/>
              <a:ea typeface="Spectral"/>
              <a:cs typeface="Spectral"/>
              <a:sym typeface="Spectral"/>
            </a:endParaRPr>
          </a:p>
          <a:p>
            <a:pPr marL="0" lvl="0" indent="0" algn="l" rtl="0">
              <a:lnSpc>
                <a:spcPct val="115000"/>
              </a:lnSpc>
              <a:spcBef>
                <a:spcPts val="1200"/>
              </a:spcBef>
              <a:spcAft>
                <a:spcPts val="0"/>
              </a:spcAft>
              <a:buSzPts val="1300"/>
              <a:buNone/>
            </a:pPr>
            <a:r>
              <a:rPr lang="en" sz="1100">
                <a:solidFill>
                  <a:srgbClr val="000000"/>
                </a:solidFill>
                <a:latin typeface="Spectral"/>
                <a:ea typeface="Spectral"/>
                <a:cs typeface="Spectral"/>
                <a:sym typeface="Spectral"/>
              </a:rPr>
              <a:t>Splunk is available in three different product categories as follows −</a:t>
            </a:r>
            <a:endParaRPr sz="1100">
              <a:solidFill>
                <a:srgbClr val="000000"/>
              </a:solidFill>
              <a:latin typeface="Spectral"/>
              <a:ea typeface="Spectral"/>
              <a:cs typeface="Spectral"/>
              <a:sym typeface="Spectral"/>
            </a:endParaRPr>
          </a:p>
          <a:p>
            <a:pPr marL="0" lvl="0" indent="0" algn="l" rtl="0">
              <a:lnSpc>
                <a:spcPct val="115000"/>
              </a:lnSpc>
              <a:spcBef>
                <a:spcPts val="1200"/>
              </a:spcBef>
              <a:spcAft>
                <a:spcPts val="0"/>
              </a:spcAft>
              <a:buSzPts val="1300"/>
              <a:buNone/>
            </a:pPr>
            <a:r>
              <a:rPr lang="en" sz="1100" b="1">
                <a:solidFill>
                  <a:srgbClr val="000000"/>
                </a:solidFill>
                <a:latin typeface="Spectral"/>
                <a:ea typeface="Spectral"/>
                <a:cs typeface="Spectral"/>
                <a:sym typeface="Spectral"/>
              </a:rPr>
              <a:t>Splunk Enterprise</a:t>
            </a:r>
            <a:r>
              <a:rPr lang="en" sz="1100">
                <a:solidFill>
                  <a:srgbClr val="000000"/>
                </a:solidFill>
                <a:latin typeface="Spectral"/>
                <a:ea typeface="Spectral"/>
                <a:cs typeface="Spectral"/>
                <a:sym typeface="Spectral"/>
              </a:rPr>
              <a:t> − It is used by companies which have large IT infrastructure and IT driven business. It helps in gathering and analysing the data from websites, applications, devices and sensors, etc.</a:t>
            </a:r>
            <a:endParaRPr sz="1100">
              <a:solidFill>
                <a:srgbClr val="000000"/>
              </a:solidFill>
              <a:latin typeface="Spectral"/>
              <a:ea typeface="Spectral"/>
              <a:cs typeface="Spectral"/>
              <a:sym typeface="Spectral"/>
            </a:endParaRPr>
          </a:p>
          <a:p>
            <a:pPr marL="0" lvl="0" indent="0" algn="l" rtl="0">
              <a:lnSpc>
                <a:spcPct val="115000"/>
              </a:lnSpc>
              <a:spcBef>
                <a:spcPts val="1200"/>
              </a:spcBef>
              <a:spcAft>
                <a:spcPts val="0"/>
              </a:spcAft>
              <a:buSzPts val="1300"/>
              <a:buNone/>
            </a:pPr>
            <a:r>
              <a:rPr lang="en" sz="1100" b="1">
                <a:solidFill>
                  <a:srgbClr val="000000"/>
                </a:solidFill>
                <a:latin typeface="Spectral"/>
                <a:ea typeface="Spectral"/>
                <a:cs typeface="Spectral"/>
                <a:sym typeface="Spectral"/>
              </a:rPr>
              <a:t>Splunk Cloud</a:t>
            </a:r>
            <a:r>
              <a:rPr lang="en" sz="1100">
                <a:solidFill>
                  <a:srgbClr val="000000"/>
                </a:solidFill>
                <a:latin typeface="Spectral"/>
                <a:ea typeface="Spectral"/>
                <a:cs typeface="Spectral"/>
                <a:sym typeface="Spectral"/>
              </a:rPr>
              <a:t> − It is the cloud hosted platform with same features as the enterprise version. It can be availed from Splunk itself or through the AWS cloud platform.</a:t>
            </a:r>
            <a:endParaRPr sz="1100">
              <a:solidFill>
                <a:srgbClr val="000000"/>
              </a:solidFill>
              <a:latin typeface="Spectral"/>
              <a:ea typeface="Spectral"/>
              <a:cs typeface="Spectral"/>
              <a:sym typeface="Spectral"/>
            </a:endParaRPr>
          </a:p>
          <a:p>
            <a:pPr marL="0" lvl="0" indent="0" algn="l" rtl="0">
              <a:lnSpc>
                <a:spcPct val="115000"/>
              </a:lnSpc>
              <a:spcBef>
                <a:spcPts val="1200"/>
              </a:spcBef>
              <a:spcAft>
                <a:spcPts val="0"/>
              </a:spcAft>
              <a:buSzPts val="1300"/>
              <a:buNone/>
            </a:pPr>
            <a:r>
              <a:rPr lang="en" sz="1100" b="1">
                <a:solidFill>
                  <a:srgbClr val="000000"/>
                </a:solidFill>
                <a:latin typeface="Spectral"/>
                <a:ea typeface="Spectral"/>
                <a:cs typeface="Spectral"/>
                <a:sym typeface="Spectral"/>
              </a:rPr>
              <a:t>Splunk Light</a:t>
            </a:r>
            <a:r>
              <a:rPr lang="en" sz="1100">
                <a:solidFill>
                  <a:srgbClr val="000000"/>
                </a:solidFill>
                <a:latin typeface="Spectral"/>
                <a:ea typeface="Spectral"/>
                <a:cs typeface="Spectral"/>
                <a:sym typeface="Spectral"/>
              </a:rPr>
              <a:t> − It allows search, report and alert on all the log data in real time from one place. It has limited functionalities and features as compared to the other two versions.</a:t>
            </a:r>
            <a:endParaRPr sz="1100">
              <a:solidFill>
                <a:srgbClr val="000000"/>
              </a:solidFill>
              <a:latin typeface="Spectral"/>
              <a:ea typeface="Spectral"/>
              <a:cs typeface="Spectral"/>
              <a:sym typeface="Spectral"/>
            </a:endParaRPr>
          </a:p>
          <a:p>
            <a:pPr marL="0" lvl="0" indent="0" algn="l" rtl="0">
              <a:lnSpc>
                <a:spcPct val="115000"/>
              </a:lnSpc>
              <a:spcBef>
                <a:spcPts val="1200"/>
              </a:spcBef>
              <a:spcAft>
                <a:spcPts val="1200"/>
              </a:spcAft>
              <a:buSzPts val="1300"/>
              <a:buNone/>
            </a:pPr>
            <a:endParaRPr>
              <a:latin typeface="Spectral"/>
              <a:ea typeface="Spectral"/>
              <a:cs typeface="Spectral"/>
              <a:sym typeface="Spectral"/>
            </a:endParaRPr>
          </a:p>
        </p:txBody>
      </p:sp>
      <p:pic>
        <p:nvPicPr>
          <p:cNvPr id="63" name="Google Shape;63;p2"/>
          <p:cNvPicPr preferRelativeResize="0"/>
          <p:nvPr/>
        </p:nvPicPr>
        <p:blipFill rotWithShape="1">
          <a:blip r:embed="rId3">
            <a:alphaModFix/>
          </a:blip>
          <a:srcRect/>
          <a:stretch/>
        </p:blipFill>
        <p:spPr>
          <a:xfrm>
            <a:off x="7603750" y="42650"/>
            <a:ext cx="1540250" cy="866396"/>
          </a:xfrm>
          <a:prstGeom prst="rect">
            <a:avLst/>
          </a:prstGeom>
          <a:noFill/>
          <a:ln>
            <a:noFill/>
          </a:ln>
        </p:spPr>
      </p:pic>
      <p:pic>
        <p:nvPicPr>
          <p:cNvPr id="64" name="Google Shape;64;p2"/>
          <p:cNvPicPr preferRelativeResize="0"/>
          <p:nvPr/>
        </p:nvPicPr>
        <p:blipFill>
          <a:blip r:embed="rId4">
            <a:alphaModFix/>
          </a:blip>
          <a:stretch>
            <a:fillRect/>
          </a:stretch>
        </p:blipFill>
        <p:spPr>
          <a:xfrm>
            <a:off x="140800" y="103150"/>
            <a:ext cx="1192701" cy="252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3"/>
          <p:cNvSpPr txBox="1">
            <a:spLocks noGrp="1"/>
          </p:cNvSpPr>
          <p:nvPr>
            <p:ph type="title"/>
          </p:nvPr>
        </p:nvSpPr>
        <p:spPr>
          <a:xfrm>
            <a:off x="1303800" y="12359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1800"/>
              </a:spcBef>
              <a:spcAft>
                <a:spcPts val="0"/>
              </a:spcAft>
              <a:buSzPts val="2800"/>
              <a:buNone/>
            </a:pPr>
            <a:r>
              <a:rPr lang="en" sz="2000">
                <a:solidFill>
                  <a:srgbClr val="000000"/>
                </a:solidFill>
                <a:latin typeface="Spectral"/>
                <a:ea typeface="Spectral"/>
                <a:cs typeface="Spectral"/>
                <a:sym typeface="Spectral"/>
              </a:rPr>
              <a:t>Splunk Features:</a:t>
            </a:r>
            <a:endParaRPr sz="2000">
              <a:solidFill>
                <a:srgbClr val="000000"/>
              </a:solidFill>
              <a:latin typeface="Spectral"/>
              <a:ea typeface="Spectral"/>
              <a:cs typeface="Spectral"/>
              <a:sym typeface="Spectral"/>
            </a:endParaRPr>
          </a:p>
          <a:p>
            <a:pPr marL="0" lvl="0" indent="0" algn="l" rtl="0">
              <a:lnSpc>
                <a:spcPct val="100000"/>
              </a:lnSpc>
              <a:spcBef>
                <a:spcPts val="1800"/>
              </a:spcBef>
              <a:spcAft>
                <a:spcPts val="400"/>
              </a:spcAft>
              <a:buSzPts val="2800"/>
              <a:buNone/>
            </a:pPr>
            <a:endParaRPr sz="1700" b="0">
              <a:solidFill>
                <a:srgbClr val="000000"/>
              </a:solidFill>
              <a:latin typeface="Arial"/>
              <a:ea typeface="Arial"/>
              <a:cs typeface="Arial"/>
              <a:sym typeface="Arial"/>
            </a:endParaRPr>
          </a:p>
        </p:txBody>
      </p:sp>
      <p:sp>
        <p:nvSpPr>
          <p:cNvPr id="70" name="Google Shape;70;p3"/>
          <p:cNvSpPr txBox="1">
            <a:spLocks noGrp="1"/>
          </p:cNvSpPr>
          <p:nvPr>
            <p:ph type="body" idx="1"/>
          </p:nvPr>
        </p:nvSpPr>
        <p:spPr>
          <a:xfrm>
            <a:off x="1303800" y="1697600"/>
            <a:ext cx="7030500" cy="3525600"/>
          </a:xfrm>
          <a:prstGeom prst="rect">
            <a:avLst/>
          </a:prstGeom>
          <a:noFill/>
          <a:ln>
            <a:noFill/>
          </a:ln>
        </p:spPr>
        <p:txBody>
          <a:bodyPr spcFirstLastPara="1" wrap="square" lIns="91425" tIns="91425" rIns="91425" bIns="91425" anchor="t" anchorCtr="0">
            <a:normAutofit/>
          </a:bodyPr>
          <a:lstStyle/>
          <a:p>
            <a:pPr marL="457200" lvl="0" indent="-323850" algn="l" rtl="0">
              <a:lnSpc>
                <a:spcPct val="105000"/>
              </a:lnSpc>
              <a:spcBef>
                <a:spcPts val="1400"/>
              </a:spcBef>
              <a:spcAft>
                <a:spcPts val="0"/>
              </a:spcAft>
              <a:buClr>
                <a:srgbClr val="000000"/>
              </a:buClr>
              <a:buSzPts val="1500"/>
              <a:buFont typeface="Spectral"/>
              <a:buChar char="●"/>
            </a:pPr>
            <a:r>
              <a:rPr lang="en" sz="1800">
                <a:solidFill>
                  <a:srgbClr val="000000"/>
                </a:solidFill>
                <a:latin typeface="Spectral"/>
                <a:ea typeface="Spectral"/>
                <a:cs typeface="Spectral"/>
                <a:sym typeface="Spectral"/>
              </a:rPr>
              <a:t>Data Ingestion: </a:t>
            </a:r>
            <a:r>
              <a:rPr lang="en" sz="1400">
                <a:solidFill>
                  <a:srgbClr val="000000"/>
                </a:solidFill>
                <a:latin typeface="Spectral"/>
                <a:ea typeface="Spectral"/>
                <a:cs typeface="Spectral"/>
                <a:sym typeface="Spectral"/>
              </a:rPr>
              <a:t>Splunk can ingest a variety of data formats like JSON, XML and unstructured machine data like web and application logs. The unstructured data can be modeled into a data structure as needed by the user.</a:t>
            </a:r>
            <a:endParaRPr sz="1400">
              <a:solidFill>
                <a:srgbClr val="000000"/>
              </a:solidFill>
              <a:latin typeface="Spectral"/>
              <a:ea typeface="Spectral"/>
              <a:cs typeface="Spectral"/>
              <a:sym typeface="Spectral"/>
            </a:endParaRPr>
          </a:p>
          <a:p>
            <a:pPr marL="457200" lvl="0" indent="-323850" algn="l" rtl="0">
              <a:lnSpc>
                <a:spcPct val="105000"/>
              </a:lnSpc>
              <a:spcBef>
                <a:spcPts val="0"/>
              </a:spcBef>
              <a:spcAft>
                <a:spcPts val="0"/>
              </a:spcAft>
              <a:buClr>
                <a:srgbClr val="000000"/>
              </a:buClr>
              <a:buSzPts val="1500"/>
              <a:buFont typeface="Spectral"/>
              <a:buChar char="●"/>
            </a:pPr>
            <a:r>
              <a:rPr lang="en" sz="1800">
                <a:solidFill>
                  <a:srgbClr val="000000"/>
                </a:solidFill>
                <a:latin typeface="Spectral"/>
                <a:ea typeface="Spectral"/>
                <a:cs typeface="Spectral"/>
                <a:sym typeface="Spectral"/>
              </a:rPr>
              <a:t>Data Indexing: </a:t>
            </a:r>
            <a:r>
              <a:rPr lang="en" sz="1400">
                <a:solidFill>
                  <a:srgbClr val="000000"/>
                </a:solidFill>
                <a:latin typeface="Spectral"/>
                <a:ea typeface="Spectral"/>
                <a:cs typeface="Spectral"/>
                <a:sym typeface="Spectral"/>
              </a:rPr>
              <a:t>The ingested data is indexed by Splunk for faster searching and querying on different conditions.</a:t>
            </a:r>
            <a:endParaRPr sz="1400">
              <a:solidFill>
                <a:srgbClr val="000000"/>
              </a:solidFill>
              <a:latin typeface="Spectral"/>
              <a:ea typeface="Spectral"/>
              <a:cs typeface="Spectral"/>
              <a:sym typeface="Spectral"/>
            </a:endParaRPr>
          </a:p>
          <a:p>
            <a:pPr marL="457200" lvl="0" indent="-323850" algn="l" rtl="0">
              <a:lnSpc>
                <a:spcPct val="105000"/>
              </a:lnSpc>
              <a:spcBef>
                <a:spcPts val="0"/>
              </a:spcBef>
              <a:spcAft>
                <a:spcPts val="0"/>
              </a:spcAft>
              <a:buClr>
                <a:srgbClr val="000000"/>
              </a:buClr>
              <a:buSzPts val="1500"/>
              <a:buFont typeface="Spectral"/>
              <a:buChar char="●"/>
            </a:pPr>
            <a:r>
              <a:rPr lang="en" sz="1800">
                <a:solidFill>
                  <a:srgbClr val="000000"/>
                </a:solidFill>
                <a:latin typeface="Spectral"/>
                <a:ea typeface="Spectral"/>
                <a:cs typeface="Spectral"/>
                <a:sym typeface="Spectral"/>
              </a:rPr>
              <a:t>Data Searching: </a:t>
            </a:r>
            <a:r>
              <a:rPr lang="en" sz="1400">
                <a:solidFill>
                  <a:srgbClr val="000000"/>
                </a:solidFill>
                <a:latin typeface="Spectral"/>
                <a:ea typeface="Spectral"/>
                <a:cs typeface="Spectral"/>
                <a:sym typeface="Spectral"/>
              </a:rPr>
              <a:t>Searching in Splunk involves using the indexed data for the purpose of creating metrics, predicting future trends and identifying patterns in the data.</a:t>
            </a:r>
            <a:endParaRPr sz="1400">
              <a:solidFill>
                <a:srgbClr val="000000"/>
              </a:solidFill>
              <a:latin typeface="Spectral"/>
              <a:ea typeface="Spectral"/>
              <a:cs typeface="Spectral"/>
              <a:sym typeface="Spectral"/>
            </a:endParaRPr>
          </a:p>
          <a:p>
            <a:pPr marL="457200" lvl="0" indent="-323850" algn="l" rtl="0">
              <a:lnSpc>
                <a:spcPct val="105000"/>
              </a:lnSpc>
              <a:spcBef>
                <a:spcPts val="0"/>
              </a:spcBef>
              <a:spcAft>
                <a:spcPts val="0"/>
              </a:spcAft>
              <a:buClr>
                <a:srgbClr val="000000"/>
              </a:buClr>
              <a:buSzPts val="1500"/>
              <a:buFont typeface="Spectral"/>
              <a:buChar char="●"/>
            </a:pPr>
            <a:r>
              <a:rPr lang="en" sz="1800">
                <a:solidFill>
                  <a:srgbClr val="000000"/>
                </a:solidFill>
                <a:latin typeface="Spectral"/>
                <a:ea typeface="Spectral"/>
                <a:cs typeface="Spectral"/>
                <a:sym typeface="Spectral"/>
              </a:rPr>
              <a:t>Using Alerts: </a:t>
            </a:r>
            <a:r>
              <a:rPr lang="en" sz="1400">
                <a:solidFill>
                  <a:srgbClr val="000000"/>
                </a:solidFill>
                <a:latin typeface="Spectral"/>
                <a:ea typeface="Spectral"/>
                <a:cs typeface="Spectral"/>
                <a:sym typeface="Spectral"/>
              </a:rPr>
              <a:t>Splunk alerts can be used to trigger emails or RSS feeds when some specific criteria are found in the data being analyzed.</a:t>
            </a:r>
            <a:endParaRPr sz="1400">
              <a:solidFill>
                <a:srgbClr val="000000"/>
              </a:solidFill>
              <a:latin typeface="Spectral"/>
              <a:ea typeface="Spectral"/>
              <a:cs typeface="Spectral"/>
              <a:sym typeface="Spectral"/>
            </a:endParaRPr>
          </a:p>
          <a:p>
            <a:pPr marL="457200" lvl="0" indent="-323850" algn="l" rtl="0">
              <a:lnSpc>
                <a:spcPct val="105000"/>
              </a:lnSpc>
              <a:spcBef>
                <a:spcPts val="0"/>
              </a:spcBef>
              <a:spcAft>
                <a:spcPts val="0"/>
              </a:spcAft>
              <a:buClr>
                <a:srgbClr val="000000"/>
              </a:buClr>
              <a:buSzPts val="1500"/>
              <a:buFont typeface="Spectral"/>
              <a:buChar char="●"/>
            </a:pPr>
            <a:r>
              <a:rPr lang="en" sz="1800">
                <a:solidFill>
                  <a:srgbClr val="000000"/>
                </a:solidFill>
                <a:latin typeface="Spectral"/>
                <a:ea typeface="Spectral"/>
                <a:cs typeface="Spectral"/>
                <a:sym typeface="Spectral"/>
              </a:rPr>
              <a:t>Dashboards: </a:t>
            </a:r>
            <a:r>
              <a:rPr lang="en" sz="1400">
                <a:solidFill>
                  <a:srgbClr val="000000"/>
                </a:solidFill>
                <a:latin typeface="Spectral"/>
                <a:ea typeface="Spectral"/>
                <a:cs typeface="Spectral"/>
                <a:sym typeface="Spectral"/>
              </a:rPr>
              <a:t>Splunk Dashboards can show the search results in the form of charts, reports and pivots, etc.</a:t>
            </a:r>
            <a:endParaRPr sz="1400">
              <a:solidFill>
                <a:srgbClr val="000000"/>
              </a:solidFill>
              <a:latin typeface="Spectral"/>
              <a:ea typeface="Spectral"/>
              <a:cs typeface="Spectral"/>
              <a:sym typeface="Spectral"/>
            </a:endParaRPr>
          </a:p>
          <a:p>
            <a:pPr marL="0" lvl="0" indent="0" algn="l" rtl="0">
              <a:lnSpc>
                <a:spcPct val="105000"/>
              </a:lnSpc>
              <a:spcBef>
                <a:spcPts val="400"/>
              </a:spcBef>
              <a:spcAft>
                <a:spcPts val="1200"/>
              </a:spcAft>
              <a:buSzPts val="1300"/>
              <a:buNone/>
            </a:pPr>
            <a:endParaRPr sz="1000">
              <a:latin typeface="Spectral"/>
              <a:ea typeface="Spectral"/>
              <a:cs typeface="Spectral"/>
              <a:sym typeface="Spectral"/>
            </a:endParaRPr>
          </a:p>
        </p:txBody>
      </p:sp>
      <p:pic>
        <p:nvPicPr>
          <p:cNvPr id="71" name="Google Shape;71;p3"/>
          <p:cNvPicPr preferRelativeResize="0"/>
          <p:nvPr/>
        </p:nvPicPr>
        <p:blipFill rotWithShape="1">
          <a:blip r:embed="rId3">
            <a:alphaModFix/>
          </a:blip>
          <a:srcRect/>
          <a:stretch/>
        </p:blipFill>
        <p:spPr>
          <a:xfrm>
            <a:off x="7621275" y="54525"/>
            <a:ext cx="1670001" cy="939375"/>
          </a:xfrm>
          <a:prstGeom prst="rect">
            <a:avLst/>
          </a:prstGeom>
          <a:noFill/>
          <a:ln>
            <a:noFill/>
          </a:ln>
        </p:spPr>
      </p:pic>
      <p:pic>
        <p:nvPicPr>
          <p:cNvPr id="72" name="Google Shape;72;p3"/>
          <p:cNvPicPr preferRelativeResize="0"/>
          <p:nvPr/>
        </p:nvPicPr>
        <p:blipFill>
          <a:blip r:embed="rId4">
            <a:alphaModFix/>
          </a:blip>
          <a:stretch>
            <a:fillRect/>
          </a:stretch>
        </p:blipFill>
        <p:spPr>
          <a:xfrm>
            <a:off x="140800" y="103150"/>
            <a:ext cx="1192701" cy="252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4"/>
          <p:cNvSpPr txBox="1">
            <a:spLocks noGrp="1"/>
          </p:cNvSpPr>
          <p:nvPr>
            <p:ph type="title"/>
          </p:nvPr>
        </p:nvSpPr>
        <p:spPr>
          <a:xfrm>
            <a:off x="1263425" y="821350"/>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latin typeface="Spectral"/>
                <a:ea typeface="Spectral"/>
                <a:cs typeface="Spectral"/>
                <a:sym typeface="Spectral"/>
              </a:rPr>
              <a:t>Components of splunk:</a:t>
            </a:r>
            <a:endParaRPr>
              <a:latin typeface="Spectral"/>
              <a:ea typeface="Spectral"/>
              <a:cs typeface="Spectral"/>
              <a:sym typeface="Spectral"/>
            </a:endParaRPr>
          </a:p>
        </p:txBody>
      </p:sp>
      <p:sp>
        <p:nvSpPr>
          <p:cNvPr id="78" name="Google Shape;78;p4"/>
          <p:cNvSpPr txBox="1">
            <a:spLocks noGrp="1"/>
          </p:cNvSpPr>
          <p:nvPr>
            <p:ph type="body" idx="1"/>
          </p:nvPr>
        </p:nvSpPr>
        <p:spPr>
          <a:xfrm>
            <a:off x="1413250" y="1463575"/>
            <a:ext cx="7299300" cy="3825600"/>
          </a:xfrm>
          <a:prstGeom prst="rect">
            <a:avLst/>
          </a:prstGeom>
          <a:noFill/>
          <a:ln>
            <a:noFill/>
          </a:ln>
        </p:spPr>
        <p:txBody>
          <a:bodyPr spcFirstLastPara="1" wrap="square" lIns="91425" tIns="91425" rIns="91425" bIns="91425" anchor="t" anchorCtr="0">
            <a:normAutofit fontScale="85000" lnSpcReduction="20000"/>
          </a:bodyPr>
          <a:lstStyle/>
          <a:p>
            <a:pPr marL="0" lvl="0" indent="0" algn="l" rtl="0">
              <a:lnSpc>
                <a:spcPct val="110000"/>
              </a:lnSpc>
              <a:spcBef>
                <a:spcPts val="1500"/>
              </a:spcBef>
              <a:spcAft>
                <a:spcPts val="0"/>
              </a:spcAft>
              <a:buSzPct val="84415"/>
              <a:buNone/>
            </a:pPr>
            <a:r>
              <a:rPr lang="en" sz="2200" b="1">
                <a:solidFill>
                  <a:srgbClr val="2D2D2D"/>
                </a:solidFill>
                <a:highlight>
                  <a:srgbClr val="FFFFFF"/>
                </a:highlight>
                <a:latin typeface="Spectral"/>
                <a:ea typeface="Spectral"/>
                <a:cs typeface="Spectral"/>
                <a:sym typeface="Spectral"/>
              </a:rPr>
              <a:t>Indexer</a:t>
            </a:r>
            <a:endParaRPr sz="2200" b="1">
              <a:solidFill>
                <a:srgbClr val="2D2D2D"/>
              </a:solidFill>
              <a:highlight>
                <a:srgbClr val="FFFFFF"/>
              </a:highlight>
              <a:latin typeface="Spectral"/>
              <a:ea typeface="Spectral"/>
              <a:cs typeface="Spectral"/>
              <a:sym typeface="Spectral"/>
            </a:endParaRPr>
          </a:p>
          <a:p>
            <a:pPr marL="0" lvl="0" indent="0" algn="l" rtl="0">
              <a:lnSpc>
                <a:spcPct val="115000"/>
              </a:lnSpc>
              <a:spcBef>
                <a:spcPts val="800"/>
              </a:spcBef>
              <a:spcAft>
                <a:spcPts val="0"/>
              </a:spcAft>
              <a:buSzPct val="168831"/>
              <a:buNone/>
            </a:pPr>
            <a:r>
              <a:rPr lang="en" sz="1100">
                <a:solidFill>
                  <a:srgbClr val="000000"/>
                </a:solidFill>
                <a:highlight>
                  <a:srgbClr val="FFFFFF"/>
                </a:highlight>
                <a:latin typeface="Spectral"/>
                <a:ea typeface="Spectral"/>
                <a:cs typeface="Spectral"/>
                <a:sym typeface="Spectral"/>
              </a:rPr>
              <a:t>Splunk indexers provide data processing and storage for local and remote data and host the primary Splunk data store.</a:t>
            </a:r>
            <a:endParaRPr sz="1100">
              <a:solidFill>
                <a:srgbClr val="000000"/>
              </a:solidFill>
              <a:highlight>
                <a:srgbClr val="FFFFFF"/>
              </a:highlight>
              <a:latin typeface="Spectral"/>
              <a:ea typeface="Spectral"/>
              <a:cs typeface="Spectral"/>
              <a:sym typeface="Spectral"/>
            </a:endParaRPr>
          </a:p>
          <a:p>
            <a:pPr marL="0" lvl="0" indent="0" algn="l" rtl="0">
              <a:lnSpc>
                <a:spcPct val="110000"/>
              </a:lnSpc>
              <a:spcBef>
                <a:spcPts val="1500"/>
              </a:spcBef>
              <a:spcAft>
                <a:spcPts val="0"/>
              </a:spcAft>
              <a:buSzPct val="84415"/>
              <a:buNone/>
            </a:pPr>
            <a:r>
              <a:rPr lang="en" sz="2200" b="1">
                <a:solidFill>
                  <a:srgbClr val="2D2D2D"/>
                </a:solidFill>
                <a:highlight>
                  <a:srgbClr val="FFFFFF"/>
                </a:highlight>
                <a:latin typeface="Spectral"/>
                <a:ea typeface="Spectral"/>
                <a:cs typeface="Spectral"/>
                <a:sym typeface="Spectral"/>
              </a:rPr>
              <a:t>Search head</a:t>
            </a:r>
            <a:endParaRPr sz="2200" b="1">
              <a:solidFill>
                <a:srgbClr val="2D2D2D"/>
              </a:solidFill>
              <a:highlight>
                <a:srgbClr val="FFFFFF"/>
              </a:highlight>
              <a:latin typeface="Spectral"/>
              <a:ea typeface="Spectral"/>
              <a:cs typeface="Spectral"/>
              <a:sym typeface="Spectral"/>
            </a:endParaRPr>
          </a:p>
          <a:p>
            <a:pPr marL="0" lvl="0" indent="0" algn="l" rtl="0">
              <a:lnSpc>
                <a:spcPct val="115000"/>
              </a:lnSpc>
              <a:spcBef>
                <a:spcPts val="800"/>
              </a:spcBef>
              <a:spcAft>
                <a:spcPts val="0"/>
              </a:spcAft>
              <a:buSzPct val="168831"/>
              <a:buNone/>
            </a:pPr>
            <a:r>
              <a:rPr lang="en" sz="1100">
                <a:solidFill>
                  <a:srgbClr val="000000"/>
                </a:solidFill>
                <a:highlight>
                  <a:srgbClr val="FFFFFF"/>
                </a:highlight>
                <a:latin typeface="Spectral"/>
                <a:ea typeface="Spectral"/>
                <a:cs typeface="Spectral"/>
                <a:sym typeface="Spectral"/>
              </a:rPr>
              <a:t>A search headis a Splunk Enterprise instance that distributes searches to indexers (referred to as "search peers" in this context). Search heads can be either dedicated or not, depending on whether they also perform indexing. Dedicated search heads don't have any indexes of their own, other than the usual internal indexes. Instead, they consolidate and display results that originate from remote search peers.</a:t>
            </a:r>
            <a:endParaRPr sz="1100" i="1">
              <a:solidFill>
                <a:srgbClr val="000000"/>
              </a:solidFill>
              <a:highlight>
                <a:srgbClr val="FFFFFF"/>
              </a:highlight>
              <a:latin typeface="Spectral"/>
              <a:ea typeface="Spectral"/>
              <a:cs typeface="Spectral"/>
              <a:sym typeface="Spectral"/>
            </a:endParaRPr>
          </a:p>
          <a:p>
            <a:pPr marL="0" lvl="0" indent="0" algn="l" rtl="0">
              <a:lnSpc>
                <a:spcPct val="110000"/>
              </a:lnSpc>
              <a:spcBef>
                <a:spcPts val="1500"/>
              </a:spcBef>
              <a:spcAft>
                <a:spcPts val="0"/>
              </a:spcAft>
              <a:buSzPct val="84415"/>
              <a:buNone/>
            </a:pPr>
            <a:r>
              <a:rPr lang="en" sz="2200" b="1">
                <a:solidFill>
                  <a:srgbClr val="2D2D2D"/>
                </a:solidFill>
                <a:highlight>
                  <a:srgbClr val="FFFFFF"/>
                </a:highlight>
                <a:latin typeface="Spectral"/>
                <a:ea typeface="Spectral"/>
                <a:cs typeface="Spectral"/>
                <a:sym typeface="Spectral"/>
              </a:rPr>
              <a:t>Forwarder</a:t>
            </a:r>
            <a:endParaRPr sz="2200" b="1">
              <a:solidFill>
                <a:srgbClr val="2D2D2D"/>
              </a:solidFill>
              <a:highlight>
                <a:srgbClr val="FFFFFF"/>
              </a:highlight>
              <a:latin typeface="Spectral"/>
              <a:ea typeface="Spectral"/>
              <a:cs typeface="Spectral"/>
              <a:sym typeface="Spectral"/>
            </a:endParaRPr>
          </a:p>
          <a:p>
            <a:pPr marL="0" lvl="0" indent="0" algn="l" rtl="0">
              <a:lnSpc>
                <a:spcPct val="115000"/>
              </a:lnSpc>
              <a:spcBef>
                <a:spcPts val="800"/>
              </a:spcBef>
              <a:spcAft>
                <a:spcPts val="0"/>
              </a:spcAft>
              <a:buSzPct val="168831"/>
              <a:buNone/>
            </a:pPr>
            <a:r>
              <a:rPr lang="en" sz="1100">
                <a:solidFill>
                  <a:srgbClr val="000000"/>
                </a:solidFill>
                <a:highlight>
                  <a:srgbClr val="FFFFFF"/>
                </a:highlight>
                <a:latin typeface="Spectral"/>
                <a:ea typeface="Spectral"/>
                <a:cs typeface="Spectral"/>
                <a:sym typeface="Spectral"/>
              </a:rPr>
              <a:t>Forwarders</a:t>
            </a:r>
            <a:r>
              <a:rPr lang="en" sz="1100" b="1">
                <a:solidFill>
                  <a:srgbClr val="000000"/>
                </a:solidFill>
                <a:highlight>
                  <a:srgbClr val="FFFFFF"/>
                </a:highlight>
                <a:latin typeface="Spectral"/>
                <a:ea typeface="Spectral"/>
                <a:cs typeface="Spectral"/>
                <a:sym typeface="Spectral"/>
              </a:rPr>
              <a:t> </a:t>
            </a:r>
            <a:r>
              <a:rPr lang="en" sz="1100">
                <a:solidFill>
                  <a:srgbClr val="000000"/>
                </a:solidFill>
                <a:highlight>
                  <a:srgbClr val="FFFFFF"/>
                </a:highlight>
                <a:latin typeface="Spectral"/>
                <a:ea typeface="Spectral"/>
                <a:cs typeface="Spectral"/>
                <a:sym typeface="Spectral"/>
              </a:rPr>
              <a:t>are Splunk instances that forward data to remote indexers for data processing and storage. In most cases, they do not index data themselves. </a:t>
            </a:r>
            <a:endParaRPr sz="1100">
              <a:solidFill>
                <a:srgbClr val="000000"/>
              </a:solidFill>
              <a:highlight>
                <a:srgbClr val="FFFFFF"/>
              </a:highlight>
              <a:latin typeface="Spectral"/>
              <a:ea typeface="Spectral"/>
              <a:cs typeface="Spectral"/>
              <a:sym typeface="Spectral"/>
            </a:endParaRPr>
          </a:p>
          <a:p>
            <a:pPr marL="0" lvl="0" indent="0" algn="l" rtl="0">
              <a:lnSpc>
                <a:spcPct val="115000"/>
              </a:lnSpc>
              <a:spcBef>
                <a:spcPts val="800"/>
              </a:spcBef>
              <a:spcAft>
                <a:spcPts val="0"/>
              </a:spcAft>
              <a:buSzPct val="84415"/>
              <a:buNone/>
            </a:pPr>
            <a:r>
              <a:rPr lang="en" sz="2200" b="1">
                <a:solidFill>
                  <a:srgbClr val="2D2D2D"/>
                </a:solidFill>
                <a:highlight>
                  <a:srgbClr val="FFFFFF"/>
                </a:highlight>
                <a:latin typeface="Spectral"/>
                <a:ea typeface="Spectral"/>
                <a:cs typeface="Spectral"/>
                <a:sym typeface="Spectral"/>
              </a:rPr>
              <a:t>Deployment server</a:t>
            </a:r>
            <a:endParaRPr sz="2200" b="1">
              <a:solidFill>
                <a:srgbClr val="2D2D2D"/>
              </a:solidFill>
              <a:highlight>
                <a:srgbClr val="FFFFFF"/>
              </a:highlight>
              <a:latin typeface="Spectral"/>
              <a:ea typeface="Spectral"/>
              <a:cs typeface="Spectral"/>
              <a:sym typeface="Spectral"/>
            </a:endParaRPr>
          </a:p>
          <a:p>
            <a:pPr marL="0" lvl="0" indent="0" algn="l" rtl="0">
              <a:lnSpc>
                <a:spcPct val="115000"/>
              </a:lnSpc>
              <a:spcBef>
                <a:spcPts val="800"/>
              </a:spcBef>
              <a:spcAft>
                <a:spcPts val="800"/>
              </a:spcAft>
              <a:buSzPct val="168831"/>
              <a:buNone/>
            </a:pPr>
            <a:r>
              <a:rPr lang="en" sz="1100">
                <a:solidFill>
                  <a:srgbClr val="000000"/>
                </a:solidFill>
                <a:highlight>
                  <a:srgbClr val="FFFFFF"/>
                </a:highlight>
                <a:latin typeface="Spectral"/>
                <a:ea typeface="Spectral"/>
                <a:cs typeface="Spectral"/>
                <a:sym typeface="Spectral"/>
              </a:rPr>
              <a:t>A Splunk Enterprise instance can also serve as a deployment server. The deployment server is a tool for distributing configurations, apps, and content updates to groups of Splunk Enterprise instances. You can use it to distribute updates to most types of Splunk components: forwarders, non-clustered indexers, and non-clustered search heads. </a:t>
            </a:r>
            <a:endParaRPr sz="1100">
              <a:solidFill>
                <a:srgbClr val="000000"/>
              </a:solidFill>
              <a:highlight>
                <a:srgbClr val="FFFFFF"/>
              </a:highlight>
              <a:latin typeface="Spectral"/>
              <a:ea typeface="Spectral"/>
              <a:cs typeface="Spectral"/>
              <a:sym typeface="Spectral"/>
            </a:endParaRPr>
          </a:p>
        </p:txBody>
      </p:sp>
      <p:pic>
        <p:nvPicPr>
          <p:cNvPr id="79" name="Google Shape;79;p4"/>
          <p:cNvPicPr preferRelativeResize="0"/>
          <p:nvPr/>
        </p:nvPicPr>
        <p:blipFill rotWithShape="1">
          <a:blip r:embed="rId3">
            <a:alphaModFix/>
          </a:blip>
          <a:srcRect/>
          <a:stretch/>
        </p:blipFill>
        <p:spPr>
          <a:xfrm>
            <a:off x="6392500" y="119775"/>
            <a:ext cx="2643901" cy="1487200"/>
          </a:xfrm>
          <a:prstGeom prst="rect">
            <a:avLst/>
          </a:prstGeom>
          <a:noFill/>
          <a:ln>
            <a:noFill/>
          </a:ln>
        </p:spPr>
      </p:pic>
      <p:pic>
        <p:nvPicPr>
          <p:cNvPr id="80" name="Google Shape;80;p4"/>
          <p:cNvPicPr preferRelativeResize="0"/>
          <p:nvPr/>
        </p:nvPicPr>
        <p:blipFill>
          <a:blip r:embed="rId4">
            <a:alphaModFix/>
          </a:blip>
          <a:stretch>
            <a:fillRect/>
          </a:stretch>
        </p:blipFill>
        <p:spPr>
          <a:xfrm>
            <a:off x="140800" y="103150"/>
            <a:ext cx="1192701" cy="252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3">
            <a:alphaModFix/>
          </a:blip>
          <a:srcRect/>
          <a:stretch/>
        </p:blipFill>
        <p:spPr>
          <a:xfrm>
            <a:off x="1547500" y="473800"/>
            <a:ext cx="6139851" cy="4517300"/>
          </a:xfrm>
          <a:prstGeom prst="rect">
            <a:avLst/>
          </a:prstGeom>
          <a:noFill/>
          <a:ln>
            <a:noFill/>
          </a:ln>
        </p:spPr>
      </p:pic>
      <p:pic>
        <p:nvPicPr>
          <p:cNvPr id="86" name="Google Shape;86;p5"/>
          <p:cNvPicPr preferRelativeResize="0"/>
          <p:nvPr/>
        </p:nvPicPr>
        <p:blipFill rotWithShape="1">
          <a:blip r:embed="rId4">
            <a:alphaModFix/>
          </a:blip>
          <a:srcRect/>
          <a:stretch/>
        </p:blipFill>
        <p:spPr>
          <a:xfrm>
            <a:off x="7376075" y="9600"/>
            <a:ext cx="1892449" cy="1064549"/>
          </a:xfrm>
          <a:prstGeom prst="rect">
            <a:avLst/>
          </a:prstGeom>
          <a:noFill/>
          <a:ln>
            <a:noFill/>
          </a:ln>
        </p:spPr>
      </p:pic>
      <p:pic>
        <p:nvPicPr>
          <p:cNvPr id="87" name="Google Shape;87;p5"/>
          <p:cNvPicPr preferRelativeResize="0"/>
          <p:nvPr/>
        </p:nvPicPr>
        <p:blipFill>
          <a:blip r:embed="rId5">
            <a:alphaModFix/>
          </a:blip>
          <a:stretch>
            <a:fillRect/>
          </a:stretch>
        </p:blipFill>
        <p:spPr>
          <a:xfrm>
            <a:off x="140800" y="103150"/>
            <a:ext cx="1192701" cy="252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6"/>
          <p:cNvSpPr txBox="1">
            <a:spLocks noGrp="1"/>
          </p:cNvSpPr>
          <p:nvPr>
            <p:ph type="title"/>
          </p:nvPr>
        </p:nvSpPr>
        <p:spPr>
          <a:xfrm>
            <a:off x="1303800" y="1379525"/>
            <a:ext cx="7030500" cy="9993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latin typeface="Spectral"/>
                <a:ea typeface="Spectral"/>
                <a:cs typeface="Spectral"/>
                <a:sym typeface="Spectral"/>
              </a:rPr>
              <a:t>Install and Configure Splunk Enterprise on ubuntu?</a:t>
            </a:r>
            <a:endParaRPr>
              <a:latin typeface="Spectral"/>
              <a:ea typeface="Spectral"/>
              <a:cs typeface="Spectral"/>
              <a:sym typeface="Spectral"/>
            </a:endParaRPr>
          </a:p>
        </p:txBody>
      </p:sp>
      <p:sp>
        <p:nvSpPr>
          <p:cNvPr id="93" name="Google Shape;93;p6"/>
          <p:cNvSpPr txBox="1">
            <a:spLocks noGrp="1"/>
          </p:cNvSpPr>
          <p:nvPr>
            <p:ph type="body" idx="1"/>
          </p:nvPr>
        </p:nvSpPr>
        <p:spPr>
          <a:xfrm>
            <a:off x="1303800" y="2486925"/>
            <a:ext cx="7030500" cy="2570400"/>
          </a:xfrm>
          <a:prstGeom prst="rect">
            <a:avLst/>
          </a:prstGeom>
          <a:noFill/>
          <a:ln>
            <a:noFill/>
          </a:ln>
        </p:spPr>
        <p:txBody>
          <a:bodyPr spcFirstLastPara="1" wrap="square" lIns="91425" tIns="91425" rIns="91425" bIns="91425" anchor="t" anchorCtr="0">
            <a:normAutofit fontScale="47500" lnSpcReduction="20000"/>
          </a:bodyPr>
          <a:lstStyle/>
          <a:p>
            <a:pPr marL="0" lvl="0" indent="0" algn="l" rtl="0">
              <a:lnSpc>
                <a:spcPct val="115000"/>
              </a:lnSpc>
              <a:spcBef>
                <a:spcPts val="0"/>
              </a:spcBef>
              <a:spcAft>
                <a:spcPts val="0"/>
              </a:spcAft>
              <a:buSzPct val="154761"/>
              <a:buNone/>
            </a:pPr>
            <a:r>
              <a:rPr lang="en" sz="1200">
                <a:latin typeface="Spectral"/>
                <a:ea typeface="Spectral"/>
                <a:cs typeface="Spectral"/>
                <a:sym typeface="Spectral"/>
              </a:rPr>
              <a:t>Download splunk package after logging into </a:t>
            </a:r>
            <a:r>
              <a:rPr lang="en" sz="1200" u="sng">
                <a:solidFill>
                  <a:schemeClr val="hlink"/>
                </a:solidFill>
                <a:latin typeface="Spectral"/>
                <a:ea typeface="Spectral"/>
                <a:cs typeface="Spectral"/>
                <a:sym typeface="Spectral"/>
                <a:hlinkClick r:id="rId3"/>
              </a:rPr>
              <a:t>website</a:t>
            </a:r>
            <a:r>
              <a:rPr lang="en" sz="1200">
                <a:latin typeface="Spectral"/>
                <a:ea typeface="Spectral"/>
                <a:cs typeface="Spectral"/>
                <a:sym typeface="Spectral"/>
              </a:rPr>
              <a:t> or use below </a:t>
            </a:r>
            <a:r>
              <a:rPr lang="en" sz="1200" u="sng">
                <a:solidFill>
                  <a:schemeClr val="hlink"/>
                </a:solidFill>
                <a:latin typeface="Spectral"/>
                <a:ea typeface="Spectral"/>
                <a:cs typeface="Spectral"/>
                <a:sym typeface="Spectral"/>
                <a:hlinkClick r:id="rId4"/>
              </a:rPr>
              <a:t>document</a:t>
            </a:r>
            <a:r>
              <a:rPr lang="en" sz="1200">
                <a:latin typeface="Spectral"/>
                <a:ea typeface="Spectral"/>
                <a:cs typeface="Spectral"/>
                <a:sym typeface="Spectral"/>
              </a:rPr>
              <a:t> to reference for host specifications for all types of deployment.</a:t>
            </a:r>
            <a:endParaRPr sz="1200">
              <a:latin typeface="Spectral"/>
              <a:ea typeface="Spectral"/>
              <a:cs typeface="Spectral"/>
              <a:sym typeface="Spectral"/>
            </a:endParaRPr>
          </a:p>
          <a:p>
            <a:pPr marL="457200" lvl="0" indent="-274002" algn="l" rtl="0">
              <a:lnSpc>
                <a:spcPct val="115000"/>
              </a:lnSpc>
              <a:spcBef>
                <a:spcPts val="1200"/>
              </a:spcBef>
              <a:spcAft>
                <a:spcPts val="0"/>
              </a:spcAft>
              <a:buClr>
                <a:srgbClr val="172B4D"/>
              </a:buClr>
              <a:buSzPct val="72222"/>
              <a:buFont typeface="Arial"/>
              <a:buChar char="●"/>
            </a:pPr>
            <a:r>
              <a:rPr lang="en">
                <a:solidFill>
                  <a:srgbClr val="172B4D"/>
                </a:solidFill>
                <a:highlight>
                  <a:srgbClr val="F4F5F7"/>
                </a:highlight>
                <a:latin typeface="Arial"/>
                <a:ea typeface="Arial"/>
                <a:cs typeface="Arial"/>
                <a:sym typeface="Arial"/>
              </a:rPr>
              <a:t>wget -O splunk-9.1.2-b6b9c8185839-linux-2.6-amd64.deb "https://download.splunk.com/products/splunk/releases/9.1.2/linux/splunk-9.1.2-b6b9c8185839-linux-2.6-amd64.deb" </a:t>
            </a:r>
            <a:endParaRPr>
              <a:solidFill>
                <a:srgbClr val="172B4D"/>
              </a:solidFill>
              <a:highlight>
                <a:srgbClr val="F4F5F7"/>
              </a:highlight>
              <a:latin typeface="Arial"/>
              <a:ea typeface="Arial"/>
              <a:cs typeface="Arial"/>
              <a:sym typeface="Arial"/>
            </a:endParaRPr>
          </a:p>
          <a:p>
            <a:pPr marL="457200" lvl="0" indent="0" algn="l" rtl="0">
              <a:lnSpc>
                <a:spcPct val="115000"/>
              </a:lnSpc>
              <a:spcBef>
                <a:spcPts val="0"/>
              </a:spcBef>
              <a:spcAft>
                <a:spcPts val="0"/>
              </a:spcAft>
              <a:buSzPct val="103174"/>
              <a:buNone/>
            </a:pPr>
            <a:endParaRPr>
              <a:solidFill>
                <a:srgbClr val="172B4D"/>
              </a:solidFill>
              <a:highlight>
                <a:srgbClr val="F4F5F7"/>
              </a:highlight>
              <a:latin typeface="Arial"/>
              <a:ea typeface="Arial"/>
              <a:cs typeface="Arial"/>
              <a:sym typeface="Arial"/>
            </a:endParaRPr>
          </a:p>
          <a:p>
            <a:pPr marL="457200" lvl="0" indent="-274002" algn="l" rtl="0">
              <a:lnSpc>
                <a:spcPct val="115000"/>
              </a:lnSpc>
              <a:spcBef>
                <a:spcPts val="0"/>
              </a:spcBef>
              <a:spcAft>
                <a:spcPts val="0"/>
              </a:spcAft>
              <a:buClr>
                <a:srgbClr val="172B4D"/>
              </a:buClr>
              <a:buSzPct val="72222"/>
              <a:buFont typeface="Arial"/>
              <a:buChar char="●"/>
            </a:pPr>
            <a:r>
              <a:rPr lang="en">
                <a:solidFill>
                  <a:srgbClr val="172B4D"/>
                </a:solidFill>
                <a:highlight>
                  <a:srgbClr val="F4F5F7"/>
                </a:highlight>
                <a:latin typeface="Arial"/>
                <a:ea typeface="Arial"/>
                <a:cs typeface="Arial"/>
                <a:sym typeface="Arial"/>
              </a:rPr>
              <a:t>dpkg -i &lt;package_name&gt;</a:t>
            </a:r>
            <a:endParaRPr>
              <a:solidFill>
                <a:srgbClr val="172B4D"/>
              </a:solidFill>
              <a:highlight>
                <a:srgbClr val="F4F5F7"/>
              </a:highlight>
              <a:latin typeface="Arial"/>
              <a:ea typeface="Arial"/>
              <a:cs typeface="Arial"/>
              <a:sym typeface="Arial"/>
            </a:endParaRPr>
          </a:p>
          <a:p>
            <a:pPr marL="457200" lvl="0" indent="0" algn="l" rtl="0">
              <a:lnSpc>
                <a:spcPct val="115000"/>
              </a:lnSpc>
              <a:spcBef>
                <a:spcPts val="0"/>
              </a:spcBef>
              <a:spcAft>
                <a:spcPts val="0"/>
              </a:spcAft>
              <a:buSzPct val="103174"/>
              <a:buNone/>
            </a:pPr>
            <a:endParaRPr>
              <a:solidFill>
                <a:srgbClr val="172B4D"/>
              </a:solidFill>
              <a:highlight>
                <a:srgbClr val="F4F5F7"/>
              </a:highlight>
              <a:latin typeface="Arial"/>
              <a:ea typeface="Arial"/>
              <a:cs typeface="Arial"/>
              <a:sym typeface="Arial"/>
            </a:endParaRPr>
          </a:p>
          <a:p>
            <a:pPr marL="457200" lvl="0" indent="-274002" algn="l" rtl="0">
              <a:lnSpc>
                <a:spcPct val="115000"/>
              </a:lnSpc>
              <a:spcBef>
                <a:spcPts val="0"/>
              </a:spcBef>
              <a:spcAft>
                <a:spcPts val="0"/>
              </a:spcAft>
              <a:buClr>
                <a:srgbClr val="172B4D"/>
              </a:buClr>
              <a:buSzPct val="72222"/>
              <a:buFont typeface="Arial"/>
              <a:buChar char="●"/>
            </a:pPr>
            <a:r>
              <a:rPr lang="en">
                <a:solidFill>
                  <a:srgbClr val="172B4D"/>
                </a:solidFill>
                <a:highlight>
                  <a:srgbClr val="F4F5F7"/>
                </a:highlight>
                <a:latin typeface="Arial"/>
                <a:ea typeface="Arial"/>
                <a:cs typeface="Arial"/>
                <a:sym typeface="Arial"/>
              </a:rPr>
              <a:t>./splunk start --accept-license --answer-yes</a:t>
            </a:r>
            <a:endParaRPr>
              <a:solidFill>
                <a:srgbClr val="172B4D"/>
              </a:solidFill>
              <a:highlight>
                <a:srgbClr val="F4F5F7"/>
              </a:highlight>
              <a:latin typeface="Arial"/>
              <a:ea typeface="Arial"/>
              <a:cs typeface="Arial"/>
              <a:sym typeface="Arial"/>
            </a:endParaRPr>
          </a:p>
          <a:p>
            <a:pPr marL="457200" lvl="0" indent="0" algn="l" rtl="0">
              <a:lnSpc>
                <a:spcPct val="115000"/>
              </a:lnSpc>
              <a:spcBef>
                <a:spcPts val="0"/>
              </a:spcBef>
              <a:spcAft>
                <a:spcPts val="0"/>
              </a:spcAft>
              <a:buSzPct val="103174"/>
              <a:buNone/>
            </a:pPr>
            <a:endParaRPr>
              <a:solidFill>
                <a:srgbClr val="172B4D"/>
              </a:solidFill>
              <a:highlight>
                <a:srgbClr val="F4F5F7"/>
              </a:highlight>
              <a:latin typeface="Arial"/>
              <a:ea typeface="Arial"/>
              <a:cs typeface="Arial"/>
              <a:sym typeface="Arial"/>
            </a:endParaRPr>
          </a:p>
          <a:p>
            <a:pPr marL="457200" lvl="0" indent="-274002" algn="l" rtl="0">
              <a:lnSpc>
                <a:spcPct val="115000"/>
              </a:lnSpc>
              <a:spcBef>
                <a:spcPts val="0"/>
              </a:spcBef>
              <a:spcAft>
                <a:spcPts val="0"/>
              </a:spcAft>
              <a:buClr>
                <a:srgbClr val="172B4D"/>
              </a:buClr>
              <a:buSzPct val="72222"/>
              <a:buFont typeface="Arial"/>
              <a:buChar char="●"/>
            </a:pPr>
            <a:r>
              <a:rPr lang="en">
                <a:solidFill>
                  <a:srgbClr val="172B4D"/>
                </a:solidFill>
                <a:highlight>
                  <a:srgbClr val="F4F5F7"/>
                </a:highlight>
                <a:latin typeface="Arial"/>
                <a:ea typeface="Arial"/>
                <a:cs typeface="Arial"/>
                <a:sym typeface="Arial"/>
              </a:rPr>
              <a:t>./splunk enable boot-start -user splunk</a:t>
            </a:r>
            <a:endParaRPr>
              <a:solidFill>
                <a:srgbClr val="172B4D"/>
              </a:solidFill>
              <a:highlight>
                <a:srgbClr val="F4F5F7"/>
              </a:highlight>
              <a:latin typeface="Arial"/>
              <a:ea typeface="Arial"/>
              <a:cs typeface="Arial"/>
              <a:sym typeface="Arial"/>
            </a:endParaRPr>
          </a:p>
          <a:p>
            <a:pPr marL="457200" lvl="0" indent="0" algn="l" rtl="0">
              <a:lnSpc>
                <a:spcPct val="115000"/>
              </a:lnSpc>
              <a:spcBef>
                <a:spcPts val="0"/>
              </a:spcBef>
              <a:spcAft>
                <a:spcPts val="0"/>
              </a:spcAft>
              <a:buSzPct val="103174"/>
              <a:buNone/>
            </a:pPr>
            <a:endParaRPr>
              <a:solidFill>
                <a:srgbClr val="172B4D"/>
              </a:solidFill>
              <a:highlight>
                <a:srgbClr val="F4F5F7"/>
              </a:highlight>
              <a:latin typeface="Arial"/>
              <a:ea typeface="Arial"/>
              <a:cs typeface="Arial"/>
              <a:sym typeface="Arial"/>
            </a:endParaRPr>
          </a:p>
          <a:p>
            <a:pPr marL="457200" lvl="0" indent="-274002" algn="l" rtl="0">
              <a:lnSpc>
                <a:spcPct val="115000"/>
              </a:lnSpc>
              <a:spcBef>
                <a:spcPts val="0"/>
              </a:spcBef>
              <a:spcAft>
                <a:spcPts val="0"/>
              </a:spcAft>
              <a:buSzPct val="72222"/>
              <a:buFont typeface="Arial"/>
              <a:buChar char="●"/>
            </a:pPr>
            <a:r>
              <a:rPr lang="en">
                <a:solidFill>
                  <a:srgbClr val="172B4D"/>
                </a:solidFill>
                <a:highlight>
                  <a:srgbClr val="F4F5F7"/>
                </a:highlight>
                <a:latin typeface="Arial"/>
                <a:ea typeface="Arial"/>
                <a:cs typeface="Arial"/>
                <a:sym typeface="Arial"/>
              </a:rPr>
              <a:t>./splunk set </a:t>
            </a:r>
            <a:r>
              <a:rPr lang="en">
                <a:solidFill>
                  <a:srgbClr val="910091"/>
                </a:solidFill>
                <a:highlight>
                  <a:srgbClr val="F4F5F7"/>
                </a:highlight>
                <a:latin typeface="Arial"/>
                <a:ea typeface="Arial"/>
                <a:cs typeface="Arial"/>
                <a:sym typeface="Arial"/>
              </a:rPr>
              <a:t>default</a:t>
            </a:r>
            <a:r>
              <a:rPr lang="en">
                <a:solidFill>
                  <a:srgbClr val="172B4D"/>
                </a:solidFill>
                <a:highlight>
                  <a:srgbClr val="F4F5F7"/>
                </a:highlight>
                <a:latin typeface="Arial"/>
                <a:ea typeface="Arial"/>
                <a:cs typeface="Arial"/>
                <a:sym typeface="Arial"/>
              </a:rPr>
              <a:t>-hostname</a:t>
            </a:r>
            <a:endParaRPr>
              <a:solidFill>
                <a:srgbClr val="172B4D"/>
              </a:solidFill>
              <a:highlight>
                <a:srgbClr val="F4F5F7"/>
              </a:highlight>
              <a:latin typeface="Arial"/>
              <a:ea typeface="Arial"/>
              <a:cs typeface="Arial"/>
              <a:sym typeface="Arial"/>
            </a:endParaRPr>
          </a:p>
          <a:p>
            <a:pPr marL="0" lvl="0" indent="0" algn="l" rtl="0">
              <a:lnSpc>
                <a:spcPct val="115000"/>
              </a:lnSpc>
              <a:spcBef>
                <a:spcPts val="0"/>
              </a:spcBef>
              <a:spcAft>
                <a:spcPts val="0"/>
              </a:spcAft>
              <a:buSzPct val="103174"/>
              <a:buNone/>
            </a:pPr>
            <a:endParaRPr>
              <a:solidFill>
                <a:srgbClr val="172B4D"/>
              </a:solidFill>
              <a:highlight>
                <a:srgbClr val="F4F5F7"/>
              </a:highlight>
              <a:latin typeface="Arial"/>
              <a:ea typeface="Arial"/>
              <a:cs typeface="Arial"/>
              <a:sym typeface="Arial"/>
            </a:endParaRPr>
          </a:p>
          <a:p>
            <a:pPr marL="0" lvl="0" indent="0" algn="l" rtl="0">
              <a:lnSpc>
                <a:spcPct val="115000"/>
              </a:lnSpc>
              <a:spcBef>
                <a:spcPts val="0"/>
              </a:spcBef>
              <a:spcAft>
                <a:spcPts val="0"/>
              </a:spcAft>
              <a:buSzPct val="154761"/>
              <a:buNone/>
            </a:pPr>
            <a:r>
              <a:rPr lang="en" sz="1200">
                <a:latin typeface="Spectral"/>
                <a:ea typeface="Spectral"/>
                <a:cs typeface="Spectral"/>
                <a:sym typeface="Spectral"/>
              </a:rPr>
              <a:t>Once the package is configured you can access Web UI of splunk using https://&lt;host_name/Ip&gt;:8000</a:t>
            </a:r>
            <a:endParaRPr sz="1200">
              <a:latin typeface="Spectral"/>
              <a:ea typeface="Spectral"/>
              <a:cs typeface="Spectral"/>
              <a:sym typeface="Spectral"/>
            </a:endParaRPr>
          </a:p>
          <a:p>
            <a:pPr marL="0" lvl="0" indent="0" algn="l" rtl="0">
              <a:lnSpc>
                <a:spcPct val="115000"/>
              </a:lnSpc>
              <a:spcBef>
                <a:spcPts val="1200"/>
              </a:spcBef>
              <a:spcAft>
                <a:spcPts val="1200"/>
              </a:spcAft>
              <a:buSzPct val="154761"/>
              <a:buNone/>
            </a:pPr>
            <a:r>
              <a:rPr lang="en" sz="1200">
                <a:latin typeface="Spectral"/>
                <a:ea typeface="Spectral"/>
                <a:cs typeface="Spectral"/>
                <a:sym typeface="Spectral"/>
              </a:rPr>
              <a:t>Enable clustering: ./</a:t>
            </a:r>
            <a:r>
              <a:rPr lang="en" sz="1100">
                <a:solidFill>
                  <a:srgbClr val="333333"/>
                </a:solidFill>
                <a:highlight>
                  <a:srgbClr val="F5F5F5"/>
                </a:highlight>
                <a:latin typeface="Courier New"/>
                <a:ea typeface="Courier New"/>
                <a:cs typeface="Courier New"/>
                <a:sym typeface="Courier New"/>
              </a:rPr>
              <a:t>splunk edit cluster-config -mode manager -replication_factor 4 -search_factor 3 -secret Hello_Okta@007 -cluster_label cluster1</a:t>
            </a:r>
            <a:endParaRPr sz="900">
              <a:solidFill>
                <a:srgbClr val="172B4D"/>
              </a:solidFill>
              <a:highlight>
                <a:srgbClr val="F4F5F7"/>
              </a:highlight>
              <a:latin typeface="Arial"/>
              <a:ea typeface="Arial"/>
              <a:cs typeface="Arial"/>
              <a:sym typeface="Arial"/>
            </a:endParaRPr>
          </a:p>
        </p:txBody>
      </p:sp>
      <p:pic>
        <p:nvPicPr>
          <p:cNvPr id="94" name="Google Shape;94;p6"/>
          <p:cNvPicPr preferRelativeResize="0"/>
          <p:nvPr/>
        </p:nvPicPr>
        <p:blipFill rotWithShape="1">
          <a:blip r:embed="rId5">
            <a:alphaModFix/>
          </a:blip>
          <a:srcRect/>
          <a:stretch/>
        </p:blipFill>
        <p:spPr>
          <a:xfrm>
            <a:off x="6717050" y="119775"/>
            <a:ext cx="2219551" cy="1248500"/>
          </a:xfrm>
          <a:prstGeom prst="rect">
            <a:avLst/>
          </a:prstGeom>
          <a:noFill/>
          <a:ln>
            <a:noFill/>
          </a:ln>
        </p:spPr>
      </p:pic>
      <p:pic>
        <p:nvPicPr>
          <p:cNvPr id="95" name="Google Shape;95;p6"/>
          <p:cNvPicPr preferRelativeResize="0"/>
          <p:nvPr/>
        </p:nvPicPr>
        <p:blipFill>
          <a:blip r:embed="rId6">
            <a:alphaModFix/>
          </a:blip>
          <a:stretch>
            <a:fillRect/>
          </a:stretch>
        </p:blipFill>
        <p:spPr>
          <a:xfrm>
            <a:off x="140800" y="103150"/>
            <a:ext cx="1192701" cy="252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455425" y="598575"/>
            <a:ext cx="5633700" cy="6525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a:latin typeface="Spectral"/>
                <a:ea typeface="Spectral"/>
                <a:cs typeface="Spectral"/>
                <a:sym typeface="Spectral"/>
              </a:rPr>
              <a:t>Splunk Enterprise default ports:</a:t>
            </a:r>
            <a:endParaRPr>
              <a:latin typeface="Spectral"/>
              <a:ea typeface="Spectral"/>
              <a:cs typeface="Spectral"/>
              <a:sym typeface="Spectral"/>
            </a:endParaRPr>
          </a:p>
        </p:txBody>
      </p:sp>
      <p:graphicFrame>
        <p:nvGraphicFramePr>
          <p:cNvPr id="101" name="Google Shape;101;p7"/>
          <p:cNvGraphicFramePr/>
          <p:nvPr/>
        </p:nvGraphicFramePr>
        <p:xfrm>
          <a:off x="1591900" y="1349675"/>
          <a:ext cx="7239000" cy="3396060"/>
        </p:xfrm>
        <a:graphic>
          <a:graphicData uri="http://schemas.openxmlformats.org/drawingml/2006/table">
            <a:tbl>
              <a:tblPr>
                <a:noFill/>
                <a:tableStyleId>{B796C6FC-EF31-42C4-A933-03128C500B75}</a:tableStyleId>
              </a:tblPr>
              <a:tblGrid>
                <a:gridCol w="1025475">
                  <a:extLst>
                    <a:ext uri="{9D8B030D-6E8A-4147-A177-3AD203B41FA5}">
                      <a16:colId xmlns:a16="http://schemas.microsoft.com/office/drawing/2014/main" val="20000"/>
                    </a:ext>
                  </a:extLst>
                </a:gridCol>
                <a:gridCol w="2117300">
                  <a:extLst>
                    <a:ext uri="{9D8B030D-6E8A-4147-A177-3AD203B41FA5}">
                      <a16:colId xmlns:a16="http://schemas.microsoft.com/office/drawing/2014/main" val="20001"/>
                    </a:ext>
                  </a:extLst>
                </a:gridCol>
                <a:gridCol w="4096225">
                  <a:extLst>
                    <a:ext uri="{9D8B030D-6E8A-4147-A177-3AD203B41FA5}">
                      <a16:colId xmlns:a16="http://schemas.microsoft.com/office/drawing/2014/main" val="20002"/>
                    </a:ext>
                  </a:extLst>
                </a:gridCol>
              </a:tblGrid>
              <a:tr h="309800">
                <a:tc>
                  <a:txBody>
                    <a:bodyPr/>
                    <a:lstStyle/>
                    <a:p>
                      <a:pPr marL="0" marR="0" lvl="0" indent="0" algn="l" rtl="0">
                        <a:lnSpc>
                          <a:spcPct val="100000"/>
                        </a:lnSpc>
                        <a:spcBef>
                          <a:spcPts val="0"/>
                        </a:spcBef>
                        <a:spcAft>
                          <a:spcPts val="0"/>
                        </a:spcAft>
                        <a:buClr>
                          <a:srgbClr val="000000"/>
                        </a:buClr>
                        <a:buSzPts val="900"/>
                        <a:buFont typeface="Arial"/>
                        <a:buNone/>
                      </a:pPr>
                      <a:r>
                        <a:rPr lang="en" sz="900" b="1" u="none" strike="noStrike" cap="none">
                          <a:solidFill>
                            <a:srgbClr val="252525"/>
                          </a:solidFill>
                          <a:highlight>
                            <a:srgbClr val="FFFFFF"/>
                          </a:highlight>
                          <a:latin typeface="Spectral"/>
                          <a:ea typeface="Spectral"/>
                          <a:cs typeface="Spectral"/>
                          <a:sym typeface="Spectral"/>
                        </a:rPr>
                        <a:t>Port </a:t>
                      </a:r>
                      <a:endParaRPr sz="900" b="1" u="none" strike="noStrike" cap="none">
                        <a:solidFill>
                          <a:srgbClr val="252525"/>
                        </a:solidFill>
                        <a:highlight>
                          <a:srgbClr val="FFFFFF"/>
                        </a:highlight>
                        <a:latin typeface="Spectral"/>
                        <a:ea typeface="Spectral"/>
                        <a:cs typeface="Spectral"/>
                        <a:sym typeface="Spectra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 sz="900" b="1" u="none" strike="noStrike" cap="none">
                          <a:solidFill>
                            <a:srgbClr val="252525"/>
                          </a:solidFill>
                          <a:highlight>
                            <a:srgbClr val="FFFFFF"/>
                          </a:highlight>
                          <a:latin typeface="Spectral"/>
                          <a:ea typeface="Spectral"/>
                          <a:cs typeface="Spectral"/>
                          <a:sym typeface="Spectral"/>
                        </a:rPr>
                        <a:t>Type </a:t>
                      </a:r>
                      <a:endParaRPr sz="900" b="1" u="none" strike="noStrike" cap="none">
                        <a:solidFill>
                          <a:srgbClr val="252525"/>
                        </a:solidFill>
                        <a:highlight>
                          <a:srgbClr val="FFFFFF"/>
                        </a:highlight>
                        <a:latin typeface="Spectral"/>
                        <a:ea typeface="Spectral"/>
                        <a:cs typeface="Spectral"/>
                        <a:sym typeface="Spectra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900"/>
                        <a:buFont typeface="Arial"/>
                        <a:buNone/>
                      </a:pPr>
                      <a:r>
                        <a:rPr lang="en" sz="900" b="1" u="none" strike="noStrike" cap="none">
                          <a:solidFill>
                            <a:srgbClr val="252525"/>
                          </a:solidFill>
                          <a:highlight>
                            <a:srgbClr val="FFFFFF"/>
                          </a:highlight>
                          <a:latin typeface="Spectral"/>
                          <a:ea typeface="Spectral"/>
                          <a:cs typeface="Spectral"/>
                          <a:sym typeface="Spectral"/>
                        </a:rPr>
                        <a:t>Description </a:t>
                      </a:r>
                      <a:endParaRPr sz="900" b="1" u="none" strike="noStrike" cap="none">
                        <a:solidFill>
                          <a:srgbClr val="252525"/>
                        </a:solidFill>
                        <a:highlight>
                          <a:srgbClr val="FFFFFF"/>
                        </a:highlight>
                        <a:latin typeface="Spectral"/>
                        <a:ea typeface="Spectral"/>
                        <a:cs typeface="Spectral"/>
                        <a:sym typeface="Spectra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95025">
                <a:tc>
                  <a:txBody>
                    <a:bodyPr/>
                    <a:lstStyle/>
                    <a:p>
                      <a:pPr marL="0" marR="0" lvl="0" indent="0" algn="l" rtl="0">
                        <a:lnSpc>
                          <a:spcPct val="100000"/>
                        </a:lnSpc>
                        <a:spcBef>
                          <a:spcPts val="0"/>
                        </a:spcBef>
                        <a:spcAft>
                          <a:spcPts val="0"/>
                        </a:spcAft>
                        <a:buClr>
                          <a:srgbClr val="000000"/>
                        </a:buClr>
                        <a:buSzPts val="800"/>
                        <a:buFont typeface="Arial"/>
                        <a:buNone/>
                      </a:pPr>
                      <a:r>
                        <a:rPr lang="en" sz="800" u="none" strike="noStrike" cap="none">
                          <a:solidFill>
                            <a:srgbClr val="252525"/>
                          </a:solidFill>
                          <a:highlight>
                            <a:srgbClr val="FFFFFF"/>
                          </a:highlight>
                          <a:latin typeface="Spectral"/>
                          <a:ea typeface="Spectral"/>
                          <a:cs typeface="Spectral"/>
                          <a:sym typeface="Spectral"/>
                        </a:rPr>
                        <a:t>9997 </a:t>
                      </a:r>
                      <a:endParaRPr sz="800" u="none" strike="noStrike" cap="none">
                        <a:solidFill>
                          <a:srgbClr val="252525"/>
                        </a:solidFill>
                        <a:highlight>
                          <a:srgbClr val="FFFFFF"/>
                        </a:highlight>
                        <a:latin typeface="Spectral"/>
                        <a:ea typeface="Spectral"/>
                        <a:cs typeface="Spectral"/>
                        <a:sym typeface="Spectra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en" sz="800" u="none" strike="noStrike" cap="none">
                          <a:solidFill>
                            <a:srgbClr val="252525"/>
                          </a:solidFill>
                          <a:highlight>
                            <a:srgbClr val="FFFFFF"/>
                          </a:highlight>
                          <a:latin typeface="Spectral"/>
                          <a:ea typeface="Spectral"/>
                          <a:cs typeface="Spectral"/>
                          <a:sym typeface="Spectral"/>
                        </a:rPr>
                        <a:t>Convention </a:t>
                      </a:r>
                      <a:endParaRPr sz="800" u="none" strike="noStrike" cap="none">
                        <a:solidFill>
                          <a:srgbClr val="252525"/>
                        </a:solidFill>
                        <a:highlight>
                          <a:srgbClr val="FFFFFF"/>
                        </a:highlight>
                        <a:latin typeface="Spectral"/>
                        <a:ea typeface="Spectral"/>
                        <a:cs typeface="Spectral"/>
                        <a:sym typeface="Spectra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en" sz="800" u="none" strike="noStrike" cap="none">
                          <a:solidFill>
                            <a:srgbClr val="252525"/>
                          </a:solidFill>
                          <a:highlight>
                            <a:srgbClr val="FFFFFF"/>
                          </a:highlight>
                          <a:latin typeface="Spectral"/>
                          <a:ea typeface="Spectral"/>
                          <a:cs typeface="Spectral"/>
                          <a:sym typeface="Spectral"/>
                        </a:rPr>
                        <a:t>Splunk-to-Splunk (e.g., Forwarding Data) </a:t>
                      </a:r>
                      <a:endParaRPr sz="800" u="none" strike="noStrike" cap="none">
                        <a:solidFill>
                          <a:srgbClr val="252525"/>
                        </a:solidFill>
                        <a:highlight>
                          <a:srgbClr val="FFFFFF"/>
                        </a:highlight>
                        <a:latin typeface="Spectral"/>
                        <a:ea typeface="Spectral"/>
                        <a:cs typeface="Spectral"/>
                        <a:sym typeface="Spectra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95025">
                <a:tc>
                  <a:txBody>
                    <a:bodyPr/>
                    <a:lstStyle/>
                    <a:p>
                      <a:pPr marL="0" marR="0" lvl="0" indent="0" algn="l" rtl="0">
                        <a:lnSpc>
                          <a:spcPct val="100000"/>
                        </a:lnSpc>
                        <a:spcBef>
                          <a:spcPts val="0"/>
                        </a:spcBef>
                        <a:spcAft>
                          <a:spcPts val="0"/>
                        </a:spcAft>
                        <a:buClr>
                          <a:srgbClr val="000000"/>
                        </a:buClr>
                        <a:buSzPts val="800"/>
                        <a:buFont typeface="Arial"/>
                        <a:buNone/>
                      </a:pPr>
                      <a:r>
                        <a:rPr lang="en" sz="800" u="none" strike="noStrike" cap="none">
                          <a:solidFill>
                            <a:srgbClr val="252525"/>
                          </a:solidFill>
                          <a:highlight>
                            <a:srgbClr val="FFFFFF"/>
                          </a:highlight>
                          <a:latin typeface="Spectral"/>
                          <a:ea typeface="Spectral"/>
                          <a:cs typeface="Spectral"/>
                          <a:sym typeface="Spectral"/>
                        </a:rPr>
                        <a:t>8000 </a:t>
                      </a:r>
                      <a:endParaRPr sz="800" u="none" strike="noStrike" cap="none">
                        <a:solidFill>
                          <a:srgbClr val="252525"/>
                        </a:solidFill>
                        <a:highlight>
                          <a:srgbClr val="FFFFFF"/>
                        </a:highlight>
                        <a:latin typeface="Spectral"/>
                        <a:ea typeface="Spectral"/>
                        <a:cs typeface="Spectral"/>
                        <a:sym typeface="Spectra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en" sz="800" u="none" strike="noStrike" cap="none">
                          <a:solidFill>
                            <a:srgbClr val="252525"/>
                          </a:solidFill>
                          <a:highlight>
                            <a:srgbClr val="FFFFFF"/>
                          </a:highlight>
                          <a:latin typeface="Spectral"/>
                          <a:ea typeface="Spectral"/>
                          <a:cs typeface="Spectral"/>
                          <a:sym typeface="Spectral"/>
                        </a:rPr>
                        <a:t>Default </a:t>
                      </a:r>
                      <a:endParaRPr sz="800" u="none" strike="noStrike" cap="none">
                        <a:solidFill>
                          <a:srgbClr val="252525"/>
                        </a:solidFill>
                        <a:highlight>
                          <a:srgbClr val="FFFFFF"/>
                        </a:highlight>
                        <a:latin typeface="Spectral"/>
                        <a:ea typeface="Spectral"/>
                        <a:cs typeface="Spectral"/>
                        <a:sym typeface="Spectra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en" sz="800" u="none" strike="noStrike" cap="none">
                          <a:solidFill>
                            <a:srgbClr val="252525"/>
                          </a:solidFill>
                          <a:highlight>
                            <a:srgbClr val="FFFFFF"/>
                          </a:highlight>
                          <a:latin typeface="Spectral"/>
                          <a:ea typeface="Spectral"/>
                          <a:cs typeface="Spectral"/>
                          <a:sym typeface="Spectral"/>
                        </a:rPr>
                        <a:t>Splunk Web (HTTP by Default) </a:t>
                      </a:r>
                      <a:endParaRPr sz="800" u="none" strike="noStrike" cap="none">
                        <a:solidFill>
                          <a:srgbClr val="252525"/>
                        </a:solidFill>
                        <a:highlight>
                          <a:srgbClr val="FFFFFF"/>
                        </a:highlight>
                        <a:latin typeface="Spectral"/>
                        <a:ea typeface="Spectral"/>
                        <a:cs typeface="Spectral"/>
                        <a:sym typeface="Spectra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95025">
                <a:tc>
                  <a:txBody>
                    <a:bodyPr/>
                    <a:lstStyle/>
                    <a:p>
                      <a:pPr marL="0" marR="0" lvl="0" indent="0" algn="l" rtl="0">
                        <a:lnSpc>
                          <a:spcPct val="100000"/>
                        </a:lnSpc>
                        <a:spcBef>
                          <a:spcPts val="0"/>
                        </a:spcBef>
                        <a:spcAft>
                          <a:spcPts val="0"/>
                        </a:spcAft>
                        <a:buClr>
                          <a:srgbClr val="000000"/>
                        </a:buClr>
                        <a:buSzPts val="800"/>
                        <a:buFont typeface="Arial"/>
                        <a:buNone/>
                      </a:pPr>
                      <a:r>
                        <a:rPr lang="en" sz="800" u="none" strike="noStrike" cap="none">
                          <a:solidFill>
                            <a:srgbClr val="252525"/>
                          </a:solidFill>
                          <a:highlight>
                            <a:srgbClr val="FFFFFF"/>
                          </a:highlight>
                          <a:latin typeface="Spectral"/>
                          <a:ea typeface="Spectral"/>
                          <a:cs typeface="Spectral"/>
                          <a:sym typeface="Spectral"/>
                        </a:rPr>
                        <a:t>8089 </a:t>
                      </a:r>
                      <a:endParaRPr sz="800" u="none" strike="noStrike" cap="none">
                        <a:solidFill>
                          <a:srgbClr val="252525"/>
                        </a:solidFill>
                        <a:highlight>
                          <a:srgbClr val="FFFFFF"/>
                        </a:highlight>
                        <a:latin typeface="Spectral"/>
                        <a:ea typeface="Spectral"/>
                        <a:cs typeface="Spectral"/>
                        <a:sym typeface="Spectra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en" sz="800" u="none" strike="noStrike" cap="none">
                          <a:solidFill>
                            <a:srgbClr val="252525"/>
                          </a:solidFill>
                          <a:highlight>
                            <a:srgbClr val="FFFFFF"/>
                          </a:highlight>
                          <a:latin typeface="Spectral"/>
                          <a:ea typeface="Spectral"/>
                          <a:cs typeface="Spectral"/>
                          <a:sym typeface="Spectral"/>
                        </a:rPr>
                        <a:t>Default </a:t>
                      </a:r>
                      <a:endParaRPr sz="800" u="none" strike="noStrike" cap="none">
                        <a:solidFill>
                          <a:srgbClr val="252525"/>
                        </a:solidFill>
                        <a:highlight>
                          <a:srgbClr val="FFFFFF"/>
                        </a:highlight>
                        <a:latin typeface="Spectral"/>
                        <a:ea typeface="Spectral"/>
                        <a:cs typeface="Spectral"/>
                        <a:sym typeface="Spectra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en" sz="800" u="none" strike="noStrike" cap="none">
                          <a:solidFill>
                            <a:srgbClr val="252525"/>
                          </a:solidFill>
                          <a:highlight>
                            <a:srgbClr val="FFFFFF"/>
                          </a:highlight>
                          <a:latin typeface="Spectral"/>
                          <a:ea typeface="Spectral"/>
                          <a:cs typeface="Spectral"/>
                          <a:sym typeface="Spectral"/>
                        </a:rPr>
                        <a:t>API Access to Servers </a:t>
                      </a:r>
                      <a:endParaRPr sz="800" u="none" strike="noStrike" cap="none">
                        <a:solidFill>
                          <a:srgbClr val="252525"/>
                        </a:solidFill>
                        <a:highlight>
                          <a:srgbClr val="FFFFFF"/>
                        </a:highlight>
                        <a:latin typeface="Spectral"/>
                        <a:ea typeface="Spectral"/>
                        <a:cs typeface="Spectral"/>
                        <a:sym typeface="Spectra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14125">
                <a:tc>
                  <a:txBody>
                    <a:bodyPr/>
                    <a:lstStyle/>
                    <a:p>
                      <a:pPr marL="0" marR="0" lvl="0" indent="0" algn="l" rtl="0">
                        <a:lnSpc>
                          <a:spcPct val="100000"/>
                        </a:lnSpc>
                        <a:spcBef>
                          <a:spcPts val="0"/>
                        </a:spcBef>
                        <a:spcAft>
                          <a:spcPts val="0"/>
                        </a:spcAft>
                        <a:buClr>
                          <a:srgbClr val="000000"/>
                        </a:buClr>
                        <a:buSzPts val="800"/>
                        <a:buFont typeface="Arial"/>
                        <a:buNone/>
                      </a:pPr>
                      <a:r>
                        <a:rPr lang="en" sz="800" u="none" strike="noStrike" cap="none">
                          <a:solidFill>
                            <a:srgbClr val="252525"/>
                          </a:solidFill>
                          <a:highlight>
                            <a:srgbClr val="FFFFFF"/>
                          </a:highlight>
                          <a:latin typeface="Spectral"/>
                          <a:ea typeface="Spectral"/>
                          <a:cs typeface="Spectral"/>
                          <a:sym typeface="Spectral"/>
                        </a:rPr>
                        <a:t>8089 </a:t>
                      </a:r>
                      <a:endParaRPr sz="800" u="none" strike="noStrike" cap="none">
                        <a:solidFill>
                          <a:srgbClr val="252525"/>
                        </a:solidFill>
                        <a:highlight>
                          <a:srgbClr val="FFFFFF"/>
                        </a:highlight>
                        <a:latin typeface="Spectral"/>
                        <a:ea typeface="Spectral"/>
                        <a:cs typeface="Spectral"/>
                        <a:sym typeface="Spectra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en" sz="800" u="none" strike="noStrike" cap="none">
                          <a:solidFill>
                            <a:srgbClr val="252525"/>
                          </a:solidFill>
                          <a:highlight>
                            <a:srgbClr val="FFFFFF"/>
                          </a:highlight>
                          <a:latin typeface="Spectral"/>
                          <a:ea typeface="Spectral"/>
                          <a:cs typeface="Spectral"/>
                          <a:sym typeface="Spectral"/>
                        </a:rPr>
                        <a:t>Default </a:t>
                      </a:r>
                      <a:endParaRPr sz="800" u="none" strike="noStrike" cap="none">
                        <a:solidFill>
                          <a:srgbClr val="252525"/>
                        </a:solidFill>
                        <a:highlight>
                          <a:srgbClr val="FFFFFF"/>
                        </a:highlight>
                        <a:latin typeface="Spectral"/>
                        <a:ea typeface="Spectral"/>
                        <a:cs typeface="Spectral"/>
                        <a:sym typeface="Spectra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en" sz="800" u="none" strike="noStrike" cap="none">
                          <a:solidFill>
                            <a:srgbClr val="252525"/>
                          </a:solidFill>
                          <a:highlight>
                            <a:srgbClr val="FFFFFF"/>
                          </a:highlight>
                          <a:latin typeface="Spectral"/>
                          <a:ea typeface="Spectral"/>
                          <a:cs typeface="Spectral"/>
                          <a:sym typeface="Spectral"/>
                        </a:rPr>
                        <a:t>Non-Forwarding Splunk-to-Splunk Communication </a:t>
                      </a:r>
                      <a:endParaRPr sz="800" u="none" strike="noStrike" cap="none">
                        <a:solidFill>
                          <a:srgbClr val="252525"/>
                        </a:solidFill>
                        <a:highlight>
                          <a:srgbClr val="FFFFFF"/>
                        </a:highlight>
                        <a:latin typeface="Spectral"/>
                        <a:ea typeface="Spectral"/>
                        <a:cs typeface="Spectral"/>
                        <a:sym typeface="Spectra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58750">
                <a:tc>
                  <a:txBody>
                    <a:bodyPr/>
                    <a:lstStyle/>
                    <a:p>
                      <a:pPr marL="0" marR="0" lvl="0" indent="0" algn="l" rtl="0">
                        <a:lnSpc>
                          <a:spcPct val="100000"/>
                        </a:lnSpc>
                        <a:spcBef>
                          <a:spcPts val="0"/>
                        </a:spcBef>
                        <a:spcAft>
                          <a:spcPts val="0"/>
                        </a:spcAft>
                        <a:buClr>
                          <a:srgbClr val="000000"/>
                        </a:buClr>
                        <a:buSzPts val="800"/>
                        <a:buFont typeface="Arial"/>
                        <a:buNone/>
                      </a:pPr>
                      <a:r>
                        <a:rPr lang="en" sz="800" u="none" strike="noStrike" cap="none">
                          <a:solidFill>
                            <a:srgbClr val="252525"/>
                          </a:solidFill>
                          <a:highlight>
                            <a:srgbClr val="FFFFFF"/>
                          </a:highlight>
                          <a:latin typeface="Spectral"/>
                          <a:ea typeface="Spectral"/>
                          <a:cs typeface="Spectral"/>
                          <a:sym typeface="Spectral"/>
                        </a:rPr>
                        <a:t>9100 / 8080 </a:t>
                      </a:r>
                      <a:endParaRPr sz="800" u="none" strike="noStrike" cap="none">
                        <a:solidFill>
                          <a:srgbClr val="252525"/>
                        </a:solidFill>
                        <a:highlight>
                          <a:srgbClr val="FFFFFF"/>
                        </a:highlight>
                        <a:latin typeface="Spectral"/>
                        <a:ea typeface="Spectral"/>
                        <a:cs typeface="Spectral"/>
                        <a:sym typeface="Spectra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en" sz="800" u="none" strike="noStrike" cap="none">
                          <a:solidFill>
                            <a:srgbClr val="252525"/>
                          </a:solidFill>
                          <a:highlight>
                            <a:srgbClr val="FFFFFF"/>
                          </a:highlight>
                          <a:latin typeface="Spectral"/>
                          <a:ea typeface="Spectral"/>
                          <a:cs typeface="Spectral"/>
                          <a:sym typeface="Spectral"/>
                        </a:rPr>
                        <a:t>Convention </a:t>
                      </a:r>
                      <a:endParaRPr sz="800" u="none" strike="noStrike" cap="none">
                        <a:solidFill>
                          <a:srgbClr val="252525"/>
                        </a:solidFill>
                        <a:highlight>
                          <a:srgbClr val="FFFFFF"/>
                        </a:highlight>
                        <a:latin typeface="Spectral"/>
                        <a:ea typeface="Spectral"/>
                        <a:cs typeface="Spectral"/>
                        <a:sym typeface="Spectra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en" sz="800" u="none" strike="noStrike" cap="none">
                          <a:solidFill>
                            <a:srgbClr val="252525"/>
                          </a:solidFill>
                          <a:highlight>
                            <a:srgbClr val="FFFFFF"/>
                          </a:highlight>
                          <a:latin typeface="Spectral"/>
                          <a:ea typeface="Spectral"/>
                          <a:cs typeface="Spectral"/>
                          <a:sym typeface="Spectral"/>
                        </a:rPr>
                        <a:t>Index Cluster Replication. (Different sources list different recommendation)</a:t>
                      </a:r>
                      <a:endParaRPr sz="800" u="none" strike="noStrike" cap="none">
                        <a:solidFill>
                          <a:srgbClr val="252525"/>
                        </a:solidFill>
                        <a:highlight>
                          <a:srgbClr val="FFFFFF"/>
                        </a:highlight>
                        <a:latin typeface="Spectral"/>
                        <a:ea typeface="Spectral"/>
                        <a:cs typeface="Spectral"/>
                        <a:sym typeface="Spectra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58750">
                <a:tc>
                  <a:txBody>
                    <a:bodyPr/>
                    <a:lstStyle/>
                    <a:p>
                      <a:pPr marL="0" marR="0" lvl="0" indent="0" algn="l" rtl="0">
                        <a:lnSpc>
                          <a:spcPct val="100000"/>
                        </a:lnSpc>
                        <a:spcBef>
                          <a:spcPts val="0"/>
                        </a:spcBef>
                        <a:spcAft>
                          <a:spcPts val="0"/>
                        </a:spcAft>
                        <a:buClr>
                          <a:srgbClr val="000000"/>
                        </a:buClr>
                        <a:buSzPts val="800"/>
                        <a:buFont typeface="Arial"/>
                        <a:buNone/>
                      </a:pPr>
                      <a:r>
                        <a:rPr lang="en" sz="800" u="none" strike="noStrike" cap="none">
                          <a:solidFill>
                            <a:srgbClr val="252525"/>
                          </a:solidFill>
                          <a:highlight>
                            <a:srgbClr val="FFFFFF"/>
                          </a:highlight>
                          <a:latin typeface="Spectral"/>
                          <a:ea typeface="Spectral"/>
                          <a:cs typeface="Spectral"/>
                          <a:sym typeface="Spectral"/>
                        </a:rPr>
                        <a:t>9200 / 9777 </a:t>
                      </a:r>
                      <a:endParaRPr sz="800" u="none" strike="noStrike" cap="none">
                        <a:solidFill>
                          <a:srgbClr val="252525"/>
                        </a:solidFill>
                        <a:highlight>
                          <a:srgbClr val="FFFFFF"/>
                        </a:highlight>
                        <a:latin typeface="Spectral"/>
                        <a:ea typeface="Spectral"/>
                        <a:cs typeface="Spectral"/>
                        <a:sym typeface="Spectra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en" sz="800" u="none" strike="noStrike" cap="none">
                          <a:solidFill>
                            <a:srgbClr val="252525"/>
                          </a:solidFill>
                          <a:highlight>
                            <a:srgbClr val="FFFFFF"/>
                          </a:highlight>
                          <a:latin typeface="Spectral"/>
                          <a:ea typeface="Spectral"/>
                          <a:cs typeface="Spectral"/>
                          <a:sym typeface="Spectral"/>
                        </a:rPr>
                        <a:t>Convention </a:t>
                      </a:r>
                      <a:endParaRPr sz="800" u="none" strike="noStrike" cap="none">
                        <a:solidFill>
                          <a:srgbClr val="252525"/>
                        </a:solidFill>
                        <a:highlight>
                          <a:srgbClr val="FFFFFF"/>
                        </a:highlight>
                        <a:latin typeface="Spectral"/>
                        <a:ea typeface="Spectral"/>
                        <a:cs typeface="Spectral"/>
                        <a:sym typeface="Spectra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en" sz="800" u="none" strike="noStrike" cap="none">
                          <a:solidFill>
                            <a:srgbClr val="252525"/>
                          </a:solidFill>
                          <a:highlight>
                            <a:srgbClr val="FFFFFF"/>
                          </a:highlight>
                          <a:latin typeface="Spectral"/>
                          <a:ea typeface="Spectral"/>
                          <a:cs typeface="Spectral"/>
                          <a:sym typeface="Spectral"/>
                        </a:rPr>
                        <a:t>Search Head Cluster Replication (Different sources list different recommendation)</a:t>
                      </a:r>
                      <a:endParaRPr sz="800" u="none" strike="noStrike" cap="none">
                        <a:solidFill>
                          <a:srgbClr val="252525"/>
                        </a:solidFill>
                        <a:highlight>
                          <a:srgbClr val="FFFFFF"/>
                        </a:highlight>
                        <a:latin typeface="Spectral"/>
                        <a:ea typeface="Spectral"/>
                        <a:cs typeface="Spectral"/>
                        <a:sym typeface="Spectra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95025">
                <a:tc>
                  <a:txBody>
                    <a:bodyPr/>
                    <a:lstStyle/>
                    <a:p>
                      <a:pPr marL="0" marR="0" lvl="0" indent="0" algn="l" rtl="0">
                        <a:lnSpc>
                          <a:spcPct val="100000"/>
                        </a:lnSpc>
                        <a:spcBef>
                          <a:spcPts val="0"/>
                        </a:spcBef>
                        <a:spcAft>
                          <a:spcPts val="0"/>
                        </a:spcAft>
                        <a:buClr>
                          <a:srgbClr val="000000"/>
                        </a:buClr>
                        <a:buSzPts val="800"/>
                        <a:buFont typeface="Arial"/>
                        <a:buNone/>
                      </a:pPr>
                      <a:r>
                        <a:rPr lang="en" sz="800" u="none" strike="noStrike" cap="none">
                          <a:solidFill>
                            <a:srgbClr val="252525"/>
                          </a:solidFill>
                          <a:highlight>
                            <a:srgbClr val="FFFFFF"/>
                          </a:highlight>
                          <a:latin typeface="Spectral"/>
                          <a:ea typeface="Spectral"/>
                          <a:cs typeface="Spectral"/>
                          <a:sym typeface="Spectral"/>
                        </a:rPr>
                        <a:t>8191 </a:t>
                      </a:r>
                      <a:endParaRPr sz="800" u="none" strike="noStrike" cap="none">
                        <a:solidFill>
                          <a:srgbClr val="252525"/>
                        </a:solidFill>
                        <a:highlight>
                          <a:srgbClr val="FFFFFF"/>
                        </a:highlight>
                        <a:latin typeface="Spectral"/>
                        <a:ea typeface="Spectral"/>
                        <a:cs typeface="Spectral"/>
                        <a:sym typeface="Spectra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en" sz="800" u="none" strike="noStrike" cap="none">
                          <a:solidFill>
                            <a:srgbClr val="252525"/>
                          </a:solidFill>
                          <a:highlight>
                            <a:srgbClr val="FFFFFF"/>
                          </a:highlight>
                          <a:latin typeface="Spectral"/>
                          <a:ea typeface="Spectral"/>
                          <a:cs typeface="Spectral"/>
                          <a:sym typeface="Spectral"/>
                        </a:rPr>
                        <a:t>Default  </a:t>
                      </a:r>
                      <a:endParaRPr sz="800" u="none" strike="noStrike" cap="none">
                        <a:solidFill>
                          <a:srgbClr val="252525"/>
                        </a:solidFill>
                        <a:highlight>
                          <a:srgbClr val="FFFFFF"/>
                        </a:highlight>
                        <a:latin typeface="Spectral"/>
                        <a:ea typeface="Spectral"/>
                        <a:cs typeface="Spectral"/>
                        <a:sym typeface="Spectra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en" sz="800" u="none" strike="noStrike" cap="none">
                          <a:solidFill>
                            <a:srgbClr val="252525"/>
                          </a:solidFill>
                          <a:highlight>
                            <a:srgbClr val="FFFFFF"/>
                          </a:highlight>
                          <a:latin typeface="Spectral"/>
                          <a:ea typeface="Spectral"/>
                          <a:cs typeface="Spectral"/>
                          <a:sym typeface="Spectral"/>
                        </a:rPr>
                        <a:t>KVStore, Internal and Replication </a:t>
                      </a:r>
                      <a:endParaRPr sz="800" u="none" strike="noStrike" cap="none">
                        <a:solidFill>
                          <a:srgbClr val="252525"/>
                        </a:solidFill>
                        <a:highlight>
                          <a:srgbClr val="FFFFFF"/>
                        </a:highlight>
                        <a:latin typeface="Spectral"/>
                        <a:ea typeface="Spectral"/>
                        <a:cs typeface="Spectral"/>
                        <a:sym typeface="Spectra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295025">
                <a:tc>
                  <a:txBody>
                    <a:bodyPr/>
                    <a:lstStyle/>
                    <a:p>
                      <a:pPr marL="0" marR="0" lvl="0" indent="0" algn="l" rtl="0">
                        <a:lnSpc>
                          <a:spcPct val="100000"/>
                        </a:lnSpc>
                        <a:spcBef>
                          <a:spcPts val="0"/>
                        </a:spcBef>
                        <a:spcAft>
                          <a:spcPts val="0"/>
                        </a:spcAft>
                        <a:buClr>
                          <a:srgbClr val="000000"/>
                        </a:buClr>
                        <a:buSzPts val="800"/>
                        <a:buFont typeface="Arial"/>
                        <a:buNone/>
                      </a:pPr>
                      <a:r>
                        <a:rPr lang="en" sz="800" u="none" strike="noStrike" cap="none">
                          <a:solidFill>
                            <a:srgbClr val="252525"/>
                          </a:solidFill>
                          <a:highlight>
                            <a:srgbClr val="FFFFFF"/>
                          </a:highlight>
                          <a:latin typeface="Spectral"/>
                          <a:ea typeface="Spectral"/>
                          <a:cs typeface="Spectral"/>
                          <a:sym typeface="Spectral"/>
                        </a:rPr>
                        <a:t>8088 </a:t>
                      </a:r>
                      <a:endParaRPr sz="800" u="none" strike="noStrike" cap="none">
                        <a:solidFill>
                          <a:srgbClr val="252525"/>
                        </a:solidFill>
                        <a:highlight>
                          <a:srgbClr val="FFFFFF"/>
                        </a:highlight>
                        <a:latin typeface="Spectral"/>
                        <a:ea typeface="Spectral"/>
                        <a:cs typeface="Spectral"/>
                        <a:sym typeface="Spectra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en" sz="800" u="none" strike="noStrike" cap="none">
                          <a:solidFill>
                            <a:srgbClr val="252525"/>
                          </a:solidFill>
                          <a:highlight>
                            <a:srgbClr val="FFFFFF"/>
                          </a:highlight>
                          <a:latin typeface="Spectral"/>
                          <a:ea typeface="Spectral"/>
                          <a:cs typeface="Spectral"/>
                          <a:sym typeface="Spectral"/>
                        </a:rPr>
                        <a:t>Default </a:t>
                      </a:r>
                      <a:endParaRPr sz="800" u="none" strike="noStrike" cap="none">
                        <a:solidFill>
                          <a:srgbClr val="252525"/>
                        </a:solidFill>
                        <a:highlight>
                          <a:srgbClr val="FFFFFF"/>
                        </a:highlight>
                        <a:latin typeface="Spectral"/>
                        <a:ea typeface="Spectral"/>
                        <a:cs typeface="Spectral"/>
                        <a:sym typeface="Spectra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en" sz="800" u="none" strike="noStrike" cap="none">
                          <a:solidFill>
                            <a:srgbClr val="252525"/>
                          </a:solidFill>
                          <a:highlight>
                            <a:srgbClr val="FFFFFF"/>
                          </a:highlight>
                          <a:latin typeface="Spectral"/>
                          <a:ea typeface="Spectral"/>
                          <a:cs typeface="Spectral"/>
                          <a:sym typeface="Spectral"/>
                        </a:rPr>
                        <a:t>HTTP Event Collector </a:t>
                      </a:r>
                      <a:endParaRPr sz="800" u="none" strike="noStrike" cap="none">
                        <a:solidFill>
                          <a:srgbClr val="252525"/>
                        </a:solidFill>
                        <a:highlight>
                          <a:srgbClr val="FFFFFF"/>
                        </a:highlight>
                        <a:latin typeface="Spectral"/>
                        <a:ea typeface="Spectral"/>
                        <a:cs typeface="Spectral"/>
                        <a:sym typeface="Spectra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520575">
                <a:tc>
                  <a:txBody>
                    <a:bodyPr/>
                    <a:lstStyle/>
                    <a:p>
                      <a:pPr marL="0" marR="0" lvl="0" indent="0" algn="l" rtl="0">
                        <a:lnSpc>
                          <a:spcPct val="100000"/>
                        </a:lnSpc>
                        <a:spcBef>
                          <a:spcPts val="0"/>
                        </a:spcBef>
                        <a:spcAft>
                          <a:spcPts val="0"/>
                        </a:spcAft>
                        <a:buClr>
                          <a:srgbClr val="000000"/>
                        </a:buClr>
                        <a:buSzPts val="800"/>
                        <a:buFont typeface="Arial"/>
                        <a:buNone/>
                      </a:pPr>
                      <a:r>
                        <a:rPr lang="en" sz="800" u="none" strike="noStrike" cap="none">
                          <a:solidFill>
                            <a:srgbClr val="252525"/>
                          </a:solidFill>
                          <a:highlight>
                            <a:srgbClr val="FFFFFF"/>
                          </a:highlight>
                          <a:latin typeface="Spectral"/>
                          <a:ea typeface="Spectral"/>
                          <a:cs typeface="Spectral"/>
                          <a:sym typeface="Spectral"/>
                        </a:rPr>
                        <a:t>514 </a:t>
                      </a:r>
                      <a:endParaRPr sz="800" u="none" strike="noStrike" cap="none">
                        <a:solidFill>
                          <a:srgbClr val="252525"/>
                        </a:solidFill>
                        <a:highlight>
                          <a:srgbClr val="FFFFFF"/>
                        </a:highlight>
                        <a:latin typeface="Spectral"/>
                        <a:ea typeface="Spectral"/>
                        <a:cs typeface="Spectral"/>
                        <a:sym typeface="Spectra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en" sz="800" u="none" strike="noStrike" cap="none">
                          <a:solidFill>
                            <a:srgbClr val="252525"/>
                          </a:solidFill>
                          <a:highlight>
                            <a:srgbClr val="FFFFFF"/>
                          </a:highlight>
                          <a:latin typeface="Spectral"/>
                          <a:ea typeface="Spectral"/>
                          <a:cs typeface="Spectral"/>
                          <a:sym typeface="Spectral"/>
                        </a:rPr>
                        <a:t>Convention – Not Recommended </a:t>
                      </a:r>
                      <a:endParaRPr sz="800" u="none" strike="noStrike" cap="none">
                        <a:solidFill>
                          <a:srgbClr val="252525"/>
                        </a:solidFill>
                        <a:highlight>
                          <a:srgbClr val="FFFFFF"/>
                        </a:highlight>
                        <a:latin typeface="Spectral"/>
                        <a:ea typeface="Spectral"/>
                        <a:cs typeface="Spectral"/>
                        <a:sym typeface="Spectra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a:buNone/>
                      </a:pPr>
                      <a:r>
                        <a:rPr lang="en" sz="800" u="none" strike="noStrike" cap="none">
                          <a:solidFill>
                            <a:srgbClr val="252525"/>
                          </a:solidFill>
                          <a:highlight>
                            <a:srgbClr val="FFFFFF"/>
                          </a:highlight>
                          <a:latin typeface="Spectral"/>
                          <a:ea typeface="Spectral"/>
                          <a:cs typeface="Spectral"/>
                          <a:sym typeface="Spectral"/>
                        </a:rPr>
                        <a:t>Syslog, TCP or UDP. (Recommendation is to send Syslog to a Syslog Collector tool (Syslog-NG, rsyslog, etc) instead of to Splunk)</a:t>
                      </a:r>
                      <a:endParaRPr sz="800" u="none" strike="noStrike" cap="none">
                        <a:solidFill>
                          <a:srgbClr val="252525"/>
                        </a:solidFill>
                        <a:highlight>
                          <a:srgbClr val="FFFFFF"/>
                        </a:highlight>
                        <a:latin typeface="Spectral"/>
                        <a:ea typeface="Spectral"/>
                        <a:cs typeface="Spectral"/>
                        <a:sym typeface="Spectra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pic>
        <p:nvPicPr>
          <p:cNvPr id="102" name="Google Shape;102;p7"/>
          <p:cNvPicPr preferRelativeResize="0"/>
          <p:nvPr/>
        </p:nvPicPr>
        <p:blipFill rotWithShape="1">
          <a:blip r:embed="rId3">
            <a:alphaModFix/>
          </a:blip>
          <a:srcRect/>
          <a:stretch/>
        </p:blipFill>
        <p:spPr>
          <a:xfrm>
            <a:off x="7143370" y="0"/>
            <a:ext cx="1836728" cy="1033174"/>
          </a:xfrm>
          <a:prstGeom prst="rect">
            <a:avLst/>
          </a:prstGeom>
          <a:noFill/>
          <a:ln>
            <a:noFill/>
          </a:ln>
        </p:spPr>
      </p:pic>
      <p:pic>
        <p:nvPicPr>
          <p:cNvPr id="103" name="Google Shape;103;p7"/>
          <p:cNvPicPr preferRelativeResize="0"/>
          <p:nvPr/>
        </p:nvPicPr>
        <p:blipFill>
          <a:blip r:embed="rId4">
            <a:alphaModFix/>
          </a:blip>
          <a:stretch>
            <a:fillRect/>
          </a:stretch>
        </p:blipFill>
        <p:spPr>
          <a:xfrm>
            <a:off x="140800" y="103150"/>
            <a:ext cx="1192701" cy="252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9"/>
          <p:cNvSpPr txBox="1">
            <a:spLocks noGrp="1"/>
          </p:cNvSpPr>
          <p:nvPr>
            <p:ph type="title"/>
          </p:nvPr>
        </p:nvSpPr>
        <p:spPr>
          <a:xfrm>
            <a:off x="1455425" y="598575"/>
            <a:ext cx="5633700" cy="6525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dirty="0">
                <a:latin typeface="Spectral"/>
                <a:ea typeface="Spectral"/>
                <a:cs typeface="Spectral"/>
                <a:sym typeface="Spectral"/>
              </a:rPr>
              <a:t>Create Users in Splunk:</a:t>
            </a:r>
            <a:endParaRPr dirty="0">
              <a:latin typeface="Spectral"/>
              <a:ea typeface="Spectral"/>
              <a:cs typeface="Spectral"/>
              <a:sym typeface="Spectral"/>
            </a:endParaRPr>
          </a:p>
        </p:txBody>
      </p:sp>
      <p:sp>
        <p:nvSpPr>
          <p:cNvPr id="109" name="Google Shape;109;p9"/>
          <p:cNvSpPr txBox="1"/>
          <p:nvPr/>
        </p:nvSpPr>
        <p:spPr>
          <a:xfrm>
            <a:off x="1557175" y="1189625"/>
            <a:ext cx="7014000" cy="368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0000"/>
                </a:solidFill>
                <a:highlight>
                  <a:srgbClr val="FFFFFF"/>
                </a:highlight>
                <a:latin typeface="Arial"/>
                <a:ea typeface="Arial"/>
                <a:cs typeface="Arial"/>
                <a:sym typeface="Arial"/>
              </a:rPr>
              <a:t>You can create a user at any time and assign several aspects to that user. When you clone a user, you use this procedure. The user that you clone must have a different username than any existing user.</a:t>
            </a:r>
            <a:endParaRPr sz="90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highlight>
                <a:srgbClr val="FFFFFF"/>
              </a:highlight>
              <a:latin typeface="Arial"/>
              <a:ea typeface="Arial"/>
              <a:cs typeface="Arial"/>
              <a:sym typeface="Arial"/>
            </a:endParaRPr>
          </a:p>
          <a:p>
            <a:pPr marL="1016000" marR="0" lvl="0" indent="-285750" algn="l" rtl="0">
              <a:lnSpc>
                <a:spcPct val="115000"/>
              </a:lnSpc>
              <a:spcBef>
                <a:spcPts val="300"/>
              </a:spcBef>
              <a:spcAft>
                <a:spcPts val="0"/>
              </a:spcAft>
              <a:buClr>
                <a:srgbClr val="146FAB"/>
              </a:buClr>
              <a:buSzPts val="900"/>
              <a:buFont typeface="Arial"/>
              <a:buChar char="●"/>
            </a:pPr>
            <a:r>
              <a:rPr lang="en" sz="900" b="0" i="0" u="none" strike="noStrike" cap="none">
                <a:solidFill>
                  <a:srgbClr val="000000"/>
                </a:solidFill>
                <a:highlight>
                  <a:srgbClr val="FFFFFF"/>
                </a:highlight>
                <a:latin typeface="Arial"/>
                <a:ea typeface="Arial"/>
                <a:cs typeface="Arial"/>
                <a:sym typeface="Arial"/>
              </a:rPr>
              <a:t>From the system bar, select </a:t>
            </a:r>
            <a:r>
              <a:rPr lang="en" sz="900" b="1" i="0" u="none" strike="noStrike" cap="none">
                <a:solidFill>
                  <a:srgbClr val="000000"/>
                </a:solidFill>
                <a:highlight>
                  <a:srgbClr val="FFFFFF"/>
                </a:highlight>
                <a:latin typeface="Arial"/>
                <a:ea typeface="Arial"/>
                <a:cs typeface="Arial"/>
                <a:sym typeface="Arial"/>
              </a:rPr>
              <a:t>Settings</a:t>
            </a:r>
            <a:r>
              <a:rPr lang="en" sz="900" b="0" i="0" u="none" strike="noStrike" cap="none">
                <a:solidFill>
                  <a:srgbClr val="000000"/>
                </a:solidFill>
                <a:highlight>
                  <a:srgbClr val="FFFFFF"/>
                </a:highlight>
                <a:latin typeface="Arial"/>
                <a:ea typeface="Arial"/>
                <a:cs typeface="Arial"/>
                <a:sym typeface="Arial"/>
              </a:rPr>
              <a:t> &gt; </a:t>
            </a:r>
            <a:r>
              <a:rPr lang="en" sz="900" b="1" i="0" u="none" strike="noStrike" cap="none">
                <a:solidFill>
                  <a:srgbClr val="000000"/>
                </a:solidFill>
                <a:highlight>
                  <a:srgbClr val="FFFFFF"/>
                </a:highlight>
                <a:latin typeface="Arial"/>
                <a:ea typeface="Arial"/>
                <a:cs typeface="Arial"/>
                <a:sym typeface="Arial"/>
              </a:rPr>
              <a:t>Users</a:t>
            </a:r>
            <a:r>
              <a:rPr lang="en" sz="900" b="0" i="0" u="none" strike="noStrike" cap="none">
                <a:solidFill>
                  <a:srgbClr val="000000"/>
                </a:solidFill>
                <a:highlight>
                  <a:srgbClr val="FFFFFF"/>
                </a:highlight>
                <a:latin typeface="Arial"/>
                <a:ea typeface="Arial"/>
                <a:cs typeface="Arial"/>
                <a:sym typeface="Arial"/>
              </a:rPr>
              <a:t>.</a:t>
            </a:r>
            <a:endParaRPr sz="900" b="0" i="0" u="none" strike="noStrike" cap="none">
              <a:solidFill>
                <a:srgbClr val="000000"/>
              </a:solidFill>
              <a:highlight>
                <a:srgbClr val="FFFFFF"/>
              </a:highlight>
              <a:latin typeface="Arial"/>
              <a:ea typeface="Arial"/>
              <a:cs typeface="Arial"/>
              <a:sym typeface="Arial"/>
            </a:endParaRPr>
          </a:p>
          <a:p>
            <a:pPr marL="1016000" marR="0" lvl="0" indent="-285750" algn="l" rtl="0">
              <a:lnSpc>
                <a:spcPct val="115000"/>
              </a:lnSpc>
              <a:spcBef>
                <a:spcPts val="0"/>
              </a:spcBef>
              <a:spcAft>
                <a:spcPts val="0"/>
              </a:spcAft>
              <a:buClr>
                <a:srgbClr val="146FAB"/>
              </a:buClr>
              <a:buSzPts val="900"/>
              <a:buFont typeface="Arial"/>
              <a:buChar char="●"/>
            </a:pPr>
            <a:r>
              <a:rPr lang="en" sz="900" b="0" i="0" u="none" strike="noStrike" cap="none">
                <a:solidFill>
                  <a:srgbClr val="000000"/>
                </a:solidFill>
                <a:highlight>
                  <a:srgbClr val="FFFFFF"/>
                </a:highlight>
                <a:latin typeface="Arial"/>
                <a:ea typeface="Arial"/>
                <a:cs typeface="Arial"/>
                <a:sym typeface="Arial"/>
              </a:rPr>
              <a:t>Select </a:t>
            </a:r>
            <a:r>
              <a:rPr lang="en" sz="900" b="1" i="0" u="none" strike="noStrike" cap="none">
                <a:solidFill>
                  <a:srgbClr val="000000"/>
                </a:solidFill>
                <a:highlight>
                  <a:srgbClr val="FFFFFF"/>
                </a:highlight>
                <a:latin typeface="Arial"/>
                <a:ea typeface="Arial"/>
                <a:cs typeface="Arial"/>
                <a:sym typeface="Arial"/>
              </a:rPr>
              <a:t>New User</a:t>
            </a:r>
            <a:r>
              <a:rPr lang="en" sz="900" b="0" i="0" u="none" strike="noStrike" cap="none">
                <a:solidFill>
                  <a:srgbClr val="000000"/>
                </a:solidFill>
                <a:highlight>
                  <a:srgbClr val="FFFFFF"/>
                </a:highlight>
                <a:latin typeface="Arial"/>
                <a:ea typeface="Arial"/>
                <a:cs typeface="Arial"/>
                <a:sym typeface="Arial"/>
              </a:rPr>
              <a:t>.</a:t>
            </a:r>
            <a:endParaRPr sz="900" b="0" i="0" u="none" strike="noStrike" cap="none">
              <a:solidFill>
                <a:srgbClr val="000000"/>
              </a:solidFill>
              <a:highlight>
                <a:srgbClr val="FFFFFF"/>
              </a:highlight>
              <a:latin typeface="Arial"/>
              <a:ea typeface="Arial"/>
              <a:cs typeface="Arial"/>
              <a:sym typeface="Arial"/>
            </a:endParaRPr>
          </a:p>
          <a:p>
            <a:pPr marL="1016000" marR="0" lvl="0" indent="-285750" algn="l" rtl="0">
              <a:lnSpc>
                <a:spcPct val="115000"/>
              </a:lnSpc>
              <a:spcBef>
                <a:spcPts val="0"/>
              </a:spcBef>
              <a:spcAft>
                <a:spcPts val="0"/>
              </a:spcAft>
              <a:buClr>
                <a:srgbClr val="146FAB"/>
              </a:buClr>
              <a:buSzPts val="900"/>
              <a:buFont typeface="Arial"/>
              <a:buChar char="●"/>
            </a:pPr>
            <a:r>
              <a:rPr lang="en" sz="900" b="0" i="0" u="none" strike="noStrike" cap="none">
                <a:solidFill>
                  <a:srgbClr val="000000"/>
                </a:solidFill>
                <a:highlight>
                  <a:srgbClr val="FFFFFF"/>
                </a:highlight>
                <a:latin typeface="Arial"/>
                <a:ea typeface="Arial"/>
                <a:cs typeface="Arial"/>
                <a:sym typeface="Arial"/>
              </a:rPr>
              <a:t>In the </a:t>
            </a:r>
            <a:r>
              <a:rPr lang="en" sz="900" b="1" i="0" u="none" strike="noStrike" cap="none">
                <a:solidFill>
                  <a:srgbClr val="000000"/>
                </a:solidFill>
                <a:highlight>
                  <a:srgbClr val="FFFFFF"/>
                </a:highlight>
                <a:latin typeface="Arial"/>
                <a:ea typeface="Arial"/>
                <a:cs typeface="Arial"/>
                <a:sym typeface="Arial"/>
              </a:rPr>
              <a:t>Name</a:t>
            </a:r>
            <a:r>
              <a:rPr lang="en" sz="900" b="0" i="0" u="none" strike="noStrike" cap="none">
                <a:solidFill>
                  <a:srgbClr val="000000"/>
                </a:solidFill>
                <a:highlight>
                  <a:srgbClr val="FFFFFF"/>
                </a:highlight>
                <a:latin typeface="Arial"/>
                <a:ea typeface="Arial"/>
                <a:cs typeface="Arial"/>
                <a:sym typeface="Arial"/>
              </a:rPr>
              <a:t> field, provide a </a:t>
            </a:r>
            <a:r>
              <a:rPr lang="en" sz="900">
                <a:highlight>
                  <a:srgbClr val="FFFFFF"/>
                </a:highlight>
              </a:rPr>
              <a:t>username</a:t>
            </a:r>
            <a:r>
              <a:rPr lang="en" sz="900" b="0" i="0" u="none" strike="noStrike" cap="none">
                <a:solidFill>
                  <a:srgbClr val="000000"/>
                </a:solidFill>
                <a:highlight>
                  <a:srgbClr val="FFFFFF"/>
                </a:highlight>
                <a:latin typeface="Arial"/>
                <a:ea typeface="Arial"/>
                <a:cs typeface="Arial"/>
                <a:sym typeface="Arial"/>
              </a:rPr>
              <a:t>. This is the what the user provides at the login page.</a:t>
            </a:r>
            <a:endParaRPr sz="900" b="0" i="0" u="none" strike="noStrike" cap="none">
              <a:solidFill>
                <a:srgbClr val="000000"/>
              </a:solidFill>
              <a:highlight>
                <a:srgbClr val="FFFFFF"/>
              </a:highlight>
              <a:latin typeface="Arial"/>
              <a:ea typeface="Arial"/>
              <a:cs typeface="Arial"/>
              <a:sym typeface="Arial"/>
            </a:endParaRPr>
          </a:p>
          <a:p>
            <a:pPr marL="1016000" marR="0" lvl="0" indent="-285750" algn="l" rtl="0">
              <a:lnSpc>
                <a:spcPct val="115000"/>
              </a:lnSpc>
              <a:spcBef>
                <a:spcPts val="0"/>
              </a:spcBef>
              <a:spcAft>
                <a:spcPts val="0"/>
              </a:spcAft>
              <a:buClr>
                <a:srgbClr val="146FAB"/>
              </a:buClr>
              <a:buSzPts val="900"/>
              <a:buFont typeface="Arial"/>
              <a:buChar char="●"/>
            </a:pPr>
            <a:r>
              <a:rPr lang="en" sz="900" b="0" i="0" u="none" strike="noStrike" cap="none">
                <a:solidFill>
                  <a:srgbClr val="000000"/>
                </a:solidFill>
                <a:highlight>
                  <a:srgbClr val="FFFFFF"/>
                </a:highlight>
                <a:latin typeface="Arial"/>
                <a:ea typeface="Arial"/>
                <a:cs typeface="Arial"/>
                <a:sym typeface="Arial"/>
              </a:rPr>
              <a:t>In the </a:t>
            </a:r>
            <a:r>
              <a:rPr lang="en" sz="900" b="1" i="0" u="none" strike="noStrike" cap="none">
                <a:solidFill>
                  <a:srgbClr val="000000"/>
                </a:solidFill>
                <a:highlight>
                  <a:srgbClr val="FFFFFF"/>
                </a:highlight>
                <a:latin typeface="Arial"/>
                <a:ea typeface="Arial"/>
                <a:cs typeface="Arial"/>
                <a:sym typeface="Arial"/>
              </a:rPr>
              <a:t>Full Name</a:t>
            </a:r>
            <a:r>
              <a:rPr lang="en" sz="900" b="0" i="0" u="none" strike="noStrike" cap="none">
                <a:solidFill>
                  <a:srgbClr val="000000"/>
                </a:solidFill>
                <a:highlight>
                  <a:srgbClr val="FFFFFF"/>
                </a:highlight>
                <a:latin typeface="Arial"/>
                <a:ea typeface="Arial"/>
                <a:cs typeface="Arial"/>
                <a:sym typeface="Arial"/>
              </a:rPr>
              <a:t> field, provide the first and last name of the user.</a:t>
            </a:r>
            <a:endParaRPr sz="900" b="0" i="0" u="none" strike="noStrike" cap="none">
              <a:solidFill>
                <a:srgbClr val="000000"/>
              </a:solidFill>
              <a:highlight>
                <a:srgbClr val="FFFFFF"/>
              </a:highlight>
              <a:latin typeface="Arial"/>
              <a:ea typeface="Arial"/>
              <a:cs typeface="Arial"/>
              <a:sym typeface="Arial"/>
            </a:endParaRPr>
          </a:p>
          <a:p>
            <a:pPr marL="1016000" marR="0" lvl="0" indent="-285750" algn="l" rtl="0">
              <a:lnSpc>
                <a:spcPct val="115000"/>
              </a:lnSpc>
              <a:spcBef>
                <a:spcPts val="0"/>
              </a:spcBef>
              <a:spcAft>
                <a:spcPts val="0"/>
              </a:spcAft>
              <a:buClr>
                <a:srgbClr val="146FAB"/>
              </a:buClr>
              <a:buSzPts val="900"/>
              <a:buFont typeface="Arial"/>
              <a:buChar char="●"/>
            </a:pPr>
            <a:r>
              <a:rPr lang="en" sz="900" b="0" i="0" u="none" strike="noStrike" cap="none">
                <a:solidFill>
                  <a:srgbClr val="000000"/>
                </a:solidFill>
                <a:highlight>
                  <a:srgbClr val="FFFFFF"/>
                </a:highlight>
                <a:latin typeface="Arial"/>
                <a:ea typeface="Arial"/>
                <a:cs typeface="Arial"/>
                <a:sym typeface="Arial"/>
              </a:rPr>
              <a:t>In the </a:t>
            </a:r>
            <a:r>
              <a:rPr lang="en" sz="900" b="1" i="0" u="none" strike="noStrike" cap="none">
                <a:solidFill>
                  <a:srgbClr val="000000"/>
                </a:solidFill>
                <a:highlight>
                  <a:srgbClr val="FFFFFF"/>
                </a:highlight>
                <a:latin typeface="Arial"/>
                <a:ea typeface="Arial"/>
                <a:cs typeface="Arial"/>
                <a:sym typeface="Arial"/>
              </a:rPr>
              <a:t>Email Address</a:t>
            </a:r>
            <a:r>
              <a:rPr lang="en" sz="900" b="0" i="0" u="none" strike="noStrike" cap="none">
                <a:solidFill>
                  <a:srgbClr val="000000"/>
                </a:solidFill>
                <a:highlight>
                  <a:srgbClr val="FFFFFF"/>
                </a:highlight>
                <a:latin typeface="Arial"/>
                <a:ea typeface="Arial"/>
                <a:cs typeface="Arial"/>
                <a:sym typeface="Arial"/>
              </a:rPr>
              <a:t> field, provide the user email address.</a:t>
            </a:r>
            <a:endParaRPr sz="900" b="0" i="0" u="none" strike="noStrike" cap="none">
              <a:solidFill>
                <a:srgbClr val="000000"/>
              </a:solidFill>
              <a:highlight>
                <a:srgbClr val="FFFFFF"/>
              </a:highlight>
              <a:latin typeface="Arial"/>
              <a:ea typeface="Arial"/>
              <a:cs typeface="Arial"/>
              <a:sym typeface="Arial"/>
            </a:endParaRPr>
          </a:p>
          <a:p>
            <a:pPr marL="1016000" marR="0" lvl="0" indent="-285750" algn="l" rtl="0">
              <a:lnSpc>
                <a:spcPct val="115000"/>
              </a:lnSpc>
              <a:spcBef>
                <a:spcPts val="0"/>
              </a:spcBef>
              <a:spcAft>
                <a:spcPts val="0"/>
              </a:spcAft>
              <a:buClr>
                <a:srgbClr val="146FAB"/>
              </a:buClr>
              <a:buSzPts val="900"/>
              <a:buFont typeface="Arial"/>
              <a:buChar char="●"/>
            </a:pPr>
            <a:r>
              <a:rPr lang="en" sz="900" b="0" i="0" u="none" strike="noStrike" cap="none">
                <a:solidFill>
                  <a:srgbClr val="000000"/>
                </a:solidFill>
                <a:highlight>
                  <a:srgbClr val="FFFFFF"/>
                </a:highlight>
                <a:latin typeface="Arial"/>
                <a:ea typeface="Arial"/>
                <a:cs typeface="Arial"/>
                <a:sym typeface="Arial"/>
              </a:rPr>
              <a:t>In the </a:t>
            </a:r>
            <a:r>
              <a:rPr lang="en" sz="900" b="1" i="0" u="none" strike="noStrike" cap="none">
                <a:solidFill>
                  <a:srgbClr val="000000"/>
                </a:solidFill>
                <a:highlight>
                  <a:srgbClr val="FFFFFF"/>
                </a:highlight>
                <a:latin typeface="Arial"/>
                <a:ea typeface="Arial"/>
                <a:cs typeface="Arial"/>
                <a:sym typeface="Arial"/>
              </a:rPr>
              <a:t>Set password</a:t>
            </a:r>
            <a:r>
              <a:rPr lang="en" sz="900" b="0" i="0" u="none" strike="noStrike" cap="none">
                <a:solidFill>
                  <a:srgbClr val="000000"/>
                </a:solidFill>
                <a:highlight>
                  <a:srgbClr val="FFFFFF"/>
                </a:highlight>
                <a:latin typeface="Arial"/>
                <a:ea typeface="Arial"/>
                <a:cs typeface="Arial"/>
                <a:sym typeface="Arial"/>
              </a:rPr>
              <a:t> field, create a password.</a:t>
            </a:r>
            <a:endParaRPr sz="900" b="0" i="0" u="none" strike="noStrike" cap="none">
              <a:solidFill>
                <a:srgbClr val="000000"/>
              </a:solidFill>
              <a:highlight>
                <a:srgbClr val="FFFFFF"/>
              </a:highlight>
              <a:latin typeface="Arial"/>
              <a:ea typeface="Arial"/>
              <a:cs typeface="Arial"/>
              <a:sym typeface="Arial"/>
            </a:endParaRPr>
          </a:p>
          <a:p>
            <a:pPr marL="1016000" marR="0" lvl="0" indent="-285750" algn="l" rtl="0">
              <a:lnSpc>
                <a:spcPct val="115000"/>
              </a:lnSpc>
              <a:spcBef>
                <a:spcPts val="0"/>
              </a:spcBef>
              <a:spcAft>
                <a:spcPts val="0"/>
              </a:spcAft>
              <a:buClr>
                <a:srgbClr val="146FAB"/>
              </a:buClr>
              <a:buSzPts val="900"/>
              <a:buFont typeface="Arial"/>
              <a:buChar char="●"/>
            </a:pPr>
            <a:r>
              <a:rPr lang="en" sz="900" b="0" i="0" u="none" strike="noStrike" cap="none">
                <a:solidFill>
                  <a:srgbClr val="000000"/>
                </a:solidFill>
                <a:highlight>
                  <a:srgbClr val="FFFFFF"/>
                </a:highlight>
                <a:latin typeface="Arial"/>
                <a:ea typeface="Arial"/>
                <a:cs typeface="Arial"/>
                <a:sym typeface="Arial"/>
              </a:rPr>
              <a:t>Confirm the new password in the </a:t>
            </a:r>
            <a:r>
              <a:rPr lang="en" sz="900" b="1" i="0" u="none" strike="noStrike" cap="none">
                <a:solidFill>
                  <a:srgbClr val="000000"/>
                </a:solidFill>
                <a:highlight>
                  <a:srgbClr val="FFFFFF"/>
                </a:highlight>
                <a:latin typeface="Arial"/>
                <a:ea typeface="Arial"/>
                <a:cs typeface="Arial"/>
                <a:sym typeface="Arial"/>
              </a:rPr>
              <a:t>Confirm Password</a:t>
            </a:r>
            <a:r>
              <a:rPr lang="en" sz="900" b="0" i="0" u="none" strike="noStrike" cap="none">
                <a:solidFill>
                  <a:srgbClr val="000000"/>
                </a:solidFill>
                <a:highlight>
                  <a:srgbClr val="FFFFFF"/>
                </a:highlight>
                <a:latin typeface="Arial"/>
                <a:ea typeface="Arial"/>
                <a:cs typeface="Arial"/>
                <a:sym typeface="Arial"/>
              </a:rPr>
              <a:t> field.</a:t>
            </a:r>
            <a:endParaRPr sz="900" b="0" i="0" u="none" strike="noStrike" cap="none">
              <a:solidFill>
                <a:srgbClr val="000000"/>
              </a:solidFill>
              <a:highlight>
                <a:srgbClr val="FFFFFF"/>
              </a:highlight>
              <a:latin typeface="Arial"/>
              <a:ea typeface="Arial"/>
              <a:cs typeface="Arial"/>
              <a:sym typeface="Arial"/>
            </a:endParaRPr>
          </a:p>
          <a:p>
            <a:pPr marL="1016000" marR="0" lvl="0" indent="-285750" algn="l" rtl="0">
              <a:lnSpc>
                <a:spcPct val="115000"/>
              </a:lnSpc>
              <a:spcBef>
                <a:spcPts val="0"/>
              </a:spcBef>
              <a:spcAft>
                <a:spcPts val="0"/>
              </a:spcAft>
              <a:buClr>
                <a:srgbClr val="146FAB"/>
              </a:buClr>
              <a:buSzPts val="900"/>
              <a:buFont typeface="Arial"/>
              <a:buChar char="●"/>
            </a:pPr>
            <a:r>
              <a:rPr lang="en" sz="900" b="0" i="0" u="none" strike="noStrike" cap="none">
                <a:solidFill>
                  <a:srgbClr val="000000"/>
                </a:solidFill>
                <a:highlight>
                  <a:srgbClr val="FFFFFF"/>
                </a:highlight>
                <a:latin typeface="Arial"/>
                <a:ea typeface="Arial"/>
                <a:cs typeface="Arial"/>
                <a:sym typeface="Arial"/>
              </a:rPr>
              <a:t>Confirm that the password you created meets the password requirements as displayed near the "Confirm password" field.</a:t>
            </a:r>
            <a:endParaRPr sz="900" b="0" i="0" u="none" strike="noStrike" cap="none">
              <a:solidFill>
                <a:srgbClr val="000000"/>
              </a:solidFill>
              <a:highlight>
                <a:srgbClr val="FFFFFF"/>
              </a:highlight>
              <a:latin typeface="Arial"/>
              <a:ea typeface="Arial"/>
              <a:cs typeface="Arial"/>
              <a:sym typeface="Arial"/>
            </a:endParaRPr>
          </a:p>
          <a:p>
            <a:pPr marL="1016000" marR="0" lvl="0" indent="-285750" algn="l" rtl="0">
              <a:lnSpc>
                <a:spcPct val="115000"/>
              </a:lnSpc>
              <a:spcBef>
                <a:spcPts val="0"/>
              </a:spcBef>
              <a:spcAft>
                <a:spcPts val="0"/>
              </a:spcAft>
              <a:buClr>
                <a:srgbClr val="146FAB"/>
              </a:buClr>
              <a:buSzPts val="900"/>
              <a:buFont typeface="Arial"/>
              <a:buChar char="●"/>
            </a:pPr>
            <a:r>
              <a:rPr lang="en" sz="900" b="0" i="0" u="none" strike="noStrike" cap="none">
                <a:solidFill>
                  <a:srgbClr val="000000"/>
                </a:solidFill>
                <a:highlight>
                  <a:srgbClr val="FFFFFF"/>
                </a:highlight>
                <a:latin typeface="Arial"/>
                <a:ea typeface="Arial"/>
                <a:cs typeface="Arial"/>
                <a:sym typeface="Arial"/>
              </a:rPr>
              <a:t>(Optional) Select the user's time zone in the </a:t>
            </a:r>
            <a:r>
              <a:rPr lang="en" sz="900" b="1" i="0" u="none" strike="noStrike" cap="none">
                <a:solidFill>
                  <a:srgbClr val="000000"/>
                </a:solidFill>
                <a:highlight>
                  <a:srgbClr val="FFFFFF"/>
                </a:highlight>
                <a:latin typeface="Arial"/>
                <a:ea typeface="Arial"/>
                <a:cs typeface="Arial"/>
                <a:sym typeface="Arial"/>
              </a:rPr>
              <a:t>Time Zone</a:t>
            </a:r>
            <a:r>
              <a:rPr lang="en" sz="900" b="0" i="0" u="none" strike="noStrike" cap="none">
                <a:solidFill>
                  <a:srgbClr val="000000"/>
                </a:solidFill>
                <a:highlight>
                  <a:srgbClr val="FFFFFF"/>
                </a:highlight>
                <a:latin typeface="Arial"/>
                <a:ea typeface="Arial"/>
                <a:cs typeface="Arial"/>
                <a:sym typeface="Arial"/>
              </a:rPr>
              <a:t> field.</a:t>
            </a:r>
            <a:endParaRPr sz="900" b="0" i="0" u="none" strike="noStrike" cap="none">
              <a:solidFill>
                <a:srgbClr val="000000"/>
              </a:solidFill>
              <a:highlight>
                <a:srgbClr val="FFFFFF"/>
              </a:highlight>
              <a:latin typeface="Arial"/>
              <a:ea typeface="Arial"/>
              <a:cs typeface="Arial"/>
              <a:sym typeface="Arial"/>
            </a:endParaRPr>
          </a:p>
          <a:p>
            <a:pPr marL="1016000" marR="0" lvl="0" indent="-285750" algn="l" rtl="0">
              <a:lnSpc>
                <a:spcPct val="115000"/>
              </a:lnSpc>
              <a:spcBef>
                <a:spcPts val="0"/>
              </a:spcBef>
              <a:spcAft>
                <a:spcPts val="0"/>
              </a:spcAft>
              <a:buClr>
                <a:srgbClr val="146FAB"/>
              </a:buClr>
              <a:buSzPts val="900"/>
              <a:buFont typeface="Arial"/>
              <a:buChar char="●"/>
            </a:pPr>
            <a:r>
              <a:rPr lang="en" sz="900" b="0" i="0" u="none" strike="noStrike" cap="none">
                <a:solidFill>
                  <a:srgbClr val="000000"/>
                </a:solidFill>
                <a:highlight>
                  <a:srgbClr val="FFFFFF"/>
                </a:highlight>
                <a:latin typeface="Arial"/>
                <a:ea typeface="Arial"/>
                <a:cs typeface="Arial"/>
                <a:sym typeface="Arial"/>
              </a:rPr>
              <a:t>In the </a:t>
            </a:r>
            <a:r>
              <a:rPr lang="en" sz="900" b="1" i="0" u="none" strike="noStrike" cap="none">
                <a:solidFill>
                  <a:srgbClr val="000000"/>
                </a:solidFill>
                <a:highlight>
                  <a:srgbClr val="FFFFFF"/>
                </a:highlight>
                <a:latin typeface="Arial"/>
                <a:ea typeface="Arial"/>
                <a:cs typeface="Arial"/>
                <a:sym typeface="Arial"/>
              </a:rPr>
              <a:t>Default App</a:t>
            </a:r>
            <a:r>
              <a:rPr lang="en" sz="900" b="0" i="0" u="none" strike="noStrike" cap="none">
                <a:solidFill>
                  <a:srgbClr val="000000"/>
                </a:solidFill>
                <a:highlight>
                  <a:srgbClr val="FFFFFF"/>
                </a:highlight>
                <a:latin typeface="Arial"/>
                <a:ea typeface="Arial"/>
                <a:cs typeface="Arial"/>
                <a:sym typeface="Arial"/>
              </a:rPr>
              <a:t> field, select the app that the user will land in by default when they log into the Splunk platform instance. The default is "Home". "Search" is a common default app as well.</a:t>
            </a:r>
            <a:endParaRPr sz="900" b="0" i="0" u="none" strike="noStrike" cap="none">
              <a:solidFill>
                <a:srgbClr val="000000"/>
              </a:solidFill>
              <a:highlight>
                <a:srgbClr val="FFFFFF"/>
              </a:highlight>
              <a:latin typeface="Arial"/>
              <a:ea typeface="Arial"/>
              <a:cs typeface="Arial"/>
              <a:sym typeface="Arial"/>
            </a:endParaRPr>
          </a:p>
          <a:p>
            <a:pPr marL="1016000" marR="0" lvl="0" indent="-285750" algn="l" rtl="0">
              <a:lnSpc>
                <a:spcPct val="115000"/>
              </a:lnSpc>
              <a:spcBef>
                <a:spcPts val="0"/>
              </a:spcBef>
              <a:spcAft>
                <a:spcPts val="0"/>
              </a:spcAft>
              <a:buClr>
                <a:srgbClr val="146FAB"/>
              </a:buClr>
              <a:buSzPts val="900"/>
              <a:buFont typeface="Arial"/>
              <a:buChar char="●"/>
            </a:pPr>
            <a:r>
              <a:rPr lang="en" sz="900" b="0" i="0" u="none" strike="noStrike" cap="none">
                <a:solidFill>
                  <a:srgbClr val="000000"/>
                </a:solidFill>
                <a:highlight>
                  <a:srgbClr val="FFFFFF"/>
                </a:highlight>
                <a:latin typeface="Arial"/>
                <a:ea typeface="Arial"/>
                <a:cs typeface="Arial"/>
                <a:sym typeface="Arial"/>
              </a:rPr>
              <a:t>In </a:t>
            </a:r>
            <a:r>
              <a:rPr lang="en" sz="900" b="1" i="0" u="none" strike="noStrike" cap="none">
                <a:solidFill>
                  <a:srgbClr val="000000"/>
                </a:solidFill>
                <a:highlight>
                  <a:srgbClr val="FFFFFF"/>
                </a:highlight>
                <a:latin typeface="Arial"/>
                <a:ea typeface="Arial"/>
                <a:cs typeface="Arial"/>
                <a:sym typeface="Arial"/>
              </a:rPr>
              <a:t>Assign to Roles</a:t>
            </a:r>
            <a:r>
              <a:rPr lang="en" sz="900" b="0" i="0" u="none" strike="noStrike" cap="none">
                <a:solidFill>
                  <a:srgbClr val="000000"/>
                </a:solidFill>
                <a:highlight>
                  <a:srgbClr val="FFFFFF"/>
                </a:highlight>
                <a:latin typeface="Arial"/>
                <a:ea typeface="Arial"/>
                <a:cs typeface="Arial"/>
                <a:sym typeface="Arial"/>
              </a:rPr>
              <a:t>, you can select any roles that you want for your user to hold.</a:t>
            </a:r>
            <a:endParaRPr sz="900" b="0" i="0" u="none" strike="noStrike" cap="none">
              <a:solidFill>
                <a:srgbClr val="000000"/>
              </a:solidFill>
              <a:highlight>
                <a:srgbClr val="FFFFFF"/>
              </a:highlight>
              <a:latin typeface="Arial"/>
              <a:ea typeface="Arial"/>
              <a:cs typeface="Arial"/>
              <a:sym typeface="Arial"/>
            </a:endParaRPr>
          </a:p>
          <a:p>
            <a:pPr marL="1016000" marR="0" lvl="0" indent="-285750" algn="l" rtl="0">
              <a:lnSpc>
                <a:spcPct val="115000"/>
              </a:lnSpc>
              <a:spcBef>
                <a:spcPts val="0"/>
              </a:spcBef>
              <a:spcAft>
                <a:spcPts val="0"/>
              </a:spcAft>
              <a:buClr>
                <a:srgbClr val="146FAB"/>
              </a:buClr>
              <a:buSzPts val="900"/>
              <a:buFont typeface="Arial"/>
              <a:buChar char="●"/>
            </a:pPr>
            <a:r>
              <a:rPr lang="en" sz="900" b="0" i="0" u="none" strike="noStrike" cap="none">
                <a:solidFill>
                  <a:srgbClr val="000000"/>
                </a:solidFill>
                <a:highlight>
                  <a:srgbClr val="FFFFFF"/>
                </a:highlight>
                <a:latin typeface="Arial"/>
                <a:ea typeface="Arial"/>
                <a:cs typeface="Arial"/>
                <a:sym typeface="Arial"/>
              </a:rPr>
              <a:t>Select </a:t>
            </a:r>
            <a:r>
              <a:rPr lang="en" sz="900" b="1" i="0" u="none" strike="noStrike" cap="none">
                <a:solidFill>
                  <a:srgbClr val="000000"/>
                </a:solidFill>
                <a:highlight>
                  <a:srgbClr val="FFFFFF"/>
                </a:highlight>
                <a:latin typeface="Arial"/>
                <a:ea typeface="Arial"/>
                <a:cs typeface="Arial"/>
                <a:sym typeface="Arial"/>
              </a:rPr>
              <a:t>Create a role for user</a:t>
            </a:r>
            <a:r>
              <a:rPr lang="en" sz="900" b="0" i="0" u="none" strike="noStrike" cap="none">
                <a:solidFill>
                  <a:srgbClr val="000000"/>
                </a:solidFill>
                <a:highlight>
                  <a:srgbClr val="FFFFFF"/>
                </a:highlight>
                <a:latin typeface="Arial"/>
                <a:ea typeface="Arial"/>
                <a:cs typeface="Arial"/>
                <a:sym typeface="Arial"/>
              </a:rPr>
              <a:t> if you want to user's new assignments to be created as a role assigned specifically to this user.</a:t>
            </a:r>
            <a:endParaRPr sz="900" b="0" i="0" u="none" strike="noStrike" cap="none">
              <a:solidFill>
                <a:srgbClr val="000000"/>
              </a:solidFill>
              <a:highlight>
                <a:srgbClr val="FFFFFF"/>
              </a:highlight>
              <a:latin typeface="Arial"/>
              <a:ea typeface="Arial"/>
              <a:cs typeface="Arial"/>
              <a:sym typeface="Arial"/>
            </a:endParaRPr>
          </a:p>
          <a:p>
            <a:pPr marL="1016000" marR="0" lvl="0" indent="-285750" algn="l" rtl="0">
              <a:lnSpc>
                <a:spcPct val="115000"/>
              </a:lnSpc>
              <a:spcBef>
                <a:spcPts val="0"/>
              </a:spcBef>
              <a:spcAft>
                <a:spcPts val="0"/>
              </a:spcAft>
              <a:buClr>
                <a:srgbClr val="146FAB"/>
              </a:buClr>
              <a:buSzPts val="900"/>
              <a:buFont typeface="Arial"/>
              <a:buChar char="●"/>
            </a:pPr>
            <a:r>
              <a:rPr lang="en" sz="900" b="0" i="0" u="none" strike="noStrike" cap="none">
                <a:solidFill>
                  <a:srgbClr val="000000"/>
                </a:solidFill>
                <a:highlight>
                  <a:srgbClr val="FFFFFF"/>
                </a:highlight>
                <a:latin typeface="Arial"/>
                <a:ea typeface="Arial"/>
                <a:cs typeface="Arial"/>
                <a:sym typeface="Arial"/>
              </a:rPr>
              <a:t>Check </a:t>
            </a:r>
            <a:r>
              <a:rPr lang="en" sz="900" b="1" i="0" u="none" strike="noStrike" cap="none">
                <a:solidFill>
                  <a:srgbClr val="000000"/>
                </a:solidFill>
                <a:highlight>
                  <a:srgbClr val="FFFFFF"/>
                </a:highlight>
                <a:latin typeface="Arial"/>
                <a:ea typeface="Arial"/>
                <a:cs typeface="Arial"/>
                <a:sym typeface="Arial"/>
              </a:rPr>
              <a:t>Require password change on first login</a:t>
            </a:r>
            <a:r>
              <a:rPr lang="en" sz="900" b="0" i="0" u="none" strike="noStrike" cap="none">
                <a:solidFill>
                  <a:srgbClr val="000000"/>
                </a:solidFill>
                <a:highlight>
                  <a:srgbClr val="FFFFFF"/>
                </a:highlight>
                <a:latin typeface="Arial"/>
                <a:ea typeface="Arial"/>
                <a:cs typeface="Arial"/>
                <a:sym typeface="Arial"/>
              </a:rPr>
              <a:t> to force your user to change their password when they first log into the Splunk platform instance.</a:t>
            </a:r>
            <a:endParaRPr sz="900" b="0" i="0" u="none" strike="noStrike" cap="none">
              <a:solidFill>
                <a:srgbClr val="000000"/>
              </a:solidFill>
              <a:highlight>
                <a:srgbClr val="FFFFFF"/>
              </a:highlight>
              <a:latin typeface="Arial"/>
              <a:ea typeface="Arial"/>
              <a:cs typeface="Arial"/>
              <a:sym typeface="Arial"/>
            </a:endParaRPr>
          </a:p>
          <a:p>
            <a:pPr marL="1016000" marR="0" lvl="0" indent="-285750" algn="l" rtl="0">
              <a:lnSpc>
                <a:spcPct val="115000"/>
              </a:lnSpc>
              <a:spcBef>
                <a:spcPts val="0"/>
              </a:spcBef>
              <a:spcAft>
                <a:spcPts val="0"/>
              </a:spcAft>
              <a:buClr>
                <a:srgbClr val="146FAB"/>
              </a:buClr>
              <a:buSzPts val="900"/>
              <a:buFont typeface="Arial"/>
              <a:buChar char="●"/>
            </a:pPr>
            <a:r>
              <a:rPr lang="en" sz="900" b="0" i="0" u="none" strike="noStrike" cap="none">
                <a:solidFill>
                  <a:srgbClr val="000000"/>
                </a:solidFill>
                <a:highlight>
                  <a:srgbClr val="FFFFFF"/>
                </a:highlight>
                <a:latin typeface="Arial"/>
                <a:ea typeface="Arial"/>
                <a:cs typeface="Arial"/>
                <a:sym typeface="Arial"/>
              </a:rPr>
              <a:t>Select </a:t>
            </a:r>
            <a:r>
              <a:rPr lang="en" sz="900" b="1" i="0" u="none" strike="noStrike" cap="none">
                <a:solidFill>
                  <a:srgbClr val="000000"/>
                </a:solidFill>
                <a:highlight>
                  <a:srgbClr val="FFFFFF"/>
                </a:highlight>
                <a:latin typeface="Arial"/>
                <a:ea typeface="Arial"/>
                <a:cs typeface="Arial"/>
                <a:sym typeface="Arial"/>
              </a:rPr>
              <a:t>Save</a:t>
            </a:r>
            <a:r>
              <a:rPr lang="en" sz="900" b="0" i="0" u="none" strike="noStrike" cap="none">
                <a:solidFill>
                  <a:srgbClr val="000000"/>
                </a:solidFill>
                <a:highlight>
                  <a:srgbClr val="FFFFFF"/>
                </a:highlight>
                <a:latin typeface="Arial"/>
                <a:ea typeface="Arial"/>
                <a:cs typeface="Arial"/>
                <a:sym typeface="Arial"/>
              </a:rPr>
              <a:t>. The Splunk platform creates the user and returns you to the "Users" page.</a:t>
            </a:r>
            <a:endParaRPr sz="90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900"/>
              </a:spcBef>
              <a:spcAft>
                <a:spcPts val="0"/>
              </a:spcAft>
              <a:buClr>
                <a:srgbClr val="000000"/>
              </a:buClr>
              <a:buSzPts val="900"/>
              <a:buFont typeface="Arial"/>
              <a:buNone/>
            </a:pPr>
            <a:endParaRPr sz="900" b="0" i="0" u="none" strike="noStrike" cap="none">
              <a:solidFill>
                <a:srgbClr val="000000"/>
              </a:solidFill>
              <a:highlight>
                <a:srgbClr val="FFFFFF"/>
              </a:highlight>
              <a:latin typeface="Arial"/>
              <a:ea typeface="Arial"/>
              <a:cs typeface="Arial"/>
              <a:sym typeface="Arial"/>
            </a:endParaRPr>
          </a:p>
        </p:txBody>
      </p:sp>
      <p:pic>
        <p:nvPicPr>
          <p:cNvPr id="110" name="Google Shape;110;p9"/>
          <p:cNvPicPr preferRelativeResize="0"/>
          <p:nvPr/>
        </p:nvPicPr>
        <p:blipFill rotWithShape="1">
          <a:blip r:embed="rId3">
            <a:alphaModFix/>
          </a:blip>
          <a:srcRect/>
          <a:stretch/>
        </p:blipFill>
        <p:spPr>
          <a:xfrm>
            <a:off x="7321775" y="119775"/>
            <a:ext cx="1781151" cy="1001900"/>
          </a:xfrm>
          <a:prstGeom prst="rect">
            <a:avLst/>
          </a:prstGeom>
          <a:noFill/>
          <a:ln>
            <a:noFill/>
          </a:ln>
        </p:spPr>
      </p:pic>
      <p:pic>
        <p:nvPicPr>
          <p:cNvPr id="111" name="Google Shape;111;p9"/>
          <p:cNvPicPr preferRelativeResize="0"/>
          <p:nvPr/>
        </p:nvPicPr>
        <p:blipFill>
          <a:blip r:embed="rId4">
            <a:alphaModFix/>
          </a:blip>
          <a:stretch>
            <a:fillRect/>
          </a:stretch>
        </p:blipFill>
        <p:spPr>
          <a:xfrm>
            <a:off x="140800" y="103150"/>
            <a:ext cx="1192701" cy="252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a:extLst>
            <a:ext uri="{FF2B5EF4-FFF2-40B4-BE49-F238E27FC236}">
              <a16:creationId xmlns:a16="http://schemas.microsoft.com/office/drawing/2014/main" id="{8B7165D2-3DA6-DF1B-D3A8-39EACA3F2EA5}"/>
            </a:ext>
          </a:extLst>
        </p:cNvPr>
        <p:cNvGrpSpPr/>
        <p:nvPr/>
      </p:nvGrpSpPr>
      <p:grpSpPr>
        <a:xfrm>
          <a:off x="0" y="0"/>
          <a:ext cx="0" cy="0"/>
          <a:chOff x="0" y="0"/>
          <a:chExt cx="0" cy="0"/>
        </a:xfrm>
      </p:grpSpPr>
      <p:pic>
        <p:nvPicPr>
          <p:cNvPr id="111" name="Google Shape;111;p9">
            <a:extLst>
              <a:ext uri="{FF2B5EF4-FFF2-40B4-BE49-F238E27FC236}">
                <a16:creationId xmlns:a16="http://schemas.microsoft.com/office/drawing/2014/main" id="{CF92BA95-F851-D9AB-5B07-2C95ECB21F0E}"/>
              </a:ext>
            </a:extLst>
          </p:cNvPr>
          <p:cNvPicPr preferRelativeResize="0"/>
          <p:nvPr/>
        </p:nvPicPr>
        <p:blipFill>
          <a:blip r:embed="rId3">
            <a:alphaModFix/>
          </a:blip>
          <a:stretch>
            <a:fillRect/>
          </a:stretch>
        </p:blipFill>
        <p:spPr>
          <a:xfrm>
            <a:off x="140800" y="103150"/>
            <a:ext cx="1192701" cy="252900"/>
          </a:xfrm>
          <a:prstGeom prst="rect">
            <a:avLst/>
          </a:prstGeom>
          <a:noFill/>
          <a:ln>
            <a:noFill/>
          </a:ln>
        </p:spPr>
      </p:pic>
      <p:sp>
        <p:nvSpPr>
          <p:cNvPr id="5" name="TextBox 4">
            <a:extLst>
              <a:ext uri="{FF2B5EF4-FFF2-40B4-BE49-F238E27FC236}">
                <a16:creationId xmlns:a16="http://schemas.microsoft.com/office/drawing/2014/main" id="{63FB4876-BCAA-F879-6297-6D6F6A18B542}"/>
              </a:ext>
            </a:extLst>
          </p:cNvPr>
          <p:cNvSpPr txBox="1"/>
          <p:nvPr/>
        </p:nvSpPr>
        <p:spPr>
          <a:xfrm>
            <a:off x="2286000" y="1094536"/>
            <a:ext cx="4572000" cy="461665"/>
          </a:xfrm>
          <a:prstGeom prst="rect">
            <a:avLst/>
          </a:prstGeom>
          <a:noFill/>
        </p:spPr>
        <p:txBody>
          <a:bodyPr wrap="square">
            <a:spAutoFit/>
          </a:bodyPr>
          <a:lstStyle/>
          <a:p>
            <a:pPr algn="ctr"/>
            <a:r>
              <a:rPr lang="en" sz="2400" dirty="0">
                <a:solidFill>
                  <a:srgbClr val="FC7A69"/>
                </a:solidFill>
                <a:latin typeface="Times New Roman" panose="02020603050405020304" pitchFamily="18" charset="0"/>
                <a:cs typeface="Times New Roman" panose="02020603050405020304" pitchFamily="18" charset="0"/>
                <a:sym typeface="Spectral"/>
              </a:rPr>
              <a:t>What’s Coming Next?</a:t>
            </a:r>
            <a:endParaRPr lang="en-US" sz="2400" dirty="0">
              <a:solidFill>
                <a:srgbClr val="FC7A69"/>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385A4F5-7F9C-EA14-8B99-EBB896129175}"/>
              </a:ext>
            </a:extLst>
          </p:cNvPr>
          <p:cNvSpPr txBox="1"/>
          <p:nvPr/>
        </p:nvSpPr>
        <p:spPr>
          <a:xfrm>
            <a:off x="3002281" y="2063532"/>
            <a:ext cx="4572000" cy="707886"/>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What are indexes?</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Adding Data into Splunk</a:t>
            </a:r>
          </a:p>
        </p:txBody>
      </p:sp>
    </p:spTree>
    <p:extLst>
      <p:ext uri="{BB962C8B-B14F-4D97-AF65-F5344CB8AC3E}">
        <p14:creationId xmlns:p14="http://schemas.microsoft.com/office/powerpoint/2010/main" val="364903963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1093</Words>
  <Application>Microsoft Office PowerPoint</Application>
  <PresentationFormat>On-screen Show (16:9)</PresentationFormat>
  <Paragraphs>90</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Courier New</vt:lpstr>
      <vt:lpstr>Arial</vt:lpstr>
      <vt:lpstr>Times New Roman</vt:lpstr>
      <vt:lpstr>Spectral</vt:lpstr>
      <vt:lpstr>Calibri</vt:lpstr>
      <vt:lpstr>Simple Light</vt:lpstr>
      <vt:lpstr>SPLUNK OVERVIEW (Module - 1)</vt:lpstr>
      <vt:lpstr>What Is Splunk? Splunk is a software platform to search, analyze and visualize the machine-generated data gathered from the websites, applications, sensors, devices etc. which make up your IT infrastructure and business. Splunk can read this unstructured, semi-structured or rarely structured data. After reading the data, it allows to search, tag, create reports and dashboards on these data. It is also used to analyze big data. </vt:lpstr>
      <vt:lpstr>Splunk Features: </vt:lpstr>
      <vt:lpstr>Components of splunk:</vt:lpstr>
      <vt:lpstr>PowerPoint Presentation</vt:lpstr>
      <vt:lpstr>Install and Configure Splunk Enterprise on ubuntu?</vt:lpstr>
      <vt:lpstr>Splunk Enterprise default ports:</vt:lpstr>
      <vt:lpstr>Create Users in Splunk: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Swati</dc:creator>
  <cp:lastModifiedBy>Swati Pandey</cp:lastModifiedBy>
  <cp:revision>2</cp:revision>
  <dcterms:modified xsi:type="dcterms:W3CDTF">2025-05-19T14:54:31Z</dcterms:modified>
</cp:coreProperties>
</file>