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EFE0A-CC5D-4981-9789-94984232CA78}" type="datetimeFigureOut">
              <a:rPr lang="zh-TW" altLang="en-US" smtClean="0"/>
              <a:t>2023/10/06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BA7F7-3B0C-40BD-B287-20A7A5249E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6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D03C-5626-49A7-9442-DFA689821DC9}" type="datetimeFigureOut">
              <a:rPr lang="zh-TW" altLang="en-US" smtClean="0"/>
              <a:t>2023/10/06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5CE3-BAFD-4DB1-9CB8-1537C24A2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946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D03C-5626-49A7-9442-DFA689821DC9}" type="datetimeFigureOut">
              <a:rPr lang="zh-TW" altLang="en-US" smtClean="0"/>
              <a:t>2023/10/06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5CE3-BAFD-4DB1-9CB8-1537C24A2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203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D03C-5626-49A7-9442-DFA689821DC9}" type="datetimeFigureOut">
              <a:rPr lang="zh-TW" altLang="en-US" smtClean="0"/>
              <a:t>2023/10/06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5CE3-BAFD-4DB1-9CB8-1537C24A2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068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D03C-5626-49A7-9442-DFA689821DC9}" type="datetimeFigureOut">
              <a:rPr lang="zh-TW" altLang="en-US" smtClean="0"/>
              <a:t>2023/10/06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5CE3-BAFD-4DB1-9CB8-1537C24A2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460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D03C-5626-49A7-9442-DFA689821DC9}" type="datetimeFigureOut">
              <a:rPr lang="zh-TW" altLang="en-US" smtClean="0"/>
              <a:t>2023/10/06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5CE3-BAFD-4DB1-9CB8-1537C24A2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527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D03C-5626-49A7-9442-DFA689821DC9}" type="datetimeFigureOut">
              <a:rPr lang="zh-TW" altLang="en-US" smtClean="0"/>
              <a:t>2023/10/06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5CE3-BAFD-4DB1-9CB8-1537C24A2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56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D03C-5626-49A7-9442-DFA689821DC9}" type="datetimeFigureOut">
              <a:rPr lang="zh-TW" altLang="en-US" smtClean="0"/>
              <a:t>2023/10/06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5CE3-BAFD-4DB1-9CB8-1537C24A2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767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D03C-5626-49A7-9442-DFA689821DC9}" type="datetimeFigureOut">
              <a:rPr lang="zh-TW" altLang="en-US" smtClean="0"/>
              <a:t>2023/10/06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5CE3-BAFD-4DB1-9CB8-1537C24A2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793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D03C-5626-49A7-9442-DFA689821DC9}" type="datetimeFigureOut">
              <a:rPr lang="zh-TW" altLang="en-US" smtClean="0"/>
              <a:t>2023/10/06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5CE3-BAFD-4DB1-9CB8-1537C24A2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696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D03C-5626-49A7-9442-DFA689821DC9}" type="datetimeFigureOut">
              <a:rPr lang="zh-TW" altLang="en-US" smtClean="0"/>
              <a:t>2023/10/06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5CE3-BAFD-4DB1-9CB8-1537C24A2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670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FD03C-5626-49A7-9442-DFA689821DC9}" type="datetimeFigureOut">
              <a:rPr lang="zh-TW" altLang="en-US" smtClean="0"/>
              <a:t>2023/10/06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5CE3-BAFD-4DB1-9CB8-1537C24A2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653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FD03C-5626-49A7-9442-DFA689821DC9}" type="datetimeFigureOut">
              <a:rPr lang="zh-TW" altLang="en-US" smtClean="0"/>
              <a:t>2023/10/06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E5CE3-BAFD-4DB1-9CB8-1537C24A26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83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一上段一物理總複習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By: </a:t>
            </a:r>
            <a:r>
              <a:rPr lang="en-US" altLang="zh-TW" dirty="0" err="1" smtClean="0"/>
              <a:t>Knowscratcher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70886" y="407383"/>
            <a:ext cx="6787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latin typeface="+mj-ea"/>
                <a:ea typeface="+mj-ea"/>
              </a:rPr>
              <a:t>科學</a:t>
            </a:r>
            <a:r>
              <a:rPr lang="en-US" altLang="zh-TW" sz="5400" dirty="0" smtClean="0">
                <a:latin typeface="+mj-ea"/>
                <a:ea typeface="+mj-ea"/>
              </a:rPr>
              <a:t>=</a:t>
            </a:r>
            <a:endParaRPr lang="zh-TW" altLang="en-US" sz="5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568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-0.36276 -0.3041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38" y="-1520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物理學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Physics </a:t>
            </a:r>
            <a:r>
              <a:rPr lang="zh-TW" altLang="en-US" dirty="0" smtClean="0">
                <a:sym typeface="Wingdings" panose="05000000000000000000" pitchFamily="2" charset="2"/>
              </a:rPr>
              <a:t>原意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自然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624222"/>
              </p:ext>
            </p:extLst>
          </p:nvPr>
        </p:nvGraphicFramePr>
        <p:xfrm>
          <a:off x="838200" y="2542116"/>
          <a:ext cx="10515600" cy="4053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7275697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33461772"/>
                    </a:ext>
                  </a:extLst>
                </a:gridCol>
              </a:tblGrid>
              <a:tr h="12796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/>
                        <a:t>古典物理學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 smtClean="0"/>
                        <a:t>近代物理學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666735"/>
                  </a:ext>
                </a:extLst>
              </a:tr>
              <a:tr h="2750485">
                <a:tc>
                  <a:txBody>
                    <a:bodyPr/>
                    <a:lstStyle/>
                    <a:p>
                      <a:pPr marL="571500" indent="-571500" algn="ct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4400" dirty="0" smtClean="0"/>
                        <a:t>力學</a:t>
                      </a:r>
                      <a:endParaRPr lang="en-US" altLang="zh-TW" sz="4400" dirty="0" smtClean="0"/>
                    </a:p>
                    <a:p>
                      <a:pPr marL="571500" indent="-571500" algn="ct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4400" dirty="0" smtClean="0"/>
                        <a:t>熱學</a:t>
                      </a:r>
                      <a:endParaRPr lang="en-US" altLang="zh-TW" sz="4400" dirty="0" smtClean="0"/>
                    </a:p>
                    <a:p>
                      <a:pPr marL="571500" indent="-571500" algn="ct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4400" dirty="0" smtClean="0"/>
                        <a:t>光學</a:t>
                      </a:r>
                      <a:endParaRPr lang="en-US" altLang="zh-TW" sz="4400" dirty="0" smtClean="0"/>
                    </a:p>
                    <a:p>
                      <a:pPr marL="571500" indent="-571500" algn="ct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4400" dirty="0" smtClean="0"/>
                        <a:t>電磁學</a:t>
                      </a:r>
                      <a:endParaRPr lang="zh-TW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00" indent="-571500" algn="ct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4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量子力學</a:t>
                      </a:r>
                      <a:endParaRPr lang="en-US" altLang="zh-TW" sz="4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71500" indent="-571500" algn="ctr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4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相對論</a:t>
                      </a:r>
                      <a:endParaRPr lang="zh-TW" altLang="en-US" sz="4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5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210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物質</a:t>
            </a:r>
            <a:endParaRPr lang="zh-TW" altLang="en-US" dirty="0"/>
          </a:p>
        </p:txBody>
      </p:sp>
      <p:grpSp>
        <p:nvGrpSpPr>
          <p:cNvPr id="4" name="Group 90"/>
          <p:cNvGrpSpPr>
            <a:grpSpLocks noChangeAspect="1"/>
          </p:cNvGrpSpPr>
          <p:nvPr/>
        </p:nvGrpSpPr>
        <p:grpSpPr bwMode="auto">
          <a:xfrm>
            <a:off x="3793798" y="1492455"/>
            <a:ext cx="5476082" cy="5023397"/>
            <a:chOff x="1130" y="-2"/>
            <a:chExt cx="3496" cy="3207"/>
          </a:xfrm>
        </p:grpSpPr>
        <p:sp>
          <p:nvSpPr>
            <p:cNvPr id="5" name="Freeform 91"/>
            <p:cNvSpPr>
              <a:spLocks/>
            </p:cNvSpPr>
            <p:nvPr/>
          </p:nvSpPr>
          <p:spPr bwMode="auto">
            <a:xfrm>
              <a:off x="1185" y="115"/>
              <a:ext cx="3191" cy="2984"/>
            </a:xfrm>
            <a:custGeom>
              <a:avLst/>
              <a:gdLst>
                <a:gd name="T0" fmla="*/ 1023 w 1383"/>
                <a:gd name="T1" fmla="*/ 77 h 1293"/>
                <a:gd name="T2" fmla="*/ 1044 w 1383"/>
                <a:gd name="T3" fmla="*/ 129 h 1293"/>
                <a:gd name="T4" fmla="*/ 1044 w 1383"/>
                <a:gd name="T5" fmla="*/ 237 h 1293"/>
                <a:gd name="T6" fmla="*/ 1023 w 1383"/>
                <a:gd name="T7" fmla="*/ 289 h 1293"/>
                <a:gd name="T8" fmla="*/ 974 w 1383"/>
                <a:gd name="T9" fmla="*/ 310 h 1293"/>
                <a:gd name="T10" fmla="*/ 392 w 1383"/>
                <a:gd name="T11" fmla="*/ 310 h 1293"/>
                <a:gd name="T12" fmla="*/ 318 w 1383"/>
                <a:gd name="T13" fmla="*/ 343 h 1293"/>
                <a:gd name="T14" fmla="*/ 287 w 1383"/>
                <a:gd name="T15" fmla="*/ 421 h 1293"/>
                <a:gd name="T16" fmla="*/ 287 w 1383"/>
                <a:gd name="T17" fmla="*/ 562 h 1293"/>
                <a:gd name="T18" fmla="*/ 318 w 1383"/>
                <a:gd name="T19" fmla="*/ 640 h 1293"/>
                <a:gd name="T20" fmla="*/ 392 w 1383"/>
                <a:gd name="T21" fmla="*/ 673 h 1293"/>
                <a:gd name="T22" fmla="*/ 699 w 1383"/>
                <a:gd name="T23" fmla="*/ 673 h 1293"/>
                <a:gd name="T24" fmla="*/ 748 w 1383"/>
                <a:gd name="T25" fmla="*/ 694 h 1293"/>
                <a:gd name="T26" fmla="*/ 769 w 1383"/>
                <a:gd name="T27" fmla="*/ 747 h 1293"/>
                <a:gd name="T28" fmla="*/ 769 w 1383"/>
                <a:gd name="T29" fmla="*/ 857 h 1293"/>
                <a:gd name="T30" fmla="*/ 748 w 1383"/>
                <a:gd name="T31" fmla="*/ 909 h 1293"/>
                <a:gd name="T32" fmla="*/ 699 w 1383"/>
                <a:gd name="T33" fmla="*/ 931 h 1293"/>
                <a:gd name="T34" fmla="*/ 255 w 1383"/>
                <a:gd name="T35" fmla="*/ 931 h 1293"/>
                <a:gd name="T36" fmla="*/ 180 w 1383"/>
                <a:gd name="T37" fmla="*/ 963 h 1293"/>
                <a:gd name="T38" fmla="*/ 149 w 1383"/>
                <a:gd name="T39" fmla="*/ 1041 h 1293"/>
                <a:gd name="T40" fmla="*/ 149 w 1383"/>
                <a:gd name="T41" fmla="*/ 1183 h 1293"/>
                <a:gd name="T42" fmla="*/ 180 w 1383"/>
                <a:gd name="T43" fmla="*/ 1261 h 1293"/>
                <a:gd name="T44" fmla="*/ 255 w 1383"/>
                <a:gd name="T45" fmla="*/ 1293 h 1293"/>
                <a:gd name="T46" fmla="*/ 1383 w 1383"/>
                <a:gd name="T47" fmla="*/ 1293 h 1293"/>
                <a:gd name="T48" fmla="*/ 1374 w 1383"/>
                <a:gd name="T49" fmla="*/ 1266 h 1293"/>
                <a:gd name="T50" fmla="*/ 1383 w 1383"/>
                <a:gd name="T51" fmla="*/ 1238 h 1293"/>
                <a:gd name="T52" fmla="*/ 272 w 1383"/>
                <a:gd name="T53" fmla="*/ 1238 h 1293"/>
                <a:gd name="T54" fmla="*/ 223 w 1383"/>
                <a:gd name="T55" fmla="*/ 1216 h 1293"/>
                <a:gd name="T56" fmla="*/ 202 w 1383"/>
                <a:gd name="T57" fmla="*/ 1164 h 1293"/>
                <a:gd name="T58" fmla="*/ 202 w 1383"/>
                <a:gd name="T59" fmla="*/ 1060 h 1293"/>
                <a:gd name="T60" fmla="*/ 223 w 1383"/>
                <a:gd name="T61" fmla="*/ 1008 h 1293"/>
                <a:gd name="T62" fmla="*/ 272 w 1383"/>
                <a:gd name="T63" fmla="*/ 986 h 1293"/>
                <a:gd name="T64" fmla="*/ 716 w 1383"/>
                <a:gd name="T65" fmla="*/ 986 h 1293"/>
                <a:gd name="T66" fmla="*/ 791 w 1383"/>
                <a:gd name="T67" fmla="*/ 954 h 1293"/>
                <a:gd name="T68" fmla="*/ 822 w 1383"/>
                <a:gd name="T69" fmla="*/ 876 h 1293"/>
                <a:gd name="T70" fmla="*/ 822 w 1383"/>
                <a:gd name="T71" fmla="*/ 728 h 1293"/>
                <a:gd name="T72" fmla="*/ 791 w 1383"/>
                <a:gd name="T73" fmla="*/ 650 h 1293"/>
                <a:gd name="T74" fmla="*/ 716 w 1383"/>
                <a:gd name="T75" fmla="*/ 617 h 1293"/>
                <a:gd name="T76" fmla="*/ 401 w 1383"/>
                <a:gd name="T77" fmla="*/ 617 h 1293"/>
                <a:gd name="T78" fmla="*/ 351 w 1383"/>
                <a:gd name="T79" fmla="*/ 596 h 1293"/>
                <a:gd name="T80" fmla="*/ 331 w 1383"/>
                <a:gd name="T81" fmla="*/ 544 h 1293"/>
                <a:gd name="T82" fmla="*/ 331 w 1383"/>
                <a:gd name="T83" fmla="*/ 439 h 1293"/>
                <a:gd name="T84" fmla="*/ 351 w 1383"/>
                <a:gd name="T85" fmla="*/ 387 h 1293"/>
                <a:gd name="T86" fmla="*/ 401 w 1383"/>
                <a:gd name="T87" fmla="*/ 366 h 1293"/>
                <a:gd name="T88" fmla="*/ 991 w 1383"/>
                <a:gd name="T89" fmla="*/ 366 h 1293"/>
                <a:gd name="T90" fmla="*/ 1066 w 1383"/>
                <a:gd name="T91" fmla="*/ 333 h 1293"/>
                <a:gd name="T92" fmla="*/ 1096 w 1383"/>
                <a:gd name="T93" fmla="*/ 255 h 1293"/>
                <a:gd name="T94" fmla="*/ 1096 w 1383"/>
                <a:gd name="T95" fmla="*/ 111 h 1293"/>
                <a:gd name="T96" fmla="*/ 1066 w 1383"/>
                <a:gd name="T97" fmla="*/ 32 h 1293"/>
                <a:gd name="T98" fmla="*/ 991 w 1383"/>
                <a:gd name="T99" fmla="*/ 0 h 1293"/>
                <a:gd name="T100" fmla="*/ 0 w 1383"/>
                <a:gd name="T101" fmla="*/ 0 h 1293"/>
                <a:gd name="T102" fmla="*/ 0 w 1383"/>
                <a:gd name="T103" fmla="*/ 55 h 1293"/>
                <a:gd name="T104" fmla="*/ 974 w 1383"/>
                <a:gd name="T105" fmla="*/ 55 h 1293"/>
                <a:gd name="T106" fmla="*/ 1023 w 1383"/>
                <a:gd name="T107" fmla="*/ 77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83" h="1293">
                  <a:moveTo>
                    <a:pt x="1023" y="77"/>
                  </a:moveTo>
                  <a:cubicBezTo>
                    <a:pt x="1037" y="91"/>
                    <a:pt x="1044" y="110"/>
                    <a:pt x="1044" y="129"/>
                  </a:cubicBezTo>
                  <a:cubicBezTo>
                    <a:pt x="1044" y="237"/>
                    <a:pt x="1044" y="237"/>
                    <a:pt x="1044" y="237"/>
                  </a:cubicBezTo>
                  <a:cubicBezTo>
                    <a:pt x="1044" y="255"/>
                    <a:pt x="1037" y="274"/>
                    <a:pt x="1023" y="289"/>
                  </a:cubicBezTo>
                  <a:cubicBezTo>
                    <a:pt x="1010" y="303"/>
                    <a:pt x="992" y="310"/>
                    <a:pt x="974" y="310"/>
                  </a:cubicBezTo>
                  <a:cubicBezTo>
                    <a:pt x="392" y="310"/>
                    <a:pt x="392" y="310"/>
                    <a:pt x="392" y="310"/>
                  </a:cubicBezTo>
                  <a:cubicBezTo>
                    <a:pt x="365" y="310"/>
                    <a:pt x="338" y="321"/>
                    <a:pt x="318" y="343"/>
                  </a:cubicBezTo>
                  <a:cubicBezTo>
                    <a:pt x="297" y="364"/>
                    <a:pt x="287" y="393"/>
                    <a:pt x="287" y="421"/>
                  </a:cubicBezTo>
                  <a:cubicBezTo>
                    <a:pt x="287" y="562"/>
                    <a:pt x="287" y="562"/>
                    <a:pt x="287" y="562"/>
                  </a:cubicBezTo>
                  <a:cubicBezTo>
                    <a:pt x="287" y="590"/>
                    <a:pt x="297" y="619"/>
                    <a:pt x="318" y="640"/>
                  </a:cubicBezTo>
                  <a:cubicBezTo>
                    <a:pt x="338" y="662"/>
                    <a:pt x="365" y="673"/>
                    <a:pt x="392" y="673"/>
                  </a:cubicBezTo>
                  <a:cubicBezTo>
                    <a:pt x="699" y="673"/>
                    <a:pt x="699" y="673"/>
                    <a:pt x="699" y="673"/>
                  </a:cubicBezTo>
                  <a:cubicBezTo>
                    <a:pt x="717" y="673"/>
                    <a:pt x="735" y="680"/>
                    <a:pt x="748" y="694"/>
                  </a:cubicBezTo>
                  <a:cubicBezTo>
                    <a:pt x="762" y="709"/>
                    <a:pt x="769" y="728"/>
                    <a:pt x="769" y="747"/>
                  </a:cubicBezTo>
                  <a:cubicBezTo>
                    <a:pt x="769" y="857"/>
                    <a:pt x="769" y="857"/>
                    <a:pt x="769" y="857"/>
                  </a:cubicBezTo>
                  <a:cubicBezTo>
                    <a:pt x="769" y="876"/>
                    <a:pt x="762" y="895"/>
                    <a:pt x="748" y="909"/>
                  </a:cubicBezTo>
                  <a:cubicBezTo>
                    <a:pt x="735" y="924"/>
                    <a:pt x="717" y="931"/>
                    <a:pt x="699" y="931"/>
                  </a:cubicBezTo>
                  <a:cubicBezTo>
                    <a:pt x="255" y="931"/>
                    <a:pt x="255" y="931"/>
                    <a:pt x="255" y="931"/>
                  </a:cubicBezTo>
                  <a:cubicBezTo>
                    <a:pt x="228" y="931"/>
                    <a:pt x="201" y="942"/>
                    <a:pt x="180" y="963"/>
                  </a:cubicBezTo>
                  <a:cubicBezTo>
                    <a:pt x="160" y="985"/>
                    <a:pt x="149" y="1013"/>
                    <a:pt x="149" y="1041"/>
                  </a:cubicBezTo>
                  <a:cubicBezTo>
                    <a:pt x="149" y="1183"/>
                    <a:pt x="149" y="1183"/>
                    <a:pt x="149" y="1183"/>
                  </a:cubicBezTo>
                  <a:cubicBezTo>
                    <a:pt x="149" y="1211"/>
                    <a:pt x="160" y="1239"/>
                    <a:pt x="180" y="1261"/>
                  </a:cubicBezTo>
                  <a:cubicBezTo>
                    <a:pt x="201" y="1283"/>
                    <a:pt x="228" y="1293"/>
                    <a:pt x="255" y="1293"/>
                  </a:cubicBezTo>
                  <a:cubicBezTo>
                    <a:pt x="1383" y="1293"/>
                    <a:pt x="1383" y="1293"/>
                    <a:pt x="1383" y="1293"/>
                  </a:cubicBezTo>
                  <a:cubicBezTo>
                    <a:pt x="1383" y="1293"/>
                    <a:pt x="1374" y="1284"/>
                    <a:pt x="1374" y="1266"/>
                  </a:cubicBezTo>
                  <a:cubicBezTo>
                    <a:pt x="1374" y="1248"/>
                    <a:pt x="1383" y="1238"/>
                    <a:pt x="1383" y="1238"/>
                  </a:cubicBezTo>
                  <a:cubicBezTo>
                    <a:pt x="272" y="1238"/>
                    <a:pt x="272" y="1238"/>
                    <a:pt x="272" y="1238"/>
                  </a:cubicBezTo>
                  <a:cubicBezTo>
                    <a:pt x="254" y="1238"/>
                    <a:pt x="236" y="1231"/>
                    <a:pt x="223" y="1216"/>
                  </a:cubicBezTo>
                  <a:cubicBezTo>
                    <a:pt x="209" y="1202"/>
                    <a:pt x="202" y="1183"/>
                    <a:pt x="202" y="1164"/>
                  </a:cubicBezTo>
                  <a:cubicBezTo>
                    <a:pt x="202" y="1060"/>
                    <a:pt x="202" y="1060"/>
                    <a:pt x="202" y="1060"/>
                  </a:cubicBezTo>
                  <a:cubicBezTo>
                    <a:pt x="202" y="1041"/>
                    <a:pt x="209" y="1022"/>
                    <a:pt x="223" y="1008"/>
                  </a:cubicBezTo>
                  <a:cubicBezTo>
                    <a:pt x="236" y="993"/>
                    <a:pt x="254" y="986"/>
                    <a:pt x="272" y="986"/>
                  </a:cubicBezTo>
                  <a:cubicBezTo>
                    <a:pt x="716" y="986"/>
                    <a:pt x="716" y="986"/>
                    <a:pt x="716" y="986"/>
                  </a:cubicBezTo>
                  <a:cubicBezTo>
                    <a:pt x="743" y="986"/>
                    <a:pt x="770" y="975"/>
                    <a:pt x="791" y="954"/>
                  </a:cubicBezTo>
                  <a:cubicBezTo>
                    <a:pt x="811" y="932"/>
                    <a:pt x="822" y="904"/>
                    <a:pt x="822" y="876"/>
                  </a:cubicBezTo>
                  <a:cubicBezTo>
                    <a:pt x="822" y="728"/>
                    <a:pt x="822" y="728"/>
                    <a:pt x="822" y="728"/>
                  </a:cubicBezTo>
                  <a:cubicBezTo>
                    <a:pt x="822" y="700"/>
                    <a:pt x="811" y="671"/>
                    <a:pt x="791" y="650"/>
                  </a:cubicBezTo>
                  <a:cubicBezTo>
                    <a:pt x="770" y="628"/>
                    <a:pt x="743" y="617"/>
                    <a:pt x="716" y="617"/>
                  </a:cubicBezTo>
                  <a:cubicBezTo>
                    <a:pt x="401" y="617"/>
                    <a:pt x="401" y="617"/>
                    <a:pt x="401" y="617"/>
                  </a:cubicBezTo>
                  <a:cubicBezTo>
                    <a:pt x="383" y="617"/>
                    <a:pt x="365" y="610"/>
                    <a:pt x="351" y="596"/>
                  </a:cubicBezTo>
                  <a:cubicBezTo>
                    <a:pt x="337" y="581"/>
                    <a:pt x="331" y="563"/>
                    <a:pt x="331" y="544"/>
                  </a:cubicBezTo>
                  <a:cubicBezTo>
                    <a:pt x="331" y="439"/>
                    <a:pt x="331" y="439"/>
                    <a:pt x="331" y="439"/>
                  </a:cubicBezTo>
                  <a:cubicBezTo>
                    <a:pt x="331" y="420"/>
                    <a:pt x="337" y="402"/>
                    <a:pt x="351" y="387"/>
                  </a:cubicBezTo>
                  <a:cubicBezTo>
                    <a:pt x="365" y="373"/>
                    <a:pt x="383" y="366"/>
                    <a:pt x="401" y="366"/>
                  </a:cubicBezTo>
                  <a:cubicBezTo>
                    <a:pt x="991" y="366"/>
                    <a:pt x="991" y="366"/>
                    <a:pt x="991" y="366"/>
                  </a:cubicBezTo>
                  <a:cubicBezTo>
                    <a:pt x="1018" y="366"/>
                    <a:pt x="1045" y="355"/>
                    <a:pt x="1066" y="333"/>
                  </a:cubicBezTo>
                  <a:cubicBezTo>
                    <a:pt x="1086" y="312"/>
                    <a:pt x="1096" y="283"/>
                    <a:pt x="1096" y="255"/>
                  </a:cubicBezTo>
                  <a:cubicBezTo>
                    <a:pt x="1096" y="111"/>
                    <a:pt x="1096" y="111"/>
                    <a:pt x="1096" y="111"/>
                  </a:cubicBezTo>
                  <a:cubicBezTo>
                    <a:pt x="1096" y="82"/>
                    <a:pt x="1086" y="54"/>
                    <a:pt x="1066" y="32"/>
                  </a:cubicBezTo>
                  <a:cubicBezTo>
                    <a:pt x="1045" y="11"/>
                    <a:pt x="1018" y="0"/>
                    <a:pt x="99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974" y="55"/>
                    <a:pt x="974" y="55"/>
                    <a:pt x="974" y="55"/>
                  </a:cubicBezTo>
                  <a:cubicBezTo>
                    <a:pt x="992" y="55"/>
                    <a:pt x="1010" y="62"/>
                    <a:pt x="1023" y="7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ea"/>
                <a:ea typeface="+mj-ea"/>
              </a:endParaRPr>
            </a:p>
          </p:txBody>
        </p:sp>
        <p:sp>
          <p:nvSpPr>
            <p:cNvPr id="6" name="Freeform 92"/>
            <p:cNvSpPr>
              <a:spLocks/>
            </p:cNvSpPr>
            <p:nvPr/>
          </p:nvSpPr>
          <p:spPr bwMode="auto">
            <a:xfrm>
              <a:off x="1185" y="9"/>
              <a:ext cx="3191" cy="2963"/>
            </a:xfrm>
            <a:custGeom>
              <a:avLst/>
              <a:gdLst>
                <a:gd name="T0" fmla="*/ 1066 w 1383"/>
                <a:gd name="T1" fmla="*/ 78 h 1284"/>
                <a:gd name="T2" fmla="*/ 1096 w 1383"/>
                <a:gd name="T3" fmla="*/ 157 h 1284"/>
                <a:gd name="T4" fmla="*/ 1096 w 1383"/>
                <a:gd name="T5" fmla="*/ 301 h 1284"/>
                <a:gd name="T6" fmla="*/ 1066 w 1383"/>
                <a:gd name="T7" fmla="*/ 379 h 1284"/>
                <a:gd name="T8" fmla="*/ 991 w 1383"/>
                <a:gd name="T9" fmla="*/ 412 h 1284"/>
                <a:gd name="T10" fmla="*/ 401 w 1383"/>
                <a:gd name="T11" fmla="*/ 412 h 1284"/>
                <a:gd name="T12" fmla="*/ 351 w 1383"/>
                <a:gd name="T13" fmla="*/ 433 h 1284"/>
                <a:gd name="T14" fmla="*/ 331 w 1383"/>
                <a:gd name="T15" fmla="*/ 485 h 1284"/>
                <a:gd name="T16" fmla="*/ 331 w 1383"/>
                <a:gd name="T17" fmla="*/ 590 h 1284"/>
                <a:gd name="T18" fmla="*/ 351 w 1383"/>
                <a:gd name="T19" fmla="*/ 642 h 1284"/>
                <a:gd name="T20" fmla="*/ 401 w 1383"/>
                <a:gd name="T21" fmla="*/ 663 h 1284"/>
                <a:gd name="T22" fmla="*/ 716 w 1383"/>
                <a:gd name="T23" fmla="*/ 663 h 1284"/>
                <a:gd name="T24" fmla="*/ 791 w 1383"/>
                <a:gd name="T25" fmla="*/ 696 h 1284"/>
                <a:gd name="T26" fmla="*/ 822 w 1383"/>
                <a:gd name="T27" fmla="*/ 774 h 1284"/>
                <a:gd name="T28" fmla="*/ 822 w 1383"/>
                <a:gd name="T29" fmla="*/ 922 h 1284"/>
                <a:gd name="T30" fmla="*/ 791 w 1383"/>
                <a:gd name="T31" fmla="*/ 1000 h 1284"/>
                <a:gd name="T32" fmla="*/ 716 w 1383"/>
                <a:gd name="T33" fmla="*/ 1032 h 1284"/>
                <a:gd name="T34" fmla="*/ 272 w 1383"/>
                <a:gd name="T35" fmla="*/ 1032 h 1284"/>
                <a:gd name="T36" fmla="*/ 223 w 1383"/>
                <a:gd name="T37" fmla="*/ 1054 h 1284"/>
                <a:gd name="T38" fmla="*/ 202 w 1383"/>
                <a:gd name="T39" fmla="*/ 1106 h 1284"/>
                <a:gd name="T40" fmla="*/ 202 w 1383"/>
                <a:gd name="T41" fmla="*/ 1210 h 1284"/>
                <a:gd name="T42" fmla="*/ 223 w 1383"/>
                <a:gd name="T43" fmla="*/ 1262 h 1284"/>
                <a:gd name="T44" fmla="*/ 272 w 1383"/>
                <a:gd name="T45" fmla="*/ 1284 h 1284"/>
                <a:gd name="T46" fmla="*/ 1383 w 1383"/>
                <a:gd name="T47" fmla="*/ 1284 h 1284"/>
                <a:gd name="T48" fmla="*/ 1374 w 1383"/>
                <a:gd name="T49" fmla="*/ 1261 h 1284"/>
                <a:gd name="T50" fmla="*/ 1383 w 1383"/>
                <a:gd name="T51" fmla="*/ 1238 h 1284"/>
                <a:gd name="T52" fmla="*/ 298 w 1383"/>
                <a:gd name="T53" fmla="*/ 1238 h 1284"/>
                <a:gd name="T54" fmla="*/ 261 w 1383"/>
                <a:gd name="T55" fmla="*/ 1222 h 1284"/>
                <a:gd name="T56" fmla="*/ 246 w 1383"/>
                <a:gd name="T57" fmla="*/ 1183 h 1284"/>
                <a:gd name="T58" fmla="*/ 246 w 1383"/>
                <a:gd name="T59" fmla="*/ 1134 h 1284"/>
                <a:gd name="T60" fmla="*/ 261 w 1383"/>
                <a:gd name="T61" fmla="*/ 1094 h 1284"/>
                <a:gd name="T62" fmla="*/ 298 w 1383"/>
                <a:gd name="T63" fmla="*/ 1078 h 1284"/>
                <a:gd name="T64" fmla="*/ 725 w 1383"/>
                <a:gd name="T65" fmla="*/ 1078 h 1284"/>
                <a:gd name="T66" fmla="*/ 824 w 1383"/>
                <a:gd name="T67" fmla="*/ 1035 h 1284"/>
                <a:gd name="T68" fmla="*/ 865 w 1383"/>
                <a:gd name="T69" fmla="*/ 931 h 1284"/>
                <a:gd name="T70" fmla="*/ 865 w 1383"/>
                <a:gd name="T71" fmla="*/ 765 h 1284"/>
                <a:gd name="T72" fmla="*/ 824 w 1383"/>
                <a:gd name="T73" fmla="*/ 661 h 1284"/>
                <a:gd name="T74" fmla="*/ 725 w 1383"/>
                <a:gd name="T75" fmla="*/ 617 h 1284"/>
                <a:gd name="T76" fmla="*/ 430 w 1383"/>
                <a:gd name="T77" fmla="*/ 617 h 1284"/>
                <a:gd name="T78" fmla="*/ 393 w 1383"/>
                <a:gd name="T79" fmla="*/ 601 h 1284"/>
                <a:gd name="T80" fmla="*/ 377 w 1383"/>
                <a:gd name="T81" fmla="*/ 562 h 1284"/>
                <a:gd name="T82" fmla="*/ 377 w 1383"/>
                <a:gd name="T83" fmla="*/ 513 h 1284"/>
                <a:gd name="T84" fmla="*/ 393 w 1383"/>
                <a:gd name="T85" fmla="*/ 474 h 1284"/>
                <a:gd name="T86" fmla="*/ 430 w 1383"/>
                <a:gd name="T87" fmla="*/ 458 h 1284"/>
                <a:gd name="T88" fmla="*/ 1000 w 1383"/>
                <a:gd name="T89" fmla="*/ 458 h 1284"/>
                <a:gd name="T90" fmla="*/ 1099 w 1383"/>
                <a:gd name="T91" fmla="*/ 414 h 1284"/>
                <a:gd name="T92" fmla="*/ 1140 w 1383"/>
                <a:gd name="T93" fmla="*/ 310 h 1284"/>
                <a:gd name="T94" fmla="*/ 1140 w 1383"/>
                <a:gd name="T95" fmla="*/ 147 h 1284"/>
                <a:gd name="T96" fmla="*/ 1099 w 1383"/>
                <a:gd name="T97" fmla="*/ 43 h 1284"/>
                <a:gd name="T98" fmla="*/ 1000 w 1383"/>
                <a:gd name="T99" fmla="*/ 0 h 1284"/>
                <a:gd name="T100" fmla="*/ 0 w 1383"/>
                <a:gd name="T101" fmla="*/ 0 h 1284"/>
                <a:gd name="T102" fmla="*/ 0 w 1383"/>
                <a:gd name="T103" fmla="*/ 46 h 1284"/>
                <a:gd name="T104" fmla="*/ 991 w 1383"/>
                <a:gd name="T105" fmla="*/ 46 h 1284"/>
                <a:gd name="T106" fmla="*/ 1066 w 1383"/>
                <a:gd name="T107" fmla="*/ 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83" h="1284">
                  <a:moveTo>
                    <a:pt x="1066" y="78"/>
                  </a:moveTo>
                  <a:cubicBezTo>
                    <a:pt x="1086" y="100"/>
                    <a:pt x="1096" y="128"/>
                    <a:pt x="1096" y="157"/>
                  </a:cubicBezTo>
                  <a:cubicBezTo>
                    <a:pt x="1096" y="301"/>
                    <a:pt x="1096" y="301"/>
                    <a:pt x="1096" y="301"/>
                  </a:cubicBezTo>
                  <a:cubicBezTo>
                    <a:pt x="1096" y="329"/>
                    <a:pt x="1086" y="358"/>
                    <a:pt x="1066" y="379"/>
                  </a:cubicBezTo>
                  <a:cubicBezTo>
                    <a:pt x="1045" y="401"/>
                    <a:pt x="1018" y="412"/>
                    <a:pt x="991" y="412"/>
                  </a:cubicBezTo>
                  <a:cubicBezTo>
                    <a:pt x="401" y="412"/>
                    <a:pt x="401" y="412"/>
                    <a:pt x="401" y="412"/>
                  </a:cubicBezTo>
                  <a:cubicBezTo>
                    <a:pt x="383" y="412"/>
                    <a:pt x="365" y="419"/>
                    <a:pt x="351" y="433"/>
                  </a:cubicBezTo>
                  <a:cubicBezTo>
                    <a:pt x="337" y="448"/>
                    <a:pt x="331" y="466"/>
                    <a:pt x="331" y="485"/>
                  </a:cubicBezTo>
                  <a:cubicBezTo>
                    <a:pt x="331" y="590"/>
                    <a:pt x="331" y="590"/>
                    <a:pt x="331" y="590"/>
                  </a:cubicBezTo>
                  <a:cubicBezTo>
                    <a:pt x="331" y="609"/>
                    <a:pt x="337" y="627"/>
                    <a:pt x="351" y="642"/>
                  </a:cubicBezTo>
                  <a:cubicBezTo>
                    <a:pt x="365" y="656"/>
                    <a:pt x="383" y="663"/>
                    <a:pt x="401" y="663"/>
                  </a:cubicBezTo>
                  <a:cubicBezTo>
                    <a:pt x="716" y="663"/>
                    <a:pt x="716" y="663"/>
                    <a:pt x="716" y="663"/>
                  </a:cubicBezTo>
                  <a:cubicBezTo>
                    <a:pt x="743" y="663"/>
                    <a:pt x="770" y="674"/>
                    <a:pt x="791" y="696"/>
                  </a:cubicBezTo>
                  <a:cubicBezTo>
                    <a:pt x="811" y="717"/>
                    <a:pt x="822" y="746"/>
                    <a:pt x="822" y="774"/>
                  </a:cubicBezTo>
                  <a:cubicBezTo>
                    <a:pt x="822" y="922"/>
                    <a:pt x="822" y="922"/>
                    <a:pt x="822" y="922"/>
                  </a:cubicBezTo>
                  <a:cubicBezTo>
                    <a:pt x="822" y="950"/>
                    <a:pt x="811" y="978"/>
                    <a:pt x="791" y="1000"/>
                  </a:cubicBezTo>
                  <a:cubicBezTo>
                    <a:pt x="770" y="1021"/>
                    <a:pt x="743" y="1032"/>
                    <a:pt x="716" y="1032"/>
                  </a:cubicBezTo>
                  <a:cubicBezTo>
                    <a:pt x="272" y="1032"/>
                    <a:pt x="272" y="1032"/>
                    <a:pt x="272" y="1032"/>
                  </a:cubicBezTo>
                  <a:cubicBezTo>
                    <a:pt x="254" y="1032"/>
                    <a:pt x="236" y="1039"/>
                    <a:pt x="223" y="1054"/>
                  </a:cubicBezTo>
                  <a:cubicBezTo>
                    <a:pt x="209" y="1068"/>
                    <a:pt x="202" y="1087"/>
                    <a:pt x="202" y="1106"/>
                  </a:cubicBezTo>
                  <a:cubicBezTo>
                    <a:pt x="202" y="1210"/>
                    <a:pt x="202" y="1210"/>
                    <a:pt x="202" y="1210"/>
                  </a:cubicBezTo>
                  <a:cubicBezTo>
                    <a:pt x="202" y="1229"/>
                    <a:pt x="209" y="1248"/>
                    <a:pt x="223" y="1262"/>
                  </a:cubicBezTo>
                  <a:cubicBezTo>
                    <a:pt x="236" y="1277"/>
                    <a:pt x="254" y="1284"/>
                    <a:pt x="272" y="1284"/>
                  </a:cubicBezTo>
                  <a:cubicBezTo>
                    <a:pt x="1383" y="1284"/>
                    <a:pt x="1383" y="1284"/>
                    <a:pt x="1383" y="1284"/>
                  </a:cubicBezTo>
                  <a:cubicBezTo>
                    <a:pt x="1383" y="1284"/>
                    <a:pt x="1374" y="1276"/>
                    <a:pt x="1374" y="1261"/>
                  </a:cubicBezTo>
                  <a:cubicBezTo>
                    <a:pt x="1374" y="1246"/>
                    <a:pt x="1383" y="1238"/>
                    <a:pt x="1383" y="1238"/>
                  </a:cubicBezTo>
                  <a:cubicBezTo>
                    <a:pt x="298" y="1238"/>
                    <a:pt x="298" y="1238"/>
                    <a:pt x="298" y="1238"/>
                  </a:cubicBezTo>
                  <a:cubicBezTo>
                    <a:pt x="285" y="1238"/>
                    <a:pt x="272" y="1233"/>
                    <a:pt x="261" y="1222"/>
                  </a:cubicBezTo>
                  <a:cubicBezTo>
                    <a:pt x="251" y="1211"/>
                    <a:pt x="246" y="1197"/>
                    <a:pt x="246" y="1183"/>
                  </a:cubicBezTo>
                  <a:cubicBezTo>
                    <a:pt x="246" y="1134"/>
                    <a:pt x="246" y="1134"/>
                    <a:pt x="246" y="1134"/>
                  </a:cubicBezTo>
                  <a:cubicBezTo>
                    <a:pt x="246" y="1119"/>
                    <a:pt x="251" y="1105"/>
                    <a:pt x="261" y="1094"/>
                  </a:cubicBezTo>
                  <a:cubicBezTo>
                    <a:pt x="272" y="1084"/>
                    <a:pt x="285" y="1078"/>
                    <a:pt x="298" y="1078"/>
                  </a:cubicBezTo>
                  <a:cubicBezTo>
                    <a:pt x="725" y="1078"/>
                    <a:pt x="725" y="1078"/>
                    <a:pt x="725" y="1078"/>
                  </a:cubicBezTo>
                  <a:cubicBezTo>
                    <a:pt x="761" y="1078"/>
                    <a:pt x="797" y="1064"/>
                    <a:pt x="824" y="1035"/>
                  </a:cubicBezTo>
                  <a:cubicBezTo>
                    <a:pt x="852" y="1006"/>
                    <a:pt x="865" y="968"/>
                    <a:pt x="865" y="931"/>
                  </a:cubicBezTo>
                  <a:cubicBezTo>
                    <a:pt x="865" y="765"/>
                    <a:pt x="865" y="765"/>
                    <a:pt x="865" y="765"/>
                  </a:cubicBezTo>
                  <a:cubicBezTo>
                    <a:pt x="865" y="727"/>
                    <a:pt x="852" y="689"/>
                    <a:pt x="824" y="661"/>
                  </a:cubicBezTo>
                  <a:cubicBezTo>
                    <a:pt x="797" y="632"/>
                    <a:pt x="761" y="617"/>
                    <a:pt x="725" y="617"/>
                  </a:cubicBezTo>
                  <a:cubicBezTo>
                    <a:pt x="430" y="617"/>
                    <a:pt x="430" y="617"/>
                    <a:pt x="430" y="617"/>
                  </a:cubicBezTo>
                  <a:cubicBezTo>
                    <a:pt x="417" y="617"/>
                    <a:pt x="403" y="612"/>
                    <a:pt x="393" y="601"/>
                  </a:cubicBezTo>
                  <a:cubicBezTo>
                    <a:pt x="382" y="590"/>
                    <a:pt x="377" y="576"/>
                    <a:pt x="377" y="562"/>
                  </a:cubicBezTo>
                  <a:cubicBezTo>
                    <a:pt x="377" y="513"/>
                    <a:pt x="377" y="513"/>
                    <a:pt x="377" y="513"/>
                  </a:cubicBezTo>
                  <a:cubicBezTo>
                    <a:pt x="377" y="499"/>
                    <a:pt x="382" y="485"/>
                    <a:pt x="393" y="474"/>
                  </a:cubicBezTo>
                  <a:cubicBezTo>
                    <a:pt x="403" y="463"/>
                    <a:pt x="417" y="458"/>
                    <a:pt x="430" y="458"/>
                  </a:cubicBezTo>
                  <a:cubicBezTo>
                    <a:pt x="1000" y="458"/>
                    <a:pt x="1000" y="458"/>
                    <a:pt x="1000" y="458"/>
                  </a:cubicBezTo>
                  <a:cubicBezTo>
                    <a:pt x="1036" y="458"/>
                    <a:pt x="1072" y="443"/>
                    <a:pt x="1099" y="414"/>
                  </a:cubicBezTo>
                  <a:cubicBezTo>
                    <a:pt x="1127" y="386"/>
                    <a:pt x="1140" y="348"/>
                    <a:pt x="1140" y="310"/>
                  </a:cubicBezTo>
                  <a:cubicBezTo>
                    <a:pt x="1140" y="147"/>
                    <a:pt x="1140" y="147"/>
                    <a:pt x="1140" y="147"/>
                  </a:cubicBezTo>
                  <a:cubicBezTo>
                    <a:pt x="1140" y="110"/>
                    <a:pt x="1127" y="72"/>
                    <a:pt x="1099" y="43"/>
                  </a:cubicBezTo>
                  <a:cubicBezTo>
                    <a:pt x="1072" y="14"/>
                    <a:pt x="1036" y="0"/>
                    <a:pt x="10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991" y="46"/>
                    <a:pt x="991" y="46"/>
                    <a:pt x="991" y="46"/>
                  </a:cubicBezTo>
                  <a:cubicBezTo>
                    <a:pt x="1018" y="46"/>
                    <a:pt x="1045" y="57"/>
                    <a:pt x="1066" y="7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ea"/>
                <a:ea typeface="+mj-ea"/>
              </a:endParaRPr>
            </a:p>
          </p:txBody>
        </p:sp>
        <p:sp>
          <p:nvSpPr>
            <p:cNvPr id="7" name="Freeform 93"/>
            <p:cNvSpPr>
              <a:spLocks/>
            </p:cNvSpPr>
            <p:nvPr/>
          </p:nvSpPr>
          <p:spPr bwMode="auto">
            <a:xfrm>
              <a:off x="1191" y="242"/>
              <a:ext cx="3191" cy="2963"/>
            </a:xfrm>
            <a:custGeom>
              <a:avLst/>
              <a:gdLst>
                <a:gd name="T0" fmla="*/ 255 w 1383"/>
                <a:gd name="T1" fmla="*/ 1238 h 1284"/>
                <a:gd name="T2" fmla="*/ 180 w 1383"/>
                <a:gd name="T3" fmla="*/ 1206 h 1284"/>
                <a:gd name="T4" fmla="*/ 149 w 1383"/>
                <a:gd name="T5" fmla="*/ 1128 h 1284"/>
                <a:gd name="T6" fmla="*/ 149 w 1383"/>
                <a:gd name="T7" fmla="*/ 986 h 1284"/>
                <a:gd name="T8" fmla="*/ 180 w 1383"/>
                <a:gd name="T9" fmla="*/ 908 h 1284"/>
                <a:gd name="T10" fmla="*/ 255 w 1383"/>
                <a:gd name="T11" fmla="*/ 876 h 1284"/>
                <a:gd name="T12" fmla="*/ 699 w 1383"/>
                <a:gd name="T13" fmla="*/ 876 h 1284"/>
                <a:gd name="T14" fmla="*/ 748 w 1383"/>
                <a:gd name="T15" fmla="*/ 854 h 1284"/>
                <a:gd name="T16" fmla="*/ 769 w 1383"/>
                <a:gd name="T17" fmla="*/ 802 h 1284"/>
                <a:gd name="T18" fmla="*/ 769 w 1383"/>
                <a:gd name="T19" fmla="*/ 692 h 1284"/>
                <a:gd name="T20" fmla="*/ 748 w 1383"/>
                <a:gd name="T21" fmla="*/ 639 h 1284"/>
                <a:gd name="T22" fmla="*/ 699 w 1383"/>
                <a:gd name="T23" fmla="*/ 618 h 1284"/>
                <a:gd name="T24" fmla="*/ 392 w 1383"/>
                <a:gd name="T25" fmla="*/ 618 h 1284"/>
                <a:gd name="T26" fmla="*/ 318 w 1383"/>
                <a:gd name="T27" fmla="*/ 585 h 1284"/>
                <a:gd name="T28" fmla="*/ 287 w 1383"/>
                <a:gd name="T29" fmla="*/ 507 h 1284"/>
                <a:gd name="T30" fmla="*/ 287 w 1383"/>
                <a:gd name="T31" fmla="*/ 366 h 1284"/>
                <a:gd name="T32" fmla="*/ 318 w 1383"/>
                <a:gd name="T33" fmla="*/ 288 h 1284"/>
                <a:gd name="T34" fmla="*/ 392 w 1383"/>
                <a:gd name="T35" fmla="*/ 255 h 1284"/>
                <a:gd name="T36" fmla="*/ 974 w 1383"/>
                <a:gd name="T37" fmla="*/ 255 h 1284"/>
                <a:gd name="T38" fmla="*/ 1023 w 1383"/>
                <a:gd name="T39" fmla="*/ 234 h 1284"/>
                <a:gd name="T40" fmla="*/ 1044 w 1383"/>
                <a:gd name="T41" fmla="*/ 182 h 1284"/>
                <a:gd name="T42" fmla="*/ 1044 w 1383"/>
                <a:gd name="T43" fmla="*/ 74 h 1284"/>
                <a:gd name="T44" fmla="*/ 1023 w 1383"/>
                <a:gd name="T45" fmla="*/ 22 h 1284"/>
                <a:gd name="T46" fmla="*/ 974 w 1383"/>
                <a:gd name="T47" fmla="*/ 0 h 1284"/>
                <a:gd name="T48" fmla="*/ 0 w 1383"/>
                <a:gd name="T49" fmla="*/ 0 h 1284"/>
                <a:gd name="T50" fmla="*/ 0 w 1383"/>
                <a:gd name="T51" fmla="*/ 46 h 1284"/>
                <a:gd name="T52" fmla="*/ 947 w 1383"/>
                <a:gd name="T53" fmla="*/ 46 h 1284"/>
                <a:gd name="T54" fmla="*/ 985 w 1383"/>
                <a:gd name="T55" fmla="*/ 63 h 1284"/>
                <a:gd name="T56" fmla="*/ 1000 w 1383"/>
                <a:gd name="T57" fmla="*/ 102 h 1284"/>
                <a:gd name="T58" fmla="*/ 1000 w 1383"/>
                <a:gd name="T59" fmla="*/ 154 h 1284"/>
                <a:gd name="T60" fmla="*/ 985 w 1383"/>
                <a:gd name="T61" fmla="*/ 193 h 1284"/>
                <a:gd name="T62" fmla="*/ 947 w 1383"/>
                <a:gd name="T63" fmla="*/ 209 h 1284"/>
                <a:gd name="T64" fmla="*/ 377 w 1383"/>
                <a:gd name="T65" fmla="*/ 209 h 1284"/>
                <a:gd name="T66" fmla="*/ 278 w 1383"/>
                <a:gd name="T67" fmla="*/ 252 h 1284"/>
                <a:gd name="T68" fmla="*/ 237 w 1383"/>
                <a:gd name="T69" fmla="*/ 357 h 1284"/>
                <a:gd name="T70" fmla="*/ 237 w 1383"/>
                <a:gd name="T71" fmla="*/ 516 h 1284"/>
                <a:gd name="T72" fmla="*/ 278 w 1383"/>
                <a:gd name="T73" fmla="*/ 621 h 1284"/>
                <a:gd name="T74" fmla="*/ 377 w 1383"/>
                <a:gd name="T75" fmla="*/ 664 h 1284"/>
                <a:gd name="T76" fmla="*/ 673 w 1383"/>
                <a:gd name="T77" fmla="*/ 664 h 1284"/>
                <a:gd name="T78" fmla="*/ 710 w 1383"/>
                <a:gd name="T79" fmla="*/ 680 h 1284"/>
                <a:gd name="T80" fmla="*/ 725 w 1383"/>
                <a:gd name="T81" fmla="*/ 719 h 1284"/>
                <a:gd name="T82" fmla="*/ 725 w 1383"/>
                <a:gd name="T83" fmla="*/ 774 h 1284"/>
                <a:gd name="T84" fmla="*/ 710 w 1383"/>
                <a:gd name="T85" fmla="*/ 814 h 1284"/>
                <a:gd name="T86" fmla="*/ 673 w 1383"/>
                <a:gd name="T87" fmla="*/ 830 h 1284"/>
                <a:gd name="T88" fmla="*/ 246 w 1383"/>
                <a:gd name="T89" fmla="*/ 830 h 1284"/>
                <a:gd name="T90" fmla="*/ 147 w 1383"/>
                <a:gd name="T91" fmla="*/ 873 h 1284"/>
                <a:gd name="T92" fmla="*/ 106 w 1383"/>
                <a:gd name="T93" fmla="*/ 977 h 1284"/>
                <a:gd name="T94" fmla="*/ 106 w 1383"/>
                <a:gd name="T95" fmla="*/ 1137 h 1284"/>
                <a:gd name="T96" fmla="*/ 147 w 1383"/>
                <a:gd name="T97" fmla="*/ 1241 h 1284"/>
                <a:gd name="T98" fmla="*/ 246 w 1383"/>
                <a:gd name="T99" fmla="*/ 1284 h 1284"/>
                <a:gd name="T100" fmla="*/ 1383 w 1383"/>
                <a:gd name="T101" fmla="*/ 1284 h 1284"/>
                <a:gd name="T102" fmla="*/ 1374 w 1383"/>
                <a:gd name="T103" fmla="*/ 1260 h 1284"/>
                <a:gd name="T104" fmla="*/ 1383 w 1383"/>
                <a:gd name="T105" fmla="*/ 1238 h 1284"/>
                <a:gd name="T106" fmla="*/ 255 w 1383"/>
                <a:gd name="T107" fmla="*/ 123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83" h="1284">
                  <a:moveTo>
                    <a:pt x="255" y="1238"/>
                  </a:moveTo>
                  <a:cubicBezTo>
                    <a:pt x="228" y="1238"/>
                    <a:pt x="201" y="1228"/>
                    <a:pt x="180" y="1206"/>
                  </a:cubicBezTo>
                  <a:cubicBezTo>
                    <a:pt x="160" y="1184"/>
                    <a:pt x="149" y="1156"/>
                    <a:pt x="149" y="1128"/>
                  </a:cubicBezTo>
                  <a:cubicBezTo>
                    <a:pt x="149" y="986"/>
                    <a:pt x="149" y="986"/>
                    <a:pt x="149" y="986"/>
                  </a:cubicBezTo>
                  <a:cubicBezTo>
                    <a:pt x="149" y="958"/>
                    <a:pt x="160" y="930"/>
                    <a:pt x="180" y="908"/>
                  </a:cubicBezTo>
                  <a:cubicBezTo>
                    <a:pt x="201" y="887"/>
                    <a:pt x="228" y="876"/>
                    <a:pt x="255" y="876"/>
                  </a:cubicBezTo>
                  <a:cubicBezTo>
                    <a:pt x="699" y="876"/>
                    <a:pt x="699" y="876"/>
                    <a:pt x="699" y="876"/>
                  </a:cubicBezTo>
                  <a:cubicBezTo>
                    <a:pt x="717" y="876"/>
                    <a:pt x="735" y="869"/>
                    <a:pt x="748" y="854"/>
                  </a:cubicBezTo>
                  <a:cubicBezTo>
                    <a:pt x="762" y="840"/>
                    <a:pt x="769" y="821"/>
                    <a:pt x="769" y="802"/>
                  </a:cubicBezTo>
                  <a:cubicBezTo>
                    <a:pt x="769" y="692"/>
                    <a:pt x="769" y="692"/>
                    <a:pt x="769" y="692"/>
                  </a:cubicBezTo>
                  <a:cubicBezTo>
                    <a:pt x="769" y="673"/>
                    <a:pt x="762" y="654"/>
                    <a:pt x="748" y="639"/>
                  </a:cubicBezTo>
                  <a:cubicBezTo>
                    <a:pt x="735" y="625"/>
                    <a:pt x="717" y="618"/>
                    <a:pt x="699" y="618"/>
                  </a:cubicBezTo>
                  <a:cubicBezTo>
                    <a:pt x="392" y="618"/>
                    <a:pt x="392" y="618"/>
                    <a:pt x="392" y="618"/>
                  </a:cubicBezTo>
                  <a:cubicBezTo>
                    <a:pt x="365" y="618"/>
                    <a:pt x="338" y="607"/>
                    <a:pt x="318" y="585"/>
                  </a:cubicBezTo>
                  <a:cubicBezTo>
                    <a:pt x="297" y="564"/>
                    <a:pt x="287" y="535"/>
                    <a:pt x="287" y="507"/>
                  </a:cubicBezTo>
                  <a:cubicBezTo>
                    <a:pt x="287" y="366"/>
                    <a:pt x="287" y="366"/>
                    <a:pt x="287" y="366"/>
                  </a:cubicBezTo>
                  <a:cubicBezTo>
                    <a:pt x="287" y="338"/>
                    <a:pt x="297" y="309"/>
                    <a:pt x="318" y="288"/>
                  </a:cubicBezTo>
                  <a:cubicBezTo>
                    <a:pt x="338" y="266"/>
                    <a:pt x="365" y="255"/>
                    <a:pt x="392" y="255"/>
                  </a:cubicBezTo>
                  <a:cubicBezTo>
                    <a:pt x="974" y="255"/>
                    <a:pt x="974" y="255"/>
                    <a:pt x="974" y="255"/>
                  </a:cubicBezTo>
                  <a:cubicBezTo>
                    <a:pt x="992" y="255"/>
                    <a:pt x="1010" y="248"/>
                    <a:pt x="1023" y="234"/>
                  </a:cubicBezTo>
                  <a:cubicBezTo>
                    <a:pt x="1037" y="219"/>
                    <a:pt x="1044" y="200"/>
                    <a:pt x="1044" y="182"/>
                  </a:cubicBezTo>
                  <a:cubicBezTo>
                    <a:pt x="1044" y="74"/>
                    <a:pt x="1044" y="74"/>
                    <a:pt x="1044" y="74"/>
                  </a:cubicBezTo>
                  <a:cubicBezTo>
                    <a:pt x="1044" y="55"/>
                    <a:pt x="1037" y="36"/>
                    <a:pt x="1023" y="22"/>
                  </a:cubicBezTo>
                  <a:cubicBezTo>
                    <a:pt x="1010" y="7"/>
                    <a:pt x="992" y="0"/>
                    <a:pt x="9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947" y="46"/>
                    <a:pt x="947" y="46"/>
                    <a:pt x="947" y="46"/>
                  </a:cubicBezTo>
                  <a:cubicBezTo>
                    <a:pt x="961" y="46"/>
                    <a:pt x="974" y="52"/>
                    <a:pt x="985" y="63"/>
                  </a:cubicBezTo>
                  <a:cubicBezTo>
                    <a:pt x="995" y="73"/>
                    <a:pt x="1000" y="87"/>
                    <a:pt x="1000" y="102"/>
                  </a:cubicBezTo>
                  <a:cubicBezTo>
                    <a:pt x="1000" y="154"/>
                    <a:pt x="1000" y="154"/>
                    <a:pt x="1000" y="154"/>
                  </a:cubicBezTo>
                  <a:cubicBezTo>
                    <a:pt x="1000" y="168"/>
                    <a:pt x="995" y="182"/>
                    <a:pt x="985" y="193"/>
                  </a:cubicBezTo>
                  <a:cubicBezTo>
                    <a:pt x="974" y="204"/>
                    <a:pt x="961" y="209"/>
                    <a:pt x="947" y="209"/>
                  </a:cubicBezTo>
                  <a:cubicBezTo>
                    <a:pt x="377" y="209"/>
                    <a:pt x="377" y="209"/>
                    <a:pt x="377" y="209"/>
                  </a:cubicBezTo>
                  <a:cubicBezTo>
                    <a:pt x="341" y="209"/>
                    <a:pt x="306" y="224"/>
                    <a:pt x="278" y="252"/>
                  </a:cubicBezTo>
                  <a:cubicBezTo>
                    <a:pt x="251" y="281"/>
                    <a:pt x="237" y="319"/>
                    <a:pt x="237" y="357"/>
                  </a:cubicBezTo>
                  <a:cubicBezTo>
                    <a:pt x="237" y="516"/>
                    <a:pt x="237" y="516"/>
                    <a:pt x="237" y="516"/>
                  </a:cubicBezTo>
                  <a:cubicBezTo>
                    <a:pt x="237" y="554"/>
                    <a:pt x="251" y="592"/>
                    <a:pt x="278" y="621"/>
                  </a:cubicBezTo>
                  <a:cubicBezTo>
                    <a:pt x="306" y="649"/>
                    <a:pt x="341" y="664"/>
                    <a:pt x="377" y="664"/>
                  </a:cubicBezTo>
                  <a:cubicBezTo>
                    <a:pt x="673" y="664"/>
                    <a:pt x="673" y="664"/>
                    <a:pt x="673" y="664"/>
                  </a:cubicBezTo>
                  <a:cubicBezTo>
                    <a:pt x="686" y="664"/>
                    <a:pt x="700" y="669"/>
                    <a:pt x="710" y="680"/>
                  </a:cubicBezTo>
                  <a:cubicBezTo>
                    <a:pt x="720" y="691"/>
                    <a:pt x="725" y="705"/>
                    <a:pt x="725" y="719"/>
                  </a:cubicBezTo>
                  <a:cubicBezTo>
                    <a:pt x="725" y="774"/>
                    <a:pt x="725" y="774"/>
                    <a:pt x="725" y="774"/>
                  </a:cubicBezTo>
                  <a:cubicBezTo>
                    <a:pt x="725" y="789"/>
                    <a:pt x="720" y="803"/>
                    <a:pt x="710" y="814"/>
                  </a:cubicBezTo>
                  <a:cubicBezTo>
                    <a:pt x="700" y="824"/>
                    <a:pt x="686" y="830"/>
                    <a:pt x="673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10" y="830"/>
                    <a:pt x="174" y="844"/>
                    <a:pt x="147" y="873"/>
                  </a:cubicBezTo>
                  <a:cubicBezTo>
                    <a:pt x="119" y="902"/>
                    <a:pt x="106" y="939"/>
                    <a:pt x="106" y="977"/>
                  </a:cubicBezTo>
                  <a:cubicBezTo>
                    <a:pt x="106" y="1137"/>
                    <a:pt x="106" y="1137"/>
                    <a:pt x="106" y="1137"/>
                  </a:cubicBezTo>
                  <a:cubicBezTo>
                    <a:pt x="106" y="1175"/>
                    <a:pt x="119" y="1212"/>
                    <a:pt x="147" y="1241"/>
                  </a:cubicBezTo>
                  <a:cubicBezTo>
                    <a:pt x="174" y="1270"/>
                    <a:pt x="210" y="1284"/>
                    <a:pt x="246" y="1284"/>
                  </a:cubicBezTo>
                  <a:cubicBezTo>
                    <a:pt x="1383" y="1284"/>
                    <a:pt x="1383" y="1284"/>
                    <a:pt x="1383" y="1284"/>
                  </a:cubicBezTo>
                  <a:cubicBezTo>
                    <a:pt x="1383" y="1284"/>
                    <a:pt x="1374" y="1275"/>
                    <a:pt x="1374" y="1260"/>
                  </a:cubicBezTo>
                  <a:cubicBezTo>
                    <a:pt x="1374" y="1246"/>
                    <a:pt x="1383" y="1238"/>
                    <a:pt x="1383" y="1238"/>
                  </a:cubicBezTo>
                  <a:lnTo>
                    <a:pt x="255" y="123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ea"/>
                <a:ea typeface="+mj-ea"/>
              </a:endParaRPr>
            </a:p>
          </p:txBody>
        </p:sp>
        <p:sp>
          <p:nvSpPr>
            <p:cNvPr id="8" name="Freeform 94"/>
            <p:cNvSpPr>
              <a:spLocks/>
            </p:cNvSpPr>
            <p:nvPr/>
          </p:nvSpPr>
          <p:spPr bwMode="auto">
            <a:xfrm>
              <a:off x="1130" y="5"/>
              <a:ext cx="203" cy="350"/>
            </a:xfrm>
            <a:custGeom>
              <a:avLst/>
              <a:gdLst>
                <a:gd name="T0" fmla="*/ 12 w 88"/>
                <a:gd name="T1" fmla="*/ 2 h 152"/>
                <a:gd name="T2" fmla="*/ 0 w 88"/>
                <a:gd name="T3" fmla="*/ 77 h 152"/>
                <a:gd name="T4" fmla="*/ 12 w 88"/>
                <a:gd name="T5" fmla="*/ 150 h 152"/>
                <a:gd name="T6" fmla="*/ 87 w 88"/>
                <a:gd name="T7" fmla="*/ 152 h 152"/>
                <a:gd name="T8" fmla="*/ 88 w 88"/>
                <a:gd name="T9" fmla="*/ 77 h 152"/>
                <a:gd name="T10" fmla="*/ 87 w 88"/>
                <a:gd name="T11" fmla="*/ 0 h 152"/>
                <a:gd name="T12" fmla="*/ 12 w 88"/>
                <a:gd name="T13" fmla="*/ 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52">
                  <a:moveTo>
                    <a:pt x="12" y="2"/>
                  </a:moveTo>
                  <a:cubicBezTo>
                    <a:pt x="1" y="3"/>
                    <a:pt x="0" y="40"/>
                    <a:pt x="0" y="77"/>
                  </a:cubicBezTo>
                  <a:cubicBezTo>
                    <a:pt x="0" y="114"/>
                    <a:pt x="2" y="149"/>
                    <a:pt x="12" y="150"/>
                  </a:cubicBezTo>
                  <a:cubicBezTo>
                    <a:pt x="20" y="151"/>
                    <a:pt x="87" y="152"/>
                    <a:pt x="87" y="152"/>
                  </a:cubicBezTo>
                  <a:cubicBezTo>
                    <a:pt x="87" y="152"/>
                    <a:pt x="88" y="131"/>
                    <a:pt x="88" y="77"/>
                  </a:cubicBezTo>
                  <a:cubicBezTo>
                    <a:pt x="88" y="23"/>
                    <a:pt x="87" y="0"/>
                    <a:pt x="87" y="0"/>
                  </a:cubicBezTo>
                  <a:cubicBezTo>
                    <a:pt x="87" y="0"/>
                    <a:pt x="21" y="1"/>
                    <a:pt x="12" y="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ea"/>
                <a:ea typeface="+mj-ea"/>
              </a:endParaRPr>
            </a:p>
          </p:txBody>
        </p:sp>
        <p:pic>
          <p:nvPicPr>
            <p:cNvPr id="9" name="Picture 9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5" y="-2"/>
              <a:ext cx="187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-1"/>
              <a:ext cx="35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9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" y="-1"/>
              <a:ext cx="35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9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2" y="-1"/>
              <a:ext cx="35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9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" y="-1"/>
              <a:ext cx="35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100"/>
            <p:cNvSpPr>
              <a:spLocks/>
            </p:cNvSpPr>
            <p:nvPr/>
          </p:nvSpPr>
          <p:spPr bwMode="auto">
            <a:xfrm>
              <a:off x="4356" y="2866"/>
              <a:ext cx="164" cy="146"/>
            </a:xfrm>
            <a:custGeom>
              <a:avLst/>
              <a:gdLst>
                <a:gd name="T0" fmla="*/ 9 w 71"/>
                <a:gd name="T1" fmla="*/ 0 h 63"/>
                <a:gd name="T2" fmla="*/ 0 w 71"/>
                <a:gd name="T3" fmla="*/ 23 h 63"/>
                <a:gd name="T4" fmla="*/ 9 w 71"/>
                <a:gd name="T5" fmla="*/ 46 h 63"/>
                <a:gd name="T6" fmla="*/ 9 w 71"/>
                <a:gd name="T7" fmla="*/ 46 h 63"/>
                <a:gd name="T8" fmla="*/ 70 w 71"/>
                <a:gd name="T9" fmla="*/ 63 h 63"/>
                <a:gd name="T10" fmla="*/ 71 w 71"/>
                <a:gd name="T11" fmla="*/ 45 h 63"/>
                <a:gd name="T12" fmla="*/ 9 w 71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63">
                  <a:moveTo>
                    <a:pt x="9" y="0"/>
                  </a:moveTo>
                  <a:cubicBezTo>
                    <a:pt x="8" y="1"/>
                    <a:pt x="0" y="9"/>
                    <a:pt x="0" y="23"/>
                  </a:cubicBezTo>
                  <a:cubicBezTo>
                    <a:pt x="0" y="38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54"/>
                    <a:pt x="71" y="47"/>
                    <a:pt x="71" y="45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ea"/>
                <a:ea typeface="+mj-ea"/>
              </a:endParaRPr>
            </a:p>
          </p:txBody>
        </p:sp>
        <p:sp>
          <p:nvSpPr>
            <p:cNvPr id="15" name="Freeform 101"/>
            <p:cNvSpPr>
              <a:spLocks/>
            </p:cNvSpPr>
            <p:nvPr/>
          </p:nvSpPr>
          <p:spPr bwMode="auto">
            <a:xfrm>
              <a:off x="4356" y="2972"/>
              <a:ext cx="164" cy="127"/>
            </a:xfrm>
            <a:custGeom>
              <a:avLst/>
              <a:gdLst>
                <a:gd name="T0" fmla="*/ 70 w 71"/>
                <a:gd name="T1" fmla="*/ 17 h 55"/>
                <a:gd name="T2" fmla="*/ 9 w 71"/>
                <a:gd name="T3" fmla="*/ 0 h 55"/>
                <a:gd name="T4" fmla="*/ 0 w 71"/>
                <a:gd name="T5" fmla="*/ 28 h 55"/>
                <a:gd name="T6" fmla="*/ 9 w 71"/>
                <a:gd name="T7" fmla="*/ 55 h 55"/>
                <a:gd name="T8" fmla="*/ 71 w 71"/>
                <a:gd name="T9" fmla="*/ 37 h 55"/>
                <a:gd name="T10" fmla="*/ 70 w 71"/>
                <a:gd name="T11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55">
                  <a:moveTo>
                    <a:pt x="70" y="17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8" y="1"/>
                    <a:pt x="0" y="11"/>
                    <a:pt x="0" y="28"/>
                  </a:cubicBezTo>
                  <a:cubicBezTo>
                    <a:pt x="0" y="46"/>
                    <a:pt x="9" y="55"/>
                    <a:pt x="9" y="55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1"/>
                    <a:pt x="71" y="23"/>
                    <a:pt x="70" y="1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ea"/>
                <a:ea typeface="+mj-ea"/>
              </a:endParaRPr>
            </a:p>
          </p:txBody>
        </p:sp>
        <p:sp>
          <p:nvSpPr>
            <p:cNvPr id="16" name="Freeform 102"/>
            <p:cNvSpPr>
              <a:spLocks/>
            </p:cNvSpPr>
            <p:nvPr/>
          </p:nvSpPr>
          <p:spPr bwMode="auto">
            <a:xfrm>
              <a:off x="4356" y="3058"/>
              <a:ext cx="166" cy="147"/>
            </a:xfrm>
            <a:custGeom>
              <a:avLst/>
              <a:gdLst>
                <a:gd name="T0" fmla="*/ 0 w 72"/>
                <a:gd name="T1" fmla="*/ 40 h 64"/>
                <a:gd name="T2" fmla="*/ 9 w 72"/>
                <a:gd name="T3" fmla="*/ 64 h 64"/>
                <a:gd name="T4" fmla="*/ 72 w 72"/>
                <a:gd name="T5" fmla="*/ 19 h 64"/>
                <a:gd name="T6" fmla="*/ 71 w 72"/>
                <a:gd name="T7" fmla="*/ 0 h 64"/>
                <a:gd name="T8" fmla="*/ 8 w 72"/>
                <a:gd name="T9" fmla="*/ 19 h 64"/>
                <a:gd name="T10" fmla="*/ 0 w 72"/>
                <a:gd name="T11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64">
                  <a:moveTo>
                    <a:pt x="0" y="40"/>
                  </a:moveTo>
                  <a:cubicBezTo>
                    <a:pt x="0" y="55"/>
                    <a:pt x="9" y="64"/>
                    <a:pt x="9" y="64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7"/>
                    <a:pt x="71" y="9"/>
                    <a:pt x="71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0" y="28"/>
                    <a:pt x="0" y="4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ea"/>
                <a:ea typeface="+mj-ea"/>
              </a:endParaRPr>
            </a:p>
          </p:txBody>
        </p:sp>
        <p:sp>
          <p:nvSpPr>
            <p:cNvPr id="17" name="Freeform 103"/>
            <p:cNvSpPr>
              <a:spLocks/>
            </p:cNvSpPr>
            <p:nvPr/>
          </p:nvSpPr>
          <p:spPr bwMode="auto">
            <a:xfrm>
              <a:off x="4503" y="2970"/>
              <a:ext cx="123" cy="132"/>
            </a:xfrm>
            <a:custGeom>
              <a:avLst/>
              <a:gdLst>
                <a:gd name="T0" fmla="*/ 7 w 53"/>
                <a:gd name="T1" fmla="*/ 0 h 57"/>
                <a:gd name="T2" fmla="*/ 52 w 53"/>
                <a:gd name="T3" fmla="*/ 25 h 57"/>
                <a:gd name="T4" fmla="*/ 53 w 53"/>
                <a:gd name="T5" fmla="*/ 29 h 57"/>
                <a:gd name="T6" fmla="*/ 52 w 53"/>
                <a:gd name="T7" fmla="*/ 33 h 57"/>
                <a:gd name="T8" fmla="*/ 8 w 53"/>
                <a:gd name="T9" fmla="*/ 57 h 57"/>
                <a:gd name="T10" fmla="*/ 1 w 53"/>
                <a:gd name="T11" fmla="*/ 45 h 57"/>
                <a:gd name="T12" fmla="*/ 3 w 53"/>
                <a:gd name="T13" fmla="*/ 29 h 57"/>
                <a:gd name="T14" fmla="*/ 1 w 53"/>
                <a:gd name="T15" fmla="*/ 13 h 57"/>
                <a:gd name="T16" fmla="*/ 7 w 53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7">
                  <a:moveTo>
                    <a:pt x="7" y="0"/>
                  </a:moveTo>
                  <a:cubicBezTo>
                    <a:pt x="52" y="25"/>
                    <a:pt x="52" y="25"/>
                    <a:pt x="52" y="25"/>
                  </a:cubicBezTo>
                  <a:cubicBezTo>
                    <a:pt x="53" y="26"/>
                    <a:pt x="53" y="27"/>
                    <a:pt x="53" y="29"/>
                  </a:cubicBezTo>
                  <a:cubicBezTo>
                    <a:pt x="53" y="31"/>
                    <a:pt x="53" y="32"/>
                    <a:pt x="52" y="33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7" y="52"/>
                    <a:pt x="2" y="49"/>
                    <a:pt x="1" y="45"/>
                  </a:cubicBezTo>
                  <a:cubicBezTo>
                    <a:pt x="0" y="40"/>
                    <a:pt x="3" y="34"/>
                    <a:pt x="3" y="29"/>
                  </a:cubicBezTo>
                  <a:cubicBezTo>
                    <a:pt x="3" y="23"/>
                    <a:pt x="0" y="17"/>
                    <a:pt x="1" y="13"/>
                  </a:cubicBezTo>
                  <a:cubicBezTo>
                    <a:pt x="1" y="7"/>
                    <a:pt x="6" y="4"/>
                    <a:pt x="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ea"/>
                <a:ea typeface="+mj-ea"/>
              </a:endParaRPr>
            </a:p>
          </p:txBody>
        </p:sp>
      </p:grpSp>
      <p:sp>
        <p:nvSpPr>
          <p:cNvPr id="18" name="Oval 22"/>
          <p:cNvSpPr/>
          <p:nvPr/>
        </p:nvSpPr>
        <p:spPr>
          <a:xfrm>
            <a:off x="2907509" y="1324920"/>
            <a:ext cx="828428" cy="865911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19" name="Oval 23"/>
          <p:cNvSpPr/>
          <p:nvPr/>
        </p:nvSpPr>
        <p:spPr>
          <a:xfrm>
            <a:off x="3769136" y="2989278"/>
            <a:ext cx="828428" cy="865911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4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20" name="Oval 24"/>
          <p:cNvSpPr/>
          <p:nvPr/>
        </p:nvSpPr>
        <p:spPr>
          <a:xfrm>
            <a:off x="3270171" y="5242898"/>
            <a:ext cx="828428" cy="865911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88383" y="1410943"/>
            <a:ext cx="2580551" cy="733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zh-TW" altLang="en-US" sz="2000" b="1" dirty="0" smtClean="0">
                <a:solidFill>
                  <a:schemeClr val="accent1"/>
                </a:solidFill>
                <a:latin typeface="+mj-ea"/>
                <a:ea typeface="+mj-ea"/>
              </a:rPr>
              <a:t>亞里斯多德</a:t>
            </a:r>
            <a:endParaRPr lang="en-US" altLang="zh-TW" sz="2000" b="1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marL="0" indent="0" algn="r">
              <a:buFont typeface="Arial" pitchFamily="34" charset="0"/>
              <a:buNone/>
            </a:pPr>
            <a:r>
              <a:rPr lang="zh-TW" altLang="en-US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物質由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水</a:t>
            </a:r>
            <a:r>
              <a:rPr lang="zh-TW" altLang="en-US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、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火</a:t>
            </a:r>
            <a:r>
              <a:rPr lang="zh-TW" altLang="en-US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、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土</a:t>
            </a:r>
            <a:r>
              <a:rPr lang="zh-TW" altLang="en-US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、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空氣</a:t>
            </a:r>
            <a:r>
              <a:rPr lang="zh-TW" altLang="en-US" b="1" dirty="0" smtClean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組成</a:t>
            </a:r>
            <a:r>
              <a:rPr lang="en-US" b="1" dirty="0">
                <a:solidFill>
                  <a:schemeClr val="accent1"/>
                </a:solidFill>
                <a:latin typeface="+mj-ea"/>
                <a:ea typeface="+mj-ea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+mj-ea"/>
                <a:ea typeface="+mj-ea"/>
              </a:rPr>
            </a:br>
            <a:endParaRPr lang="en-US" sz="11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438399" y="3009258"/>
            <a:ext cx="1166093" cy="724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zh-TW" altLang="en-US" sz="2000" b="1" dirty="0" smtClean="0">
                <a:solidFill>
                  <a:schemeClr val="accent4"/>
                </a:solidFill>
                <a:latin typeface="+mj-ea"/>
                <a:ea typeface="+mj-ea"/>
              </a:rPr>
              <a:t>道耳頓</a:t>
            </a:r>
            <a:endParaRPr lang="en-US" altLang="zh-TW" sz="2000" b="1" dirty="0" smtClean="0">
              <a:solidFill>
                <a:schemeClr val="accent4"/>
              </a:solidFill>
              <a:latin typeface="+mj-ea"/>
              <a:ea typeface="+mj-ea"/>
            </a:endParaRPr>
          </a:p>
          <a:p>
            <a:pPr marL="0" indent="0" algn="r">
              <a:buFont typeface="Arial" pitchFamily="34" charset="0"/>
              <a:buNone/>
            </a:pPr>
            <a:r>
              <a:rPr lang="zh-TW" altLang="en-US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提出</a:t>
            </a:r>
            <a:r>
              <a:rPr lang="zh-TW" altLang="en-US" b="1" dirty="0" smtClean="0">
                <a:solidFill>
                  <a:srgbClr val="FF0000"/>
                </a:solidFill>
                <a:latin typeface="+mj-ea"/>
                <a:ea typeface="+mj-ea"/>
              </a:rPr>
              <a:t>原子說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007396" y="5007043"/>
            <a:ext cx="2382072" cy="1279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zh-TW" altLang="en-US" sz="2000" b="1" dirty="0" smtClean="0">
                <a:solidFill>
                  <a:schemeClr val="accent5"/>
                </a:solidFill>
                <a:latin typeface="+mj-ea"/>
                <a:ea typeface="+mj-ea"/>
              </a:rPr>
              <a:t>近代物理學家</a:t>
            </a:r>
            <a:endParaRPr lang="en-US" altLang="zh-TW" sz="2000" b="1" dirty="0" smtClean="0">
              <a:solidFill>
                <a:schemeClr val="accent5"/>
              </a:solidFill>
              <a:latin typeface="+mj-ea"/>
              <a:ea typeface="+mj-ea"/>
            </a:endParaRPr>
          </a:p>
          <a:p>
            <a:pPr marL="0" indent="0" algn="r">
              <a:buFont typeface="Arial" pitchFamily="34" charset="0"/>
              <a:buNone/>
            </a:pPr>
            <a:r>
              <a:rPr lang="zh-TW" altLang="en-US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直接用顯微鏡觀察原子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957154" y="602834"/>
            <a:ext cx="4248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/>
              <a:t>的組成</a:t>
            </a:r>
            <a:r>
              <a:rPr lang="en-US" altLang="zh-TW" sz="4400" dirty="0" smtClean="0"/>
              <a:t> – </a:t>
            </a:r>
            <a:r>
              <a:rPr lang="zh-TW" altLang="en-US" sz="4400" dirty="0" smtClean="0"/>
              <a:t>原子</a:t>
            </a:r>
            <a:endParaRPr lang="zh-TW" altLang="en-US" sz="4400" dirty="0">
              <a:latin typeface="+mj-ea"/>
              <a:ea typeface="+mj-ea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948793" y="601152"/>
            <a:ext cx="4248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/>
              <a:t>的三態</a:t>
            </a:r>
            <a:endParaRPr lang="zh-TW" altLang="en-US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64808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8" grpId="1"/>
      <p:bldP spid="19" grpId="0"/>
      <p:bldP spid="19" grpId="1"/>
      <p:bldP spid="20" grpId="0"/>
      <p:bldP spid="20" grpId="1"/>
      <p:bldP spid="22" grpId="0"/>
      <p:bldP spid="22" grpId="1"/>
      <p:bldP spid="24" grpId="0"/>
      <p:bldP spid="24" grpId="1"/>
      <p:bldP spid="26" grpId="0"/>
      <p:bldP spid="26" grpId="1"/>
      <p:bldP spid="27" grpId="0"/>
      <p:bldP spid="27" grpId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物質的三態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095750" y="586035"/>
            <a:ext cx="313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+mj-ea"/>
                <a:ea typeface="+mj-ea"/>
              </a:rPr>
              <a:t>固態</a:t>
            </a:r>
            <a:endParaRPr lang="zh-TW" altLang="en-US" sz="4400" dirty="0">
              <a:latin typeface="+mj-ea"/>
              <a:ea typeface="+mj-ea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1866900" y="2032000"/>
            <a:ext cx="1231900" cy="12319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3098800" y="2032000"/>
            <a:ext cx="1231900" cy="12319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4330700" y="2032000"/>
            <a:ext cx="1231900" cy="12319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1866900" y="3263900"/>
            <a:ext cx="1231900" cy="12319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3098800" y="3263900"/>
            <a:ext cx="1231900" cy="12319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4330700" y="3263900"/>
            <a:ext cx="1231900" cy="12319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1866900" y="4495800"/>
            <a:ext cx="1231900" cy="12319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3098800" y="4495800"/>
            <a:ext cx="1231900" cy="12319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4330700" y="4495800"/>
            <a:ext cx="1231900" cy="12319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肘形接點 38"/>
          <p:cNvCxnSpPr/>
          <p:nvPr/>
        </p:nvCxnSpPr>
        <p:spPr>
          <a:xfrm flipV="1">
            <a:off x="5092700" y="2717800"/>
            <a:ext cx="2406650" cy="5461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7499350" y="2533134"/>
            <a:ext cx="292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震動超級微小</a:t>
            </a:r>
            <a:endParaRPr lang="en-US" altLang="zh-TW" dirty="0" smtClean="0"/>
          </a:p>
        </p:txBody>
      </p:sp>
      <p:sp>
        <p:nvSpPr>
          <p:cNvPr id="46" name="文字方塊 45"/>
          <p:cNvSpPr txBox="1"/>
          <p:nvPr/>
        </p:nvSpPr>
        <p:spPr>
          <a:xfrm>
            <a:off x="4095750" y="586034"/>
            <a:ext cx="313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+mj-ea"/>
                <a:ea typeface="+mj-ea"/>
              </a:rPr>
              <a:t>液態</a:t>
            </a:r>
            <a:endParaRPr lang="zh-TW" altLang="en-US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2255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物質的三態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1866900" y="2032000"/>
            <a:ext cx="1231900" cy="12319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3098800" y="2032000"/>
            <a:ext cx="1231900" cy="12319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4330700" y="2032000"/>
            <a:ext cx="1231900" cy="12319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1866900" y="3263900"/>
            <a:ext cx="1231900" cy="12319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3098800" y="3263900"/>
            <a:ext cx="1231900" cy="12319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4330700" y="3263900"/>
            <a:ext cx="1231900" cy="12319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1866900" y="4495800"/>
            <a:ext cx="1231900" cy="12319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3098800" y="4495800"/>
            <a:ext cx="1231900" cy="12319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4330700" y="4495800"/>
            <a:ext cx="1231900" cy="12319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肘形接點 38"/>
          <p:cNvCxnSpPr/>
          <p:nvPr/>
        </p:nvCxnSpPr>
        <p:spPr>
          <a:xfrm flipV="1">
            <a:off x="5092700" y="2717800"/>
            <a:ext cx="2406650" cy="5461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7499350" y="2533134"/>
            <a:ext cx="292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震動超級微小</a:t>
            </a:r>
            <a:endParaRPr lang="en-US" altLang="zh-TW" dirty="0" smtClean="0"/>
          </a:p>
        </p:txBody>
      </p:sp>
      <p:sp>
        <p:nvSpPr>
          <p:cNvPr id="16" name="文字方塊 15"/>
          <p:cNvSpPr txBox="1"/>
          <p:nvPr/>
        </p:nvSpPr>
        <p:spPr>
          <a:xfrm>
            <a:off x="4095750" y="586034"/>
            <a:ext cx="313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+mj-ea"/>
                <a:ea typeface="+mj-ea"/>
              </a:rPr>
              <a:t>液態</a:t>
            </a:r>
            <a:endParaRPr lang="zh-TW" altLang="en-US" sz="4400" dirty="0">
              <a:latin typeface="+mj-ea"/>
              <a:ea typeface="+mj-ea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499350" y="2539246"/>
            <a:ext cx="292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震動稍微增加</a:t>
            </a:r>
            <a:endParaRPr lang="en-US" altLang="zh-TW" dirty="0" smtClean="0"/>
          </a:p>
        </p:txBody>
      </p:sp>
      <p:sp>
        <p:nvSpPr>
          <p:cNvPr id="19" name="文字方塊 18"/>
          <p:cNvSpPr txBox="1"/>
          <p:nvPr/>
        </p:nvSpPr>
        <p:spPr>
          <a:xfrm>
            <a:off x="4095750" y="586033"/>
            <a:ext cx="313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+mj-ea"/>
                <a:ea typeface="+mj-ea"/>
              </a:rPr>
              <a:t>氣</a:t>
            </a:r>
            <a:r>
              <a:rPr lang="zh-TW" altLang="en-US" sz="4400" dirty="0" smtClean="0">
                <a:latin typeface="+mj-ea"/>
                <a:ea typeface="+mj-ea"/>
              </a:rPr>
              <a:t>態</a:t>
            </a:r>
            <a:endParaRPr lang="zh-TW" altLang="en-US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5256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023 L 4.16667E-6 0.00023 L -0.00196 -0.0037 C -0.00222 -0.00417 -0.00248 -0.00486 -0.00261 -0.00486 C -0.00313 -0.00555 -0.00365 -0.00579 -0.00404 -0.00602 C -0.00443 -0.00625 -0.00456 -0.00694 -0.00482 -0.00717 C -0.00508 -0.00787 -0.00547 -0.0081 -0.00573 -0.00833 C -0.00651 -0.01157 -0.00677 -0.0125 -0.00769 -0.01435 C -0.00808 -0.01551 -0.0086 -0.01574 -0.00899 -0.01667 C -0.01224 -0.02454 -0.00834 -0.01505 -0.01068 -0.02014 C -0.0125 -0.02384 -0.01081 -0.02153 -0.01263 -0.02361 C -0.01276 -0.02477 -0.01302 -0.02662 -0.01329 -0.02708 C -0.01394 -0.0287 -0.01459 -0.0287 -0.01524 -0.0294 C -0.01602 -0.03102 -0.01667 -0.03217 -0.01758 -0.0331 C -0.01797 -0.03356 -0.01849 -0.0338 -0.01901 -0.03426 C -0.02058 -0.03819 -0.01927 -0.03588 -0.02149 -0.03773 C -0.02279 -0.03889 -0.02396 -0.04005 -0.02513 -0.0412 C -0.02552 -0.0419 -0.02592 -0.04213 -0.02631 -0.04236 C -0.0267 -0.04305 -0.02722 -0.04329 -0.02774 -0.04352 C -0.02826 -0.04444 -0.02865 -0.0456 -0.02917 -0.04583 C -0.02969 -0.04676 -0.03034 -0.04676 -0.03099 -0.04699 L -0.03269 -0.04815 C -0.03334 -0.04884 -0.03399 -0.04907 -0.03451 -0.04954 C -0.0349 -0.04977 -0.03516 -0.05023 -0.03542 -0.05069 C -0.03724 -0.05648 -0.03477 -0.04884 -0.03789 -0.05532 C -0.03907 -0.05787 -0.03998 -0.06111 -0.04115 -0.06342 C -0.04154 -0.06435 -0.04193 -0.06435 -0.04232 -0.06458 C -0.04258 -0.06528 -0.04284 -0.06551 -0.04297 -0.06574 C -0.04349 -0.06551 -0.04388 -0.0662 -0.04427 -0.06458 C -0.04467 -0.06319 -0.04493 -0.05995 -0.04519 -0.05764 L -0.04558 -0.05417 L -0.0461 -0.05069 L -0.04662 -0.04699 C -0.04675 -0.0456 -0.04675 -0.04421 -0.04675 -0.04236 C -0.04701 -0.04005 -0.04714 -0.03796 -0.04727 -0.03542 C -0.0474 -0.0338 -0.0474 -0.03241 -0.04753 -0.03055 C -0.04766 -0.0294 -0.04779 -0.02778 -0.04805 -0.02708 C -0.04883 -0.02592 -0.05052 -0.02592 -0.05052 -0.02569 " pathEditMode="relative" rAng="0" ptsTypes="AAAAAAAAAAAAAAAAAAAAAAAAAAAAAAAAAAAA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" y="-326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023 L 0.00026 0.00046 C 0.00052 -0.00231 0.00065 -0.00509 0.00117 -0.00764 C 0.0013 -0.0088 0.00182 -0.00995 0.00208 -0.01088 C 0.00299 -0.01435 0.00299 -0.01481 0.00364 -0.01805 C 0.00377 -0.01921 0.00364 -0.02083 0.00403 -0.02176 C 0.00416 -0.02292 0.00469 -0.02361 0.00495 -0.02454 C 0.00521 -0.02569 0.00534 -0.02708 0.0056 -0.02824 C 0.00573 -0.0294 0.00573 -0.03055 0.00586 -0.03148 C 0.00677 -0.03796 0.00664 -0.03634 0.00781 -0.0419 C 0.00846 -0.04537 0.00768 -0.04259 0.00872 -0.04583 C 0.00885 -0.04699 0.00898 -0.04815 0.00911 -0.04907 C 0.00924 -0.05092 0.0095 -0.05255 0.00976 -0.05417 C 0.00989 -0.05694 0.00976 -0.05972 0.01002 -0.06204 C 0.01002 -0.06296 0.01041 -0.06342 0.01067 -0.06389 C 0.0108 -0.06505 0.01107 -0.06574 0.01133 -0.06667 C 0.01172 -0.06875 0.01146 -0.06898 0.01224 -0.07106 C 0.0125 -0.07199 0.01289 -0.07245 0.01315 -0.07315 C 0.01393 -0.07801 0.01289 -0.07199 0.01419 -0.07685 C 0.01419 -0.07755 0.01432 -0.07847 0.01445 -0.07893 C 0.01458 -0.07963 0.01484 -0.08009 0.0151 -0.08079 C 0.01653 -0.0868 0.01484 -0.08171 0.01666 -0.08657 C 0.01705 -0.08935 0.01679 -0.08819 0.01771 -0.08981 " pathEditMode="relative" rAng="0" ptsTypes="AAAAAAAAAAAAAAAAAAAAA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" y="-449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8.33333E-7 0.00023 C 0.00091 -0.00046 0.00208 -0.00069 0.00312 -0.00116 C 0.00404 -0.00162 0.00351 -0.00185 0.00469 -0.00255 C 0.00508 -0.00301 0.0056 -0.00301 0.00599 -0.00324 C 0.01055 -0.00949 0.00612 -0.0037 0.01081 -0.00833 C 0.01172 -0.00949 0.01263 -0.01065 0.01354 -0.01157 C 0.01849 -0.0162 0.01367 -0.01018 0.01836 -0.01528 C 0.01914 -0.0162 0.01992 -0.01759 0.02083 -0.01829 C 0.02279 -0.02037 0.02487 -0.02153 0.02669 -0.02361 C 0.02734 -0.0243 0.02812 -0.02523 0.02878 -0.02569 C 0.02982 -0.02662 0.03086 -0.02708 0.0319 -0.02778 C 0.03255 -0.02824 0.03307 -0.02893 0.03359 -0.0294 C 0.03411 -0.02986 0.03476 -0.03009 0.03529 -0.03032 C 0.04023 -0.03472 0.03529 -0.03171 0.03971 -0.03403 C 0.0401 -0.03449 0.04062 -0.03518 0.04101 -0.03565 C 0.04271 -0.03727 0.04232 -0.03611 0.04401 -0.03819 C 0.04427 -0.03866 0.04466 -0.03935 0.04492 -0.03981 C 0.04583 -0.0412 0.04635 -0.04097 0.0474 -0.04143 C 0.04779 -0.04167 0.04805 -0.04236 0.04831 -0.04236 C 0.0487 -0.04282 0.04909 -0.04282 0.04948 -0.04305 C 0.04974 -0.04329 0.05013 -0.04329 0.05039 -0.04352 C 0.05078 -0.04375 0.0513 -0.04421 0.05169 -0.04444 C 0.05208 -0.04467 0.05247 -0.04491 0.05286 -0.04514 C 0.05338 -0.04537 0.05378 -0.04583 0.05417 -0.04606 C 0.05456 -0.0463 0.05482 -0.04653 0.05508 -0.04653 C 0.05742 -0.04838 0.0556 -0.04722 0.05768 -0.04815 C 0.05898 -0.04977 0.05963 -0.05069 0.06133 -0.05139 C 0.06315 -0.05231 0.06211 -0.05162 0.06445 -0.05278 C 0.06719 -0.05231 0.06784 -0.05231 0.06654 -0.05231 " pathEditMode="relative" rAng="0" ptsTypes="AAAAAAAAAAAAAAAAAAAAAAAAAAAA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-263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95 0.00023 -0.0039 0.00046 -0.00573 0.00093 C -0.00703 0.00116 -0.0082 0.00162 -0.00937 0.00185 C -0.01718 0.00255 -0.025 0.00301 -0.03281 0.0037 C -0.03424 0.00394 -0.03567 0.00417 -0.03698 0.00463 C -0.03971 0.00533 -0.04479 0.00741 -0.04479 0.00741 C -0.04557 0.00787 -0.04622 0.00857 -0.04687 0.00926 C -0.04739 0.00949 -0.04791 0.00972 -0.04843 0.01019 C -0.05234 0.01204 -0.0513 0.01158 -0.05468 0.01296 C -0.05846 0.0162 -0.05521 0.01366 -0.06041 0.01574 C -0.06263 0.01644 -0.06159 0.01667 -0.06354 0.01852 C -0.06445 0.01921 -0.06536 0.01968 -0.06614 0.02037 C -0.06732 0.02222 -0.06784 0.02361 -0.06927 0.025 C -0.06979 0.02523 -0.07031 0.02546 -0.07083 0.02593 C -0.07161 0.02685 -0.07226 0.02778 -0.07291 0.0287 C -0.07695 0.03357 -0.07513 0.03056 -0.07708 0.03426 " pathEditMode="relative" ptsTypes="AAAAAAAAAAAAAAA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26 0.00486 -0.00026 0.00972 -0.00052 0.01458 C -0.00078 0.01782 -0.00143 0.02083 -0.00156 0.02384 C -0.00195 0.02847 -0.00182 0.03333 -0.00208 0.03773 C -0.00287 0.04861 -0.00287 0.0449 -0.00365 0.05162 C -0.00404 0.05486 -0.00443 0.05787 -0.00469 0.06088 C -0.00495 0.06319 -0.00508 0.06527 -0.00521 0.06736 C -0.00651 0.08472 -0.00625 0.08009 -0.00677 0.09606 C -0.00573 0.10764 -0.00794 0.10717 -0.00521 0.10717 " pathEditMode="relative" ptsTypes="AAAAAAAAAA">
                                      <p:cBhvr>
                                        <p:cTn id="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8.33333E-7 -7.40741E-7 C 0.00091 0.0007 0.00182 0.00139 0.00299 0.00232 C 0.00378 0.00301 0.00703 0.00486 0.00794 0.00532 C 0.00885 0.00556 0.01003 0.00579 0.01107 0.00625 C 0.01276 0.00695 0.01458 0.00741 0.01641 0.0081 C 0.01771 0.00857 0.01901 0.00949 0.02044 0.01019 C 0.02357 0.01134 0.02422 0.01111 0.02786 0.01204 C 0.02969 0.0125 0.03164 0.01343 0.03346 0.01412 C 0.03516 0.01435 0.04206 0.01574 0.04362 0.01597 C 0.04505 0.01667 0.04674 0.01736 0.04831 0.01806 C 0.04974 0.01829 0.05117 0.01852 0.0526 0.01898 C 0.05312 0.01898 0.05351 0.01921 0.05404 0.01945 C 0.05521 0.01968 0.05664 0.02014 0.05807 0.02037 C 0.05846 0.0206 0.05911 0.0206 0.05976 0.02083 C 0.0612 0.02407 0.05937 0.01991 0.06107 0.02477 C 0.06133 0.02593 0.06185 0.02708 0.06237 0.02824 C 0.0625 0.02894 0.0625 0.0294 0.06276 0.03009 C 0.06276 0.03056 0.06315 0.03102 0.06341 0.03171 C 0.06367 0.03241 0.06406 0.03333 0.06445 0.03403 C 0.0651 0.0382 0.06419 0.03403 0.06536 0.0375 C 0.06562 0.0382 0.06588 0.04028 0.06615 0.04097 L 0.06575 0.04445 " pathEditMode="relative" rAng="0" ptsTypes="AAAAAAAAAAAAAAAAAAAAAAA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22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8.33333E-7 -3.7037E-7 C 0.00195 0.00347 0.00208 0.00324 0.00351 0.00671 C 0.0043 0.00926 0.00586 0.01366 0.00703 0.01574 C 0.01341 0.02732 0.00703 0.01528 0.01055 0.02269 C 0.01081 0.02338 0.0112 0.02384 0.01159 0.02454 C 0.01185 0.02523 0.01198 0.02593 0.01237 0.02639 C 0.01263 0.02732 0.01302 0.02778 0.01341 0.02847 C 0.0138 0.02917 0.01406 0.03009 0.01445 0.03102 C 0.01471 0.03171 0.0151 0.03218 0.01549 0.03287 C 0.01588 0.03403 0.01615 0.03519 0.01654 0.03611 C 0.0181 0.04028 0.01706 0.03727 0.01875 0.04051 C 0.01901 0.0412 0.01927 0.04236 0.01979 0.04306 C 0.02005 0.04375 0.02044 0.04444 0.02083 0.04491 C 0.02122 0.04583 0.02148 0.04722 0.02187 0.04815 C 0.02253 0.04977 0.02344 0.05116 0.02435 0.05255 C 0.02474 0.05324 0.02487 0.05417 0.02539 0.05463 C 0.02578 0.05486 0.02617 0.05486 0.02643 0.05509 C 0.02682 0.05556 0.02708 0.05625 0.0276 0.05648 C 0.02838 0.05718 0.02943 0.05718 0.03034 0.05764 C 0.03086 0.0581 0.03151 0.05857 0.03216 0.05903 L 0.03815 0.05833 C 0.04023 0.0581 0.04232 0.05764 0.04453 0.05718 L 0.05195 0.05764 C 0.05273 0.0581 0.05286 0.05995 0.05338 0.06088 C 0.05404 0.0625 0.05495 0.06389 0.05586 0.06528 C 0.05625 0.06597 0.05664 0.06644 0.0569 0.06736 C 0.05794 0.0713 0.05703 0.06852 0.05872 0.07245 C 0.05885 0.07292 0.05898 0.07384 0.05937 0.07431 C 0.05963 0.075 0.06016 0.075 0.06042 0.07546 C 0.06107 0.07917 0.06042 0.07593 0.06146 0.0794 C 0.06211 0.08171 0.06185 0.08218 0.06328 0.08333 C 0.06341 0.08333 0.06367 0.08333 0.06406 0.08333 " pathEditMode="relative" rAng="0" ptsTypes="AAAAAAAAAAAAAAAAAAAAAAAAAAAAAAA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" y="416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 0.03866 -0.00117 -0.01713 0.00157 0.075 C 0.0017 0.08171 0.00274 0.0838 0.00365 0.08889 C 0.00378 0.09005 0.00378 0.09121 0.00417 0.09259 C 0.0043 0.09352 0.00482 0.09445 0.00521 0.09537 C 0.00547 0.09722 0.00573 0.09977 0.00625 0.10185 C 0.00651 0.10301 0.0069 0.10417 0.0073 0.10556 C 0.00703 0.10926 0.0073 0.11296 0.00677 0.11667 C 0.00651 0.11759 0.0056 0.11713 0.00521 0.11759 C 0.00456 0.11806 0.00417 0.11875 0.00365 0.11945 C -0.00078 0.12315 0.00495 0.1169 0.00052 0.12222 C 0.00013 0.12315 -0.00039 0.12384 -0.00052 0.125 C -0.00091 0.12616 -0.00065 0.12755 -0.00104 0.12871 C -0.00143 0.12963 -0.00208 0.12986 -0.0026 0.13056 L -0.00364 0.13796 C -0.0039 0.13912 -0.00403 0.14028 -0.00416 0.14167 C -0.00547 0.14815 -0.0039 0.13982 -0.0052 0.14815 C -0.00586 0.15162 -0.00573 0.14977 -0.00573 0.15185 " pathEditMode="relative" ptsTypes="AAAAAAAAAAAAAAAAAAA"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35 0.00324 -0.00469 0.00625 -0.00678 0.01018 C -0.0073 0.01111 -0.00795 0.0118 -0.00834 0.01296 C -0.00912 0.01435 -0.00964 0.0162 -0.01042 0.01759 C -0.01159 0.01921 -0.01303 0.02037 -0.01407 0.02222 C -0.0155 0.02407 -0.01654 0.02639 -0.01771 0.0287 C -0.01915 0.03078 -0.02058 0.03264 -0.02188 0.03518 C -0.02279 0.03657 -0.02318 0.03842 -0.02396 0.03981 C -0.02982 0.04907 -0.03021 0.04143 -0.03646 0.06018 C -0.03959 0.06921 -0.03633 0.06064 -0.04063 0.06851 C -0.04154 0.0699 -0.04206 0.07152 -0.04271 0.07314 C -0.04375 0.075 -0.0448 0.07685 -0.04584 0.0787 L -0.04948 0.08518 L -0.05105 0.08796 C -0.05157 0.08889 -0.05196 0.09027 -0.05261 0.09074 C -0.05482 0.09189 -0.05378 0.09097 -0.05573 0.09351 C -0.06537 0.09236 -0.07618 0.09097 -0.08542 0.09351 C -0.08894 0.09421 -0.08894 0.09907 -0.09115 0.10185 C -0.09167 0.10231 -0.09219 0.10231 -0.09271 0.10277 C -0.09402 0.10439 -0.09545 0.10671 -0.09688 0.10833 C -0.09961 0.11088 -0.09831 0.10879 -0.09948 0.11111 " pathEditMode="relative" ptsTypes="AAAAAAAAAAAAAAAAAAAAAA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5" grpId="0"/>
      <p:bldP spid="16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物質的三態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1866900" y="2032000"/>
            <a:ext cx="1231900" cy="12319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3098800" y="2032000"/>
            <a:ext cx="1231900" cy="12319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4330700" y="2032000"/>
            <a:ext cx="1231900" cy="12319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1866900" y="3263900"/>
            <a:ext cx="1231900" cy="12319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3098800" y="3263900"/>
            <a:ext cx="1231900" cy="12319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4330700" y="3263900"/>
            <a:ext cx="1231900" cy="12319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1866900" y="4495800"/>
            <a:ext cx="1231900" cy="12319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3098800" y="4495800"/>
            <a:ext cx="1231900" cy="12319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4330700" y="4495800"/>
            <a:ext cx="1231900" cy="12319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肘形接點 38"/>
          <p:cNvCxnSpPr/>
          <p:nvPr/>
        </p:nvCxnSpPr>
        <p:spPr>
          <a:xfrm flipV="1">
            <a:off x="5092700" y="2717800"/>
            <a:ext cx="2406650" cy="5461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7499350" y="2533134"/>
            <a:ext cx="292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震動超級劇烈</a:t>
            </a:r>
            <a:endParaRPr lang="en-US" altLang="zh-TW" dirty="0" smtClean="0"/>
          </a:p>
        </p:txBody>
      </p:sp>
      <p:sp>
        <p:nvSpPr>
          <p:cNvPr id="18" name="文字方塊 17"/>
          <p:cNvSpPr txBox="1"/>
          <p:nvPr/>
        </p:nvSpPr>
        <p:spPr>
          <a:xfrm>
            <a:off x="7499350" y="2539246"/>
            <a:ext cx="292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震動稍微增加</a:t>
            </a:r>
            <a:endParaRPr lang="en-US" altLang="zh-TW" dirty="0" smtClean="0"/>
          </a:p>
        </p:txBody>
      </p:sp>
      <p:sp>
        <p:nvSpPr>
          <p:cNvPr id="17" name="文字方塊 16"/>
          <p:cNvSpPr txBox="1"/>
          <p:nvPr/>
        </p:nvSpPr>
        <p:spPr>
          <a:xfrm>
            <a:off x="4095750" y="586033"/>
            <a:ext cx="313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+mj-ea"/>
                <a:ea typeface="+mj-ea"/>
              </a:rPr>
              <a:t>氣</a:t>
            </a:r>
            <a:r>
              <a:rPr lang="zh-TW" altLang="en-US" sz="4400" dirty="0" smtClean="0">
                <a:latin typeface="+mj-ea"/>
                <a:ea typeface="+mj-ea"/>
              </a:rPr>
              <a:t>態</a:t>
            </a:r>
            <a:endParaRPr lang="zh-TW" altLang="en-US" sz="4400" dirty="0">
              <a:latin typeface="+mj-ea"/>
              <a:ea typeface="+mj-ea"/>
            </a:endParaRPr>
          </a:p>
        </p:txBody>
      </p:sp>
      <p:sp>
        <p:nvSpPr>
          <p:cNvPr id="20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相</a:t>
            </a:r>
            <a:r>
              <a:rPr lang="zh-TW" altLang="en-US" dirty="0" smtClean="0"/>
              <a:t>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9090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092 L 4.16667E-6 0.00023 L -0.00586 -0.00833 C -0.00664 -0.00926 -0.00743 -0.01065 -0.00782 -0.01065 C -0.00938 -0.01204 -0.01094 -0.01273 -0.01211 -0.01319 C -0.01329 -0.01366 -0.01368 -0.01505 -0.01446 -0.01551 C -0.01524 -0.01713 -0.01641 -0.01759 -0.01719 -0.01805 C -0.01954 -0.025 -0.02032 -0.02685 -0.02305 -0.03079 C -0.02422 -0.03333 -0.02579 -0.0338 -0.02696 -0.03565 C -0.03672 -0.05231 -0.025 -0.03217 -0.03204 -0.04305 C -0.0375 -0.05092 -0.03243 -0.04606 -0.03789 -0.05046 C -0.03829 -0.05278 -0.03907 -0.05671 -0.03985 -0.05787 C -0.0418 -0.06111 -0.04375 -0.06111 -0.04571 -0.06273 C -0.04805 -0.0662 -0.05 -0.06852 -0.05274 -0.0706 C -0.05391 -0.07153 -0.05547 -0.07199 -0.05704 -0.07292 C -0.06172 -0.08125 -0.05782 -0.07639 -0.06446 -0.08032 C -0.06836 -0.08287 -0.07188 -0.08518 -0.07539 -0.08773 C -0.07657 -0.08912 -0.07774 -0.08958 -0.07891 -0.09005 C -0.08008 -0.09167 -0.08164 -0.09213 -0.08321 -0.09259 C -0.08477 -0.09467 -0.08594 -0.09699 -0.0875 -0.09745 C -0.08907 -0.09954 -0.09102 -0.09954 -0.09297 -0.1 L -0.09805 -0.10231 C -0.1 -0.10393 -0.10196 -0.1044 -0.10352 -0.10532 C -0.10469 -0.10579 -0.10547 -0.10694 -0.10625 -0.10787 C -0.11172 -0.12014 -0.1043 -0.10393 -0.11368 -0.11759 C -0.11719 -0.12292 -0.11993 -0.12986 -0.12344 -0.13472 C -0.12461 -0.1368 -0.12579 -0.1368 -0.12696 -0.13727 C -0.12774 -0.13866 -0.12852 -0.13912 -0.12891 -0.13958 C -0.13047 -0.13912 -0.13164 -0.14074 -0.13282 -0.13727 C -0.13399 -0.13426 -0.13477 -0.12755 -0.13555 -0.12245 L -0.13672 -0.11528 L -0.13829 -0.10787 L -0.13985 -0.1 C -0.14024 -0.09699 -0.14024 -0.09398 -0.14024 -0.09005 C -0.14102 -0.08518 -0.14141 -0.08079 -0.1418 -0.07546 C -0.14219 -0.07199 -0.14219 -0.06898 -0.14258 -0.06505 C -0.14297 -0.06273 -0.14336 -0.05926 -0.14414 -0.05787 C -0.14649 -0.05532 -0.15157 -0.05532 -0.15157 -0.05486 " pathEditMode="relative" rAng="0" ptsTypes="AAAAAAAAAAAAAAAAAAAAAAAAAAAAAAAAAAAA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78" y="-687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046 L 0.00026 0.00046 C 0.00312 -0.00856 0.00455 -0.01736 0.01028 -0.02546 C 0.01172 -0.02917 0.01745 -0.03287 0.02031 -0.03588 C 0.03034 -0.04699 0.03034 -0.04838 0.0375 -0.0588 C 0.03893 -0.0625 0.0375 -0.06759 0.04179 -0.0706 C 0.04323 -0.0743 0.04909 -0.07662 0.05195 -0.07963 C 0.05482 -0.08333 0.05625 -0.08773 0.05911 -0.09143 C 0.06054 -0.09514 0.06054 -0.09884 0.06198 -0.10162 C 0.072 -0.12245 0.07057 -0.11713 0.08346 -0.13495 C 0.09062 -0.14606 0.08203 -0.13727 0.09349 -0.14745 C 0.09492 -0.15116 0.09648 -0.15486 0.09791 -0.15787 C 0.09935 -0.16389 0.10221 -0.16898 0.10508 -0.17407 C 0.10651 -0.1831 0.10508 -0.1919 0.10794 -0.1993 C 0.10794 -0.20231 0.11224 -0.2037 0.1151 -0.20532 C 0.11653 -0.20903 0.1194 -0.21111 0.12226 -0.21412 C 0.12656 -0.22083 0.1237 -0.22153 0.13229 -0.22824 C 0.13515 -0.23102 0.13945 -0.23264 0.14232 -0.23472 C 0.15104 -0.25046 0.13945 -0.23102 0.1539 -0.24676 C 0.1539 -0.24884 0.15534 -0.25185 0.15677 -0.25324 C 0.1582 -0.25555 0.16107 -0.25694 0.16393 -0.25926 C 0.17969 -0.27847 0.16107 -0.26227 0.18112 -0.27778 C 0.18541 -0.28657 0.18255 -0.28287 0.19271 -0.28796 " pathEditMode="relative" rAng="0" ptsTypes="AAAAAAAAAAAAAAAAAAAAA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22" y="-1432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092 L 8.33333E-7 0.00023 C 0.00299 -0.00185 0.00703 -0.00208 0.01081 -0.00301 C 0.01406 -0.00417 0.01198 -0.0044 0.01628 -0.00602 C 0.01758 -0.00671 0.01953 -0.00671 0.02083 -0.00717 C 0.03711 -0.01991 0.02135 -0.00833 0.03802 -0.01759 C 0.04115 -0.01991 0.04466 -0.02222 0.04779 -0.02407 C 0.06523 -0.03356 0.04805 -0.02153 0.06497 -0.03171 C 0.06758 -0.03356 0.07044 -0.03657 0.07396 -0.03773 C 0.08073 -0.04236 0.08802 -0.04467 0.09453 -0.04884 C 0.09674 -0.05023 0.09948 -0.05185 0.10221 -0.05301 C 0.10547 -0.05486 0.10924 -0.05555 0.11302 -0.05717 C 0.11523 -0.05787 0.11706 -0.05972 0.11927 -0.06042 C 0.12096 -0.06134 0.12331 -0.06204 0.12487 -0.0625 C 0.14284 -0.07106 0.12487 -0.06505 0.14115 -0.06991 C 0.14206 -0.07083 0.14427 -0.07222 0.14531 -0.07315 C 0.15156 -0.07639 0.15 -0.07384 0.15612 -0.07824 C 0.15703 -0.07917 0.15859 -0.08055 0.15937 -0.08148 C 0.16263 -0.08449 0.16458 -0.08403 0.16836 -0.08472 C 0.16966 -0.08565 0.17044 -0.08657 0.17135 -0.08657 C 0.17266 -0.08773 0.17435 -0.08773 0.17565 -0.08819 C 0.17643 -0.08866 0.17799 -0.08866 0.17904 -0.08889 C 0.18034 -0.08981 0.18216 -0.09051 0.18346 -0.09074 C 0.18516 -0.09167 0.1862 -0.0919 0.18763 -0.09236 C 0.18971 -0.09282 0.19088 -0.09398 0.19219 -0.09421 C 0.19375 -0.09467 0.19466 -0.09537 0.19544 -0.09537 C 0.20391 -0.09884 0.19766 -0.09653 0.20469 -0.09838 C 0.20937 -0.10185 0.21172 -0.1037 0.21797 -0.10486 C 0.22422 -0.10671 0.22031 -0.10555 0.22904 -0.10741 C 0.23867 -0.10671 0.24075 -0.10671 0.23633 -0.10671 " pathEditMode="relative" rAng="0" ptsTypes="AAAAAAAAAAAAAAAAAAAAAAAAAAAA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27" y="-52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4.16667E-6 0.00116 C -0.00391 0.00116 -0.00769 0.00255 -0.01133 0.00532 C -0.01394 0.00671 -0.01615 0.00949 -0.01849 0.01065 C -0.03386 0.01482 -0.04922 0.01759 -0.06459 0.02153 C -0.06745 0.02292 -0.07019 0.02431 -0.07279 0.02708 C -0.07813 0.03102 -0.08816 0.04329 -0.08816 0.04468 C -0.08972 0.04607 -0.09102 0.05023 -0.09219 0.05417 C -0.09323 0.05556 -0.09427 0.05695 -0.09532 0.05972 C -0.103 0.07037 -0.10092 0.06782 -0.10756 0.07593 C -0.11498 0.09491 -0.1086 0.08009 -0.11888 0.09213 C -0.12318 0.0963 -0.12123 0.09769 -0.125 0.10857 C -0.12683 0.1125 -0.12865 0.11528 -0.13008 0.11945 C -0.13243 0.13032 -0.13347 0.13843 -0.13633 0.14653 C -0.13724 0.14792 -0.13829 0.14931 -0.13933 0.15185 C -0.14089 0.15741 -0.14219 0.16273 -0.14349 0.16829 C -0.15144 0.19676 -0.14779 0.17917 -0.15157 0.20093 " pathEditMode="relative" rAng="0" ptsTypes="AAAAAAAAAAAAAAAAA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78" y="100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2.5E-6 0.00023 C 0.00221 0.00949 0.00221 0.01921 0.00455 0.02894 C 0.0069 0.03542 0.01276 0.04144 0.01393 0.04745 C 0.01732 0.05671 0.01614 0.06644 0.01849 0.07523 C 0.02552 0.09699 0.02552 0.08958 0.03242 0.10301 C 0.03594 0.10926 0.03945 0.11528 0.04179 0.1213 C 0.04414 0.12593 0.04531 0.13009 0.04635 0.13426 C 0.05807 0.16898 0.05573 0.15972 0.06041 0.19167 C 0.05104 0.21458 0.07083 0.21389 0.04635 0.21389 " pathEditMode="relative" rAng="0" ptsTypes="AAAAAAAAAA">
                                      <p:cBhvr>
                                        <p:cTn id="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106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8.33333E-7 0.00023 C 0.00247 0.00116 0.00495 0.00232 0.0082 0.00394 C 0.01042 0.00509 0.01953 0.00833 0.022 0.00926 C 0.02461 0.00972 0.02786 0.00995 0.03073 0.01088 C 0.03542 0.01204 0.04049 0.01296 0.04557 0.01412 C 0.04922 0.01482 0.05273 0.01644 0.05677 0.01782 C 0.06549 0.01968 0.06719 0.01945 0.07734 0.02107 C 0.08242 0.02176 0.08789 0.02338 0.09297 0.02454 C 0.09766 0.025 0.1168 0.02755 0.12122 0.02778 C 0.12513 0.02917 0.12982 0.03032 0.13424 0.03148 C 0.13815 0.03195 0.14219 0.03241 0.14609 0.0331 C 0.14766 0.0331 0.1487 0.03357 0.15013 0.03403 C 0.15338 0.03426 0.15742 0.03519 0.16133 0.03565 C 0.1625 0.03588 0.16419 0.03588 0.16601 0.03634 C 0.17005 0.04213 0.16497 0.03472 0.16966 0.04329 C 0.17044 0.04537 0.17187 0.04722 0.17331 0.04931 C 0.1737 0.05046 0.1737 0.05139 0.17435 0.05255 C 0.17435 0.05347 0.17552 0.05417 0.17617 0.05532 C 0.17695 0.05671 0.17799 0.05833 0.17904 0.05949 C 0.18086 0.06667 0.17838 0.05949 0.18164 0.06551 C 0.18229 0.06667 0.18307 0.07037 0.18385 0.07153 L 0.18268 0.07778 " pathEditMode="relative" rAng="0" ptsTypes="AAAAAAAAAAAAAAAAAAAAAAA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388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8.33333E-7 0.00023 C 0.00638 0.00625 0.00677 0.00579 0.01146 0.01204 C 0.01393 0.01667 0.01914 0.02477 0.02292 0.02847 C 0.04375 0.04977 0.02292 0.02778 0.03437 0.0412 C 0.03529 0.04259 0.03659 0.04329 0.03776 0.04468 C 0.03867 0.04583 0.03906 0.04722 0.04036 0.04792 C 0.04128 0.04977 0.04245 0.05046 0.04375 0.05185 C 0.04505 0.05301 0.04583 0.05463 0.04713 0.05648 C 0.04805 0.05764 0.04935 0.05857 0.05052 0.05972 C 0.05182 0.06181 0.05273 0.06389 0.05404 0.06574 C 0.05911 0.07338 0.05573 0.06782 0.0612 0.07361 C 0.06211 0.075 0.06289 0.07708 0.06458 0.07824 C 0.06549 0.07963 0.0668 0.08079 0.06797 0.08171 C 0.06927 0.08333 0.07018 0.08588 0.07148 0.08773 C 0.07357 0.09051 0.07656 0.09306 0.07956 0.0956 C 0.08073 0.09699 0.08125 0.09861 0.08294 0.09954 C 0.08424 0.09977 0.08542 0.09977 0.08633 0.10023 C 0.08763 0.10116 0.08841 0.10232 0.0901 0.10278 C 0.09271 0.10417 0.09609 0.10417 0.09909 0.10486 C 0.10078 0.10579 0.10286 0.10671 0.10508 0.10741 L 0.12461 0.10625 C 0.13138 0.10579 0.13828 0.10486 0.14544 0.10417 L 0.16979 0.10486 C 0.17226 0.10579 0.17266 0.10903 0.17448 0.11088 C 0.17656 0.11389 0.17956 0.1162 0.18255 0.11875 C 0.18372 0.12014 0.18503 0.12083 0.18594 0.12269 C 0.18932 0.12986 0.18633 0.12477 0.19193 0.13194 C 0.19232 0.13287 0.19271 0.13449 0.19401 0.13519 C 0.19479 0.13657 0.19648 0.13657 0.1974 0.1375 C 0.19948 0.14421 0.1974 0.13819 0.20078 0.14468 C 0.20286 0.14884 0.20208 0.14954 0.20677 0.15185 C 0.20716 0.15185 0.20807 0.15185 0.20937 0.15185 " pathEditMode="relative" rAng="0" ptsTypes="AAAAAAAAAAAAAAAAAAAAAAAAAAAAAAA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759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3.7037E-7 L 0.00052 0.00023 C 0.00325 0.06227 -0.00052 -0.02778 0.00195 0.12107 C 0.00208 0.13194 0.00312 0.13519 0.0039 0.14352 C 0.00403 0.14537 0.00403 0.14722 0.00442 0.14954 C 0.00455 0.15093 0.00495 0.15255 0.00534 0.15394 C 0.0056 0.15694 0.00586 0.16111 0.00625 0.16435 C 0.00651 0.16644 0.0069 0.16829 0.00729 0.17037 C 0.00703 0.17639 0.00729 0.18241 0.00677 0.18843 C 0.00651 0.18982 0.00573 0.18912 0.00534 0.18982 C 0.00469 0.19074 0.00442 0.19167 0.0039 0.19282 C -0.00013 0.19884 0.00508 0.18889 0.00104 0.19745 C 0.00065 0.19884 0.00026 0.2 0.00013 0.20185 C -0.00026 0.2037 2.5E-6 0.20602 -0.00039 0.20787 C -0.00078 0.20926 -0.0013 0.20972 -0.00183 0.21088 L -0.00274 0.22292 C -0.003 0.22477 -0.00313 0.22662 -0.00326 0.2287 C -0.00443 0.23935 -0.003 0.22569 -0.00417 0.23935 C -0.00469 0.24491 -0.00469 0.2419 -0.00469 0.24537 " pathEditMode="relative" rAng="0" ptsTypes="AAAAAAAAAAAAAAAAAAA"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1226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4.16667E-6 0.00023 C -0.00092 0.00602 -0.00183 0.01157 -0.00261 0.01875 C -0.00287 0.0206 -0.00313 0.02176 -0.00326 0.02407 C -0.00352 0.02662 -0.00378 0.03009 -0.00404 0.03264 C -0.00456 0.03565 -0.00508 0.03773 -0.00547 0.0412 C -0.00599 0.04468 -0.00638 0.04884 -0.00677 0.05324 C -0.00743 0.05718 -0.00795 0.06065 -0.00847 0.06528 C -0.00873 0.06782 -0.00899 0.0713 -0.00925 0.07384 C -0.01146 0.09097 -0.01159 0.07685 -0.01407 0.11181 C -0.01524 0.12847 -0.01394 0.1125 -0.01563 0.12732 C -0.01589 0.12986 -0.01615 0.13287 -0.01641 0.13588 C -0.0168 0.13935 -0.01719 0.14259 -0.01758 0.14607 L -0.01901 0.1581 L -0.01954 0.16343 C -0.0198 0.16505 -0.01993 0.16759 -0.02019 0.16852 C -0.02097 0.1706 -0.02058 0.16898 -0.02136 0.17361 C -0.025 0.17153 -0.02917 0.16898 -0.03269 0.17361 C -0.03412 0.175 -0.03412 0.18403 -0.0349 0.18912 C -0.03516 0.19005 -0.03529 0.19005 -0.03555 0.19097 C -0.03594 0.19398 -0.03659 0.19815 -0.03711 0.20116 C -0.03816 0.20602 -0.03763 0.20208 -0.03802 0.20648 " pathEditMode="relative" rAng="0" ptsTypes="AAAAAAAAAAAAAAAAAAAAAA">
                                      <p:cBhvr>
                                        <p:cTn id="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1" y="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0.26823 0.0011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11" y="4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animBg="1"/>
      <p:bldP spid="23" grpId="1" animBg="1"/>
      <p:bldP spid="29" grpId="0" animBg="1"/>
      <p:bldP spid="29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45" grpId="0"/>
      <p:bldP spid="45" grpId="1"/>
      <p:bldP spid="18" grpId="0"/>
      <p:bldP spid="18" grpId="1"/>
      <p:bldP spid="17" grpId="0"/>
      <p:bldP spid="17" grpId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相變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1479550" y="6235700"/>
            <a:ext cx="95694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1498600" y="1778000"/>
            <a:ext cx="0" cy="45021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1047750" y="5264150"/>
            <a:ext cx="501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0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17550" y="2380963"/>
            <a:ext cx="882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100</a:t>
            </a:r>
            <a:endParaRPr lang="zh-TW" altLang="en-US" dirty="0"/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1498600" y="5607050"/>
            <a:ext cx="292100" cy="6731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790700" y="5607050"/>
            <a:ext cx="9779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2768600" y="2724150"/>
            <a:ext cx="2882900" cy="288290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5651500" y="2724150"/>
            <a:ext cx="43942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10045700" y="1974850"/>
            <a:ext cx="368300" cy="7493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739900" y="5668031"/>
            <a:ext cx="179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7030A0"/>
                </a:solidFill>
              </a:rPr>
              <a:t>冰</a:t>
            </a:r>
            <a:endParaRPr lang="zh-TW" altLang="en-US" sz="2800" dirty="0">
              <a:solidFill>
                <a:srgbClr val="7030A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695450" y="4951424"/>
            <a:ext cx="179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B0F0"/>
                </a:solidFill>
              </a:rPr>
              <a:t>冰、水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305300" y="4231590"/>
            <a:ext cx="55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00B050"/>
                </a:solidFill>
              </a:rPr>
              <a:t>水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067550" y="2923242"/>
            <a:ext cx="204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FC000"/>
                </a:solidFill>
              </a:rPr>
              <a:t>水、</a:t>
            </a:r>
            <a:r>
              <a:rPr lang="zh-TW" altLang="en-US" sz="2800" dirty="0">
                <a:solidFill>
                  <a:srgbClr val="FFC000"/>
                </a:solidFill>
              </a:rPr>
              <a:t>水蒸氣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10242550" y="2319338"/>
            <a:ext cx="204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</a:rPr>
              <a:t>水蒸氣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397625" y="1931708"/>
            <a:ext cx="338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FFC000"/>
                </a:solidFill>
              </a:rPr>
              <a:t>每公克吸收</a:t>
            </a:r>
            <a:r>
              <a:rPr lang="en-US" altLang="zh-TW" sz="2800" dirty="0" smtClean="0">
                <a:solidFill>
                  <a:srgbClr val="FFC000"/>
                </a:solidFill>
              </a:rPr>
              <a:t>540</a:t>
            </a:r>
            <a:r>
              <a:rPr lang="zh-TW" altLang="en-US" sz="2800" dirty="0" smtClean="0">
                <a:solidFill>
                  <a:srgbClr val="FFC000"/>
                </a:solidFill>
              </a:rPr>
              <a:t>卡 </a:t>
            </a:r>
            <a:r>
              <a:rPr lang="en-US" altLang="zh-TW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498600" y="3175195"/>
            <a:ext cx="3241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00B0F0"/>
                </a:solidFill>
              </a:rPr>
              <a:t>每公克吸收</a:t>
            </a:r>
            <a:r>
              <a:rPr lang="en-US" altLang="zh-TW" sz="2800" dirty="0" smtClean="0">
                <a:solidFill>
                  <a:srgbClr val="00B0F0"/>
                </a:solidFill>
              </a:rPr>
              <a:t>80</a:t>
            </a:r>
            <a:r>
              <a:rPr lang="zh-TW" altLang="en-US" sz="2800" dirty="0" smtClean="0">
                <a:solidFill>
                  <a:srgbClr val="00B0F0"/>
                </a:solidFill>
              </a:rPr>
              <a:t>卡 </a:t>
            </a:r>
            <a:r>
              <a:rPr lang="en-US" altLang="zh-TW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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3303588" y="1322163"/>
            <a:ext cx="1974850" cy="1803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 flipV="1">
            <a:off x="5772150" y="1329960"/>
            <a:ext cx="762001" cy="6017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4795838" y="516070"/>
            <a:ext cx="2901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/>
              <a:t>潛熱</a:t>
            </a:r>
          </a:p>
        </p:txBody>
      </p:sp>
    </p:spTree>
    <p:extLst>
      <p:ext uri="{BB962C8B-B14F-4D97-AF65-F5344CB8AC3E}">
        <p14:creationId xmlns:p14="http://schemas.microsoft.com/office/powerpoint/2010/main" val="2911761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1" grpId="0"/>
      <p:bldP spid="22" grpId="0"/>
      <p:bldP spid="23" grpId="0"/>
      <p:bldP spid="24" grpId="0"/>
      <p:bldP spid="25" grpId="0"/>
      <p:bldP spid="29" grpId="0"/>
      <p:bldP spid="30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原子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半徑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10</a:t>
            </a:r>
            <a:r>
              <a:rPr lang="en-US" altLang="zh-TW" baseline="30000" dirty="0" smtClean="0"/>
              <a:t>-10</a:t>
            </a:r>
            <a:r>
              <a:rPr lang="en-US" altLang="zh-TW" dirty="0" smtClean="0"/>
              <a:t>m = 10</a:t>
            </a:r>
            <a:r>
              <a:rPr lang="en-US" altLang="zh-TW" baseline="30000" dirty="0" smtClean="0"/>
              <a:t>-8</a:t>
            </a:r>
            <a:r>
              <a:rPr lang="en-US" altLang="zh-TW" dirty="0" smtClean="0"/>
              <a:t>cm = 1Å</a:t>
            </a:r>
          </a:p>
          <a:p>
            <a:endParaRPr lang="en-US" altLang="zh-TW" dirty="0"/>
          </a:p>
          <a:p>
            <a:r>
              <a:rPr lang="zh-TW" altLang="en-US" dirty="0" smtClean="0"/>
              <a:t>質量</a:t>
            </a:r>
            <a:r>
              <a:rPr lang="en-US" altLang="zh-TW" dirty="0" smtClean="0"/>
              <a:t>:1 </a:t>
            </a:r>
            <a:r>
              <a:rPr lang="en-US" altLang="zh-TW" dirty="0" err="1" smtClean="0"/>
              <a:t>a.m.u</a:t>
            </a:r>
            <a:r>
              <a:rPr lang="en-US" altLang="zh-TW" dirty="0" smtClean="0"/>
              <a:t> = 1.66 x 10</a:t>
            </a:r>
            <a:r>
              <a:rPr lang="en-US" altLang="zh-TW" baseline="30000" dirty="0" smtClean="0"/>
              <a:t>-27</a:t>
            </a:r>
            <a:r>
              <a:rPr lang="en-US" altLang="zh-TW" dirty="0" smtClean="0"/>
              <a:t>kg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例題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mtClean="0"/>
              <a:t>已知原子為組成物質的基本單位，則直徑</a:t>
            </a:r>
            <a:r>
              <a:rPr lang="en-US" altLang="zh-TW" smtClean="0"/>
              <a:t>1cm</a:t>
            </a:r>
            <a:r>
              <a:rPr lang="zh-TW" altLang="en-US" smtClean="0"/>
              <a:t>的彈珠，其含有的原子數目大約為多少</a:t>
            </a:r>
            <a:r>
              <a:rPr lang="en-US" altLang="zh-TW" smtClean="0"/>
              <a:t>?</a:t>
            </a:r>
          </a:p>
          <a:p>
            <a:endParaRPr lang="en-US" altLang="zh-TW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mtClean="0"/>
              <a:t>(A)10</a:t>
            </a:r>
            <a:r>
              <a:rPr lang="en-US" altLang="zh-TW" baseline="30000" smtClean="0"/>
              <a:t>12</a:t>
            </a:r>
            <a:r>
              <a:rPr lang="en-US" altLang="zh-TW" smtClean="0"/>
              <a:t> (B)10</a:t>
            </a:r>
            <a:r>
              <a:rPr lang="en-US" altLang="zh-TW" baseline="30000" smtClean="0"/>
              <a:t>15 </a:t>
            </a:r>
            <a:r>
              <a:rPr lang="en-US" altLang="zh-TW" smtClean="0"/>
              <a:t>(C)10</a:t>
            </a:r>
            <a:r>
              <a:rPr lang="en-US" altLang="zh-TW" baseline="30000" smtClean="0"/>
              <a:t>21</a:t>
            </a:r>
            <a:r>
              <a:rPr lang="zh-TW" altLang="en-US" smtClean="0"/>
              <a:t> </a:t>
            </a:r>
            <a:r>
              <a:rPr lang="en-US" altLang="zh-TW" smtClean="0"/>
              <a:t>(D)10</a:t>
            </a:r>
            <a:r>
              <a:rPr lang="en-US" altLang="zh-TW" baseline="30000" smtClean="0"/>
              <a:t>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9713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76725E-17 L 0.08333 0.147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73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2"/>
      <p:bldP spid="3" grpId="0" build="p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已知原子為組成物質的基本單位，則直徑</a:t>
            </a:r>
            <a:r>
              <a:rPr lang="en-US" altLang="zh-TW" dirty="0" smtClean="0"/>
              <a:t>1cm</a:t>
            </a:r>
            <a:r>
              <a:rPr lang="zh-TW" altLang="en-US" dirty="0" smtClean="0"/>
              <a:t>的彈珠，其含有的原子數目大約為多少</a:t>
            </a:r>
            <a:r>
              <a:rPr lang="en-US" altLang="zh-TW" dirty="0" smtClean="0"/>
              <a:t>?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(A)10</a:t>
            </a:r>
            <a:r>
              <a:rPr lang="en-US" altLang="zh-TW" baseline="30000" dirty="0" smtClean="0"/>
              <a:t>12</a:t>
            </a:r>
            <a:r>
              <a:rPr lang="en-US" altLang="zh-TW" dirty="0" smtClean="0"/>
              <a:t> (B)10</a:t>
            </a:r>
            <a:r>
              <a:rPr lang="en-US" altLang="zh-TW" baseline="30000" dirty="0" smtClean="0"/>
              <a:t>15 </a:t>
            </a:r>
            <a:r>
              <a:rPr lang="en-US" altLang="zh-TW" dirty="0" smtClean="0"/>
              <a:t>(C)10</a:t>
            </a:r>
            <a:r>
              <a:rPr lang="en-US" altLang="zh-TW" baseline="30000" dirty="0" smtClean="0"/>
              <a:t>21</a:t>
            </a:r>
            <a:r>
              <a:rPr lang="zh-TW" altLang="en-US" dirty="0" smtClean="0"/>
              <a:t> </a:t>
            </a:r>
            <a:r>
              <a:rPr lang="en-US" altLang="zh-TW" dirty="0" smtClean="0"/>
              <a:t>(D)10</a:t>
            </a:r>
            <a:r>
              <a:rPr lang="en-US" altLang="zh-TW" baseline="30000" dirty="0" smtClean="0"/>
              <a:t>24</a:t>
            </a:r>
            <a:endParaRPr lang="zh-TW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838200" y="4001294"/>
                <a:ext cx="605155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4400" dirty="0" smtClean="0"/>
                  <a:t>個數</a:t>
                </a:r>
                <a14:m>
                  <m:oMath xmlns:m="http://schemas.openxmlformats.org/officeDocument/2006/math">
                    <m:r>
                      <a:rPr lang="zh-TW" altLang="en-US" sz="4400" dirty="0">
                        <a:latin typeface="Cambria Math" panose="02040503050406030204" pitchFamily="18" charset="0"/>
                      </a:rPr>
                      <m:t>大約</m:t>
                    </m:r>
                    <m:r>
                      <m:rPr>
                        <m:nor/>
                      </m:rPr>
                      <a:rPr lang="zh-TW" altLang="en-US" sz="4400"/>
                      <m:t>∝</m:t>
                    </m:r>
                    <m:sSup>
                      <m:sSupPr>
                        <m:ctrlPr>
                          <a:rPr lang="en-US" altLang="zh-TW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TW" sz="4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zh-TW" altLang="en-US" sz="8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01294"/>
                <a:ext cx="6051550" cy="769441"/>
              </a:xfrm>
              <a:prstGeom prst="rect">
                <a:avLst/>
              </a:prstGeom>
              <a:blipFill>
                <a:blip r:embed="rId2"/>
                <a:stretch>
                  <a:fillRect l="-4133" t="-16535" b="-354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838200" y="4770735"/>
                <a:ext cx="6940550" cy="1235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4400" dirty="0" smtClean="0"/>
                  <a:t>個數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4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TW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4400" b="0" i="1" smtClean="0">
                                    <a:latin typeface="Cambria Math" panose="02040503050406030204" pitchFamily="18" charset="0"/>
                                  </a:rPr>
                                  <m:t>(10</m:t>
                                </m:r>
                              </m:e>
                              <m:sup>
                                <m:r>
                                  <a:rPr lang="en-US" altLang="zh-TW" sz="4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altLang="zh-TW" sz="4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4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sz="4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TW" sz="4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4400" b="0" i="1" smtClean="0">
                                    <a:latin typeface="Cambria Math" panose="02040503050406030204" pitchFamily="18" charset="0"/>
                                  </a:rPr>
                                  <m:t>(10</m:t>
                                </m:r>
                              </m:e>
                              <m:sup>
                                <m:r>
                                  <a:rPr lang="en-US" altLang="zh-TW" sz="4400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sup>
                            </m:sSup>
                            <m:r>
                              <a:rPr lang="en-US" altLang="zh-TW" sz="4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4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zh-TW" altLang="en-US" sz="4400" dirty="0" smtClean="0"/>
                  <a:t> </a:t>
                </a:r>
                <a:r>
                  <a:rPr lang="en-US" altLang="zh-TW" sz="4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4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44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sz="4400" b="0" i="1" dirty="0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sz="4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44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TW" sz="4400" b="0" i="1" dirty="0" smtClean="0">
                                <a:latin typeface="Cambria Math" panose="02040503050406030204" pitchFamily="18" charset="0"/>
                              </a:rPr>
                              <m:t>−30</m:t>
                            </m:r>
                          </m:sup>
                        </m:sSup>
                      </m:den>
                    </m:f>
                    <m:r>
                      <a:rPr lang="en-US" altLang="zh-TW" sz="4400" b="0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TW" sz="4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4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4400" b="0" i="1" dirty="0" smtClean="0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</m:sSup>
                  </m:oMath>
                </a14:m>
                <a:endParaRPr lang="zh-TW" altLang="en-US" sz="4400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70735"/>
                <a:ext cx="6940550" cy="1235659"/>
              </a:xfrm>
              <a:prstGeom prst="rect">
                <a:avLst/>
              </a:prstGeom>
              <a:blipFill>
                <a:blip r:embed="rId3"/>
                <a:stretch>
                  <a:fillRect l="-3603" b="-49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14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原子組成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30200" y="2457450"/>
            <a:ext cx="3282950" cy="3282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098550" y="2800350"/>
            <a:ext cx="406400" cy="4064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65150" y="3895725"/>
            <a:ext cx="406400" cy="4064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631950" y="5003800"/>
            <a:ext cx="406400" cy="4064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003550" y="3346450"/>
            <a:ext cx="406400" cy="4064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250950" y="3378200"/>
            <a:ext cx="1441450" cy="14414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892550" y="2457450"/>
            <a:ext cx="3295650" cy="32956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718051" y="3752850"/>
            <a:ext cx="927100" cy="9271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543552" y="3752850"/>
            <a:ext cx="927100" cy="9271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238751" y="3238500"/>
            <a:ext cx="927100" cy="9271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959351" y="3978275"/>
            <a:ext cx="927100" cy="9271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756151" y="3262313"/>
            <a:ext cx="927100" cy="9271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9" idx="0"/>
          </p:cNvCxnSpPr>
          <p:nvPr/>
        </p:nvCxnSpPr>
        <p:spPr>
          <a:xfrm flipV="1">
            <a:off x="1971675" y="2305050"/>
            <a:ext cx="2784476" cy="10731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9" idx="4"/>
          </p:cNvCxnSpPr>
          <p:nvPr/>
        </p:nvCxnSpPr>
        <p:spPr>
          <a:xfrm>
            <a:off x="1971675" y="4819650"/>
            <a:ext cx="2900362" cy="11811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7188200" y="919163"/>
            <a:ext cx="2459037" cy="24590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275514" y="3977481"/>
            <a:ext cx="2459037" cy="2459037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608887" y="1286272"/>
            <a:ext cx="808831" cy="80883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</a:t>
            </a:r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8417718" y="1265437"/>
            <a:ext cx="808831" cy="80883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</a:t>
            </a:r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8029574" y="1969493"/>
            <a:ext cx="808831" cy="8088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26" name="橢圓 25"/>
          <p:cNvSpPr/>
          <p:nvPr/>
        </p:nvSpPr>
        <p:spPr>
          <a:xfrm>
            <a:off x="8116888" y="5010348"/>
            <a:ext cx="808831" cy="80883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7696201" y="4361061"/>
            <a:ext cx="808831" cy="8088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8505032" y="4332287"/>
            <a:ext cx="808831" cy="80883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711702" y="1580931"/>
            <a:ext cx="245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accent4">
                    <a:lumMod val="75000"/>
                  </a:schemeClr>
                </a:solidFill>
              </a:rPr>
              <a:t>原子核</a:t>
            </a:r>
            <a:endParaRPr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52860" y="2008873"/>
            <a:ext cx="245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00B050"/>
                </a:solidFill>
              </a:rPr>
              <a:t>電子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594057" y="1351538"/>
            <a:ext cx="245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accent2">
                    <a:lumMod val="75000"/>
                  </a:schemeClr>
                </a:solidFill>
              </a:rPr>
              <a:t>上</a:t>
            </a:r>
            <a:r>
              <a:rPr lang="zh-TW" altLang="en-US" sz="3600" dirty="0" smtClean="0">
                <a:solidFill>
                  <a:srgbClr val="7030A0"/>
                </a:solidFill>
              </a:rPr>
              <a:t>下</a:t>
            </a:r>
            <a:r>
              <a:rPr lang="zh-TW" altLang="en-US" sz="3600" dirty="0" smtClean="0">
                <a:solidFill>
                  <a:schemeClr val="accent2">
                    <a:lumMod val="75000"/>
                  </a:schemeClr>
                </a:solidFill>
              </a:rPr>
              <a:t>夸</a:t>
            </a:r>
            <a:r>
              <a:rPr lang="zh-TW" altLang="en-US" sz="3600" dirty="0" smtClean="0">
                <a:solidFill>
                  <a:srgbClr val="7030A0"/>
                </a:solidFill>
              </a:rPr>
              <a:t>克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883922" y="3359834"/>
            <a:ext cx="245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chemeClr val="accent3"/>
                </a:solidFill>
              </a:rPr>
              <a:t>中子</a:t>
            </a:r>
            <a:endParaRPr lang="zh-TW" altLang="en-US" sz="3600" dirty="0">
              <a:solidFill>
                <a:schemeClr val="accent3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929960" y="387926"/>
            <a:ext cx="245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rgbClr val="FF0000"/>
                </a:solidFill>
              </a:rPr>
              <a:t>質子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61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8433477" y="2939946"/>
            <a:ext cx="2363194" cy="1496765"/>
          </a:xfrm>
          <a:custGeom>
            <a:avLst/>
            <a:gdLst>
              <a:gd name="connsiteX0" fmla="*/ 1525272 w 1525272"/>
              <a:gd name="connsiteY0" fmla="*/ 483027 h 966054"/>
              <a:gd name="connsiteX1" fmla="*/ 1258806 w 1525272"/>
              <a:gd name="connsiteY1" fmla="*/ 966054 h 966054"/>
              <a:gd name="connsiteX2" fmla="*/ 0 w 1525272"/>
              <a:gd name="connsiteY2" fmla="*/ 966054 h 966054"/>
              <a:gd name="connsiteX3" fmla="*/ 324547 w 1525272"/>
              <a:gd name="connsiteY3" fmla="*/ 482479 h 966054"/>
              <a:gd name="connsiteX4" fmla="*/ 736 w 1525272"/>
              <a:gd name="connsiteY4" fmla="*/ 0 h 966054"/>
              <a:gd name="connsiteX5" fmla="*/ 1258806 w 1525272"/>
              <a:gd name="connsiteY5" fmla="*/ 0 h 966054"/>
              <a:gd name="connsiteX6" fmla="*/ 1525272 w 1525272"/>
              <a:gd name="connsiteY6" fmla="*/ 483027 h 96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5272" h="966054">
                <a:moveTo>
                  <a:pt x="1525272" y="483027"/>
                </a:moveTo>
                <a:lnTo>
                  <a:pt x="1258806" y="966054"/>
                </a:lnTo>
                <a:lnTo>
                  <a:pt x="0" y="966054"/>
                </a:lnTo>
                <a:lnTo>
                  <a:pt x="324547" y="482479"/>
                </a:lnTo>
                <a:lnTo>
                  <a:pt x="736" y="0"/>
                </a:lnTo>
                <a:lnTo>
                  <a:pt x="1258806" y="0"/>
                </a:lnTo>
                <a:lnTo>
                  <a:pt x="1525272" y="483027"/>
                </a:lnTo>
                <a:close/>
              </a:path>
            </a:pathLst>
          </a:custGeom>
          <a:solidFill>
            <a:srgbClr val="18478F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 rot="2700000">
            <a:off x="8757867" y="2893651"/>
            <a:ext cx="1624140" cy="1624312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6018468" y="2940259"/>
            <a:ext cx="2363194" cy="1496765"/>
          </a:xfrm>
          <a:custGeom>
            <a:avLst/>
            <a:gdLst>
              <a:gd name="connsiteX0" fmla="*/ 1525272 w 1525272"/>
              <a:gd name="connsiteY0" fmla="*/ 483027 h 966054"/>
              <a:gd name="connsiteX1" fmla="*/ 1258806 w 1525272"/>
              <a:gd name="connsiteY1" fmla="*/ 966054 h 966054"/>
              <a:gd name="connsiteX2" fmla="*/ 0 w 1525272"/>
              <a:gd name="connsiteY2" fmla="*/ 966054 h 966054"/>
              <a:gd name="connsiteX3" fmla="*/ 324547 w 1525272"/>
              <a:gd name="connsiteY3" fmla="*/ 482479 h 966054"/>
              <a:gd name="connsiteX4" fmla="*/ 736 w 1525272"/>
              <a:gd name="connsiteY4" fmla="*/ 0 h 966054"/>
              <a:gd name="connsiteX5" fmla="*/ 1258806 w 1525272"/>
              <a:gd name="connsiteY5" fmla="*/ 0 h 966054"/>
              <a:gd name="connsiteX6" fmla="*/ 1525272 w 1525272"/>
              <a:gd name="connsiteY6" fmla="*/ 483027 h 96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5272" h="966054">
                <a:moveTo>
                  <a:pt x="1525272" y="483027"/>
                </a:moveTo>
                <a:lnTo>
                  <a:pt x="1258806" y="966054"/>
                </a:lnTo>
                <a:lnTo>
                  <a:pt x="0" y="966054"/>
                </a:lnTo>
                <a:lnTo>
                  <a:pt x="324547" y="482479"/>
                </a:lnTo>
                <a:lnTo>
                  <a:pt x="736" y="0"/>
                </a:lnTo>
                <a:lnTo>
                  <a:pt x="1258806" y="0"/>
                </a:lnTo>
                <a:lnTo>
                  <a:pt x="1525272" y="483027"/>
                </a:lnTo>
                <a:close/>
              </a:path>
            </a:pathLst>
          </a:custGeom>
          <a:solidFill>
            <a:srgbClr val="18478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/>
          <p:cNvSpPr/>
          <p:nvPr/>
        </p:nvSpPr>
        <p:spPr>
          <a:xfrm rot="2700000">
            <a:off x="6342858" y="2893964"/>
            <a:ext cx="1624140" cy="1624312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636966" y="2949829"/>
            <a:ext cx="2363194" cy="1496765"/>
          </a:xfrm>
          <a:custGeom>
            <a:avLst/>
            <a:gdLst>
              <a:gd name="connsiteX0" fmla="*/ 1525272 w 1525272"/>
              <a:gd name="connsiteY0" fmla="*/ 483027 h 966054"/>
              <a:gd name="connsiteX1" fmla="*/ 1258806 w 1525272"/>
              <a:gd name="connsiteY1" fmla="*/ 966054 h 966054"/>
              <a:gd name="connsiteX2" fmla="*/ 0 w 1525272"/>
              <a:gd name="connsiteY2" fmla="*/ 966054 h 966054"/>
              <a:gd name="connsiteX3" fmla="*/ 324547 w 1525272"/>
              <a:gd name="connsiteY3" fmla="*/ 482479 h 966054"/>
              <a:gd name="connsiteX4" fmla="*/ 736 w 1525272"/>
              <a:gd name="connsiteY4" fmla="*/ 0 h 966054"/>
              <a:gd name="connsiteX5" fmla="*/ 1258806 w 1525272"/>
              <a:gd name="connsiteY5" fmla="*/ 0 h 966054"/>
              <a:gd name="connsiteX6" fmla="*/ 1525272 w 1525272"/>
              <a:gd name="connsiteY6" fmla="*/ 483027 h 96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5272" h="966054">
                <a:moveTo>
                  <a:pt x="1525272" y="483027"/>
                </a:moveTo>
                <a:lnTo>
                  <a:pt x="1258806" y="966054"/>
                </a:lnTo>
                <a:lnTo>
                  <a:pt x="0" y="966054"/>
                </a:lnTo>
                <a:lnTo>
                  <a:pt x="324547" y="482479"/>
                </a:lnTo>
                <a:lnTo>
                  <a:pt x="736" y="0"/>
                </a:lnTo>
                <a:lnTo>
                  <a:pt x="1258806" y="0"/>
                </a:lnTo>
                <a:lnTo>
                  <a:pt x="1525272" y="483027"/>
                </a:lnTo>
                <a:close/>
              </a:path>
            </a:pathLst>
          </a:custGeom>
          <a:solidFill>
            <a:srgbClr val="18478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任意多边形 22"/>
          <p:cNvSpPr/>
          <p:nvPr/>
        </p:nvSpPr>
        <p:spPr>
          <a:xfrm rot="2700000">
            <a:off x="3961356" y="2903535"/>
            <a:ext cx="1624140" cy="1624312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1221957" y="2950142"/>
            <a:ext cx="2363194" cy="1496765"/>
          </a:xfrm>
          <a:custGeom>
            <a:avLst/>
            <a:gdLst>
              <a:gd name="connsiteX0" fmla="*/ 1525272 w 1525272"/>
              <a:gd name="connsiteY0" fmla="*/ 483027 h 966054"/>
              <a:gd name="connsiteX1" fmla="*/ 1258806 w 1525272"/>
              <a:gd name="connsiteY1" fmla="*/ 966054 h 966054"/>
              <a:gd name="connsiteX2" fmla="*/ 0 w 1525272"/>
              <a:gd name="connsiteY2" fmla="*/ 966054 h 966054"/>
              <a:gd name="connsiteX3" fmla="*/ 324547 w 1525272"/>
              <a:gd name="connsiteY3" fmla="*/ 482479 h 966054"/>
              <a:gd name="connsiteX4" fmla="*/ 736 w 1525272"/>
              <a:gd name="connsiteY4" fmla="*/ 0 h 966054"/>
              <a:gd name="connsiteX5" fmla="*/ 1258806 w 1525272"/>
              <a:gd name="connsiteY5" fmla="*/ 0 h 966054"/>
              <a:gd name="connsiteX6" fmla="*/ 1525272 w 1525272"/>
              <a:gd name="connsiteY6" fmla="*/ 483027 h 96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5272" h="966054">
                <a:moveTo>
                  <a:pt x="1525272" y="483027"/>
                </a:moveTo>
                <a:lnTo>
                  <a:pt x="1258806" y="966054"/>
                </a:lnTo>
                <a:lnTo>
                  <a:pt x="0" y="966054"/>
                </a:lnTo>
                <a:lnTo>
                  <a:pt x="324547" y="482479"/>
                </a:lnTo>
                <a:lnTo>
                  <a:pt x="736" y="0"/>
                </a:lnTo>
                <a:lnTo>
                  <a:pt x="1258806" y="0"/>
                </a:lnTo>
                <a:lnTo>
                  <a:pt x="1525272" y="483027"/>
                </a:lnTo>
                <a:close/>
              </a:path>
            </a:pathLst>
          </a:custGeom>
          <a:solidFill>
            <a:srgbClr val="18478F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任意多边形 29"/>
          <p:cNvSpPr/>
          <p:nvPr/>
        </p:nvSpPr>
        <p:spPr>
          <a:xfrm rot="2700000">
            <a:off x="1546346" y="2903847"/>
            <a:ext cx="1624140" cy="1624312"/>
          </a:xfrm>
          <a:custGeom>
            <a:avLst/>
            <a:gdLst>
              <a:gd name="connsiteX0" fmla="*/ 39400 w 1444932"/>
              <a:gd name="connsiteY0" fmla="*/ 39554 h 1445086"/>
              <a:gd name="connsiteX1" fmla="*/ 134519 w 1444932"/>
              <a:gd name="connsiteY1" fmla="*/ 155 h 1445086"/>
              <a:gd name="connsiteX2" fmla="*/ 894281 w 1444932"/>
              <a:gd name="connsiteY2" fmla="*/ 155 h 1445086"/>
              <a:gd name="connsiteX3" fmla="*/ 905823 w 1444932"/>
              <a:gd name="connsiteY3" fmla="*/ 2485 h 1445086"/>
              <a:gd name="connsiteX4" fmla="*/ 905881 w 1444932"/>
              <a:gd name="connsiteY4" fmla="*/ 154 h 1445086"/>
              <a:gd name="connsiteX5" fmla="*/ 1431928 w 1444932"/>
              <a:gd name="connsiteY5" fmla="*/ 427073 h 1445086"/>
              <a:gd name="connsiteX6" fmla="*/ 1439322 w 1444932"/>
              <a:gd name="connsiteY6" fmla="*/ 523015 h 1445086"/>
              <a:gd name="connsiteX7" fmla="*/ 1444932 w 1444932"/>
              <a:gd name="connsiteY7" fmla="*/ 550805 h 1445086"/>
              <a:gd name="connsiteX8" fmla="*/ 1444932 w 1444932"/>
              <a:gd name="connsiteY8" fmla="*/ 1310567 h 1445086"/>
              <a:gd name="connsiteX9" fmla="*/ 1310414 w 1444932"/>
              <a:gd name="connsiteY9" fmla="*/ 1445086 h 1445086"/>
              <a:gd name="connsiteX10" fmla="*/ 1175895 w 1444932"/>
              <a:gd name="connsiteY10" fmla="*/ 1310567 h 1445086"/>
              <a:gd name="connsiteX11" fmla="*/ 1175894 w 1444932"/>
              <a:gd name="connsiteY11" fmla="*/ 550805 h 1445086"/>
              <a:gd name="connsiteX12" fmla="*/ 1176924 w 1444932"/>
              <a:gd name="connsiteY12" fmla="*/ 545705 h 1445086"/>
              <a:gd name="connsiteX13" fmla="*/ 1175290 w 1444932"/>
              <a:gd name="connsiteY13" fmla="*/ 545705 h 1445086"/>
              <a:gd name="connsiteX14" fmla="*/ 899147 w 1444932"/>
              <a:gd name="connsiteY14" fmla="*/ 269562 h 1445086"/>
              <a:gd name="connsiteX15" fmla="*/ 899181 w 1444932"/>
              <a:gd name="connsiteY15" fmla="*/ 268204 h 1445086"/>
              <a:gd name="connsiteX16" fmla="*/ 894281 w 1444932"/>
              <a:gd name="connsiteY16" fmla="*/ 269193 h 1445086"/>
              <a:gd name="connsiteX17" fmla="*/ 134519 w 1444932"/>
              <a:gd name="connsiteY17" fmla="*/ 269193 h 1445086"/>
              <a:gd name="connsiteX18" fmla="*/ 0 w 1444932"/>
              <a:gd name="connsiteY18" fmla="*/ 134674 h 1445086"/>
              <a:gd name="connsiteX19" fmla="*/ 39400 w 1444932"/>
              <a:gd name="connsiteY19" fmla="*/ 39554 h 144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4932" h="1445086">
                <a:moveTo>
                  <a:pt x="39400" y="39554"/>
                </a:moveTo>
                <a:cubicBezTo>
                  <a:pt x="63743" y="15211"/>
                  <a:pt x="97373" y="155"/>
                  <a:pt x="134519" y="155"/>
                </a:cubicBezTo>
                <a:lnTo>
                  <a:pt x="894281" y="155"/>
                </a:lnTo>
                <a:lnTo>
                  <a:pt x="905823" y="2485"/>
                </a:lnTo>
                <a:lnTo>
                  <a:pt x="905881" y="154"/>
                </a:lnTo>
                <a:cubicBezTo>
                  <a:pt x="1206440" y="-5740"/>
                  <a:pt x="1389685" y="157248"/>
                  <a:pt x="1431928" y="427073"/>
                </a:cubicBezTo>
                <a:lnTo>
                  <a:pt x="1439322" y="523015"/>
                </a:lnTo>
                <a:lnTo>
                  <a:pt x="1444932" y="550805"/>
                </a:lnTo>
                <a:lnTo>
                  <a:pt x="1444932" y="1310567"/>
                </a:lnTo>
                <a:cubicBezTo>
                  <a:pt x="1444933" y="1384860"/>
                  <a:pt x="1384707" y="1445086"/>
                  <a:pt x="1310414" y="1445086"/>
                </a:cubicBezTo>
                <a:cubicBezTo>
                  <a:pt x="1236120" y="1445086"/>
                  <a:pt x="1175894" y="1384860"/>
                  <a:pt x="1175895" y="1310567"/>
                </a:cubicBezTo>
                <a:lnTo>
                  <a:pt x="1175894" y="550805"/>
                </a:lnTo>
                <a:lnTo>
                  <a:pt x="1176924" y="545705"/>
                </a:lnTo>
                <a:lnTo>
                  <a:pt x="1175290" y="545705"/>
                </a:lnTo>
                <a:cubicBezTo>
                  <a:pt x="1169114" y="387989"/>
                  <a:pt x="1176413" y="263949"/>
                  <a:pt x="899147" y="269562"/>
                </a:cubicBezTo>
                <a:lnTo>
                  <a:pt x="899181" y="268204"/>
                </a:lnTo>
                <a:lnTo>
                  <a:pt x="894281" y="269193"/>
                </a:lnTo>
                <a:lnTo>
                  <a:pt x="134519" y="269193"/>
                </a:lnTo>
                <a:cubicBezTo>
                  <a:pt x="60226" y="269193"/>
                  <a:pt x="0" y="208967"/>
                  <a:pt x="0" y="134674"/>
                </a:cubicBezTo>
                <a:cubicBezTo>
                  <a:pt x="0" y="97527"/>
                  <a:pt x="15057" y="63898"/>
                  <a:pt x="39400" y="39554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  <a:softEdge rad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583871" y="1985888"/>
            <a:ext cx="12097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TW" altLang="en-US" sz="20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觀察提問</a:t>
            </a:r>
            <a:endParaRPr lang="en-US" sz="2000" b="1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96418" y="3462879"/>
            <a:ext cx="618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54133" y="3462879"/>
            <a:ext cx="618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49708" y="3474974"/>
            <a:ext cx="618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145556" y="3484858"/>
            <a:ext cx="618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Open Sans" panose="020B0606030504020204" pitchFamily="3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70886" y="407383"/>
            <a:ext cx="6787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latin typeface="+mj-ea"/>
                <a:ea typeface="+mj-ea"/>
              </a:rPr>
              <a:t>科學</a:t>
            </a:r>
            <a:r>
              <a:rPr lang="en-US" altLang="zh-TW" sz="5400" dirty="0" smtClean="0">
                <a:latin typeface="+mj-ea"/>
                <a:ea typeface="+mj-ea"/>
              </a:rPr>
              <a:t>=</a:t>
            </a:r>
            <a:endParaRPr lang="zh-TW" altLang="en-US" sz="5400" dirty="0">
              <a:latin typeface="+mj-ea"/>
              <a:ea typeface="+mj-ea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058697" y="4838805"/>
            <a:ext cx="1209766" cy="612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TW" altLang="en-US" sz="20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提出假設</a:t>
            </a:r>
            <a:endParaRPr lang="en-US" sz="2000" b="1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6454272" y="1985888"/>
            <a:ext cx="1209766" cy="612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TW" altLang="en-US" sz="20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實驗驗證</a:t>
            </a:r>
            <a:endParaRPr lang="en-US" sz="2000" b="1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850120" y="4745460"/>
            <a:ext cx="12097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TW" altLang="en-US" sz="2000" b="1" dirty="0" smtClean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建立</a:t>
            </a:r>
            <a:r>
              <a:rPr lang="zh-TW" altLang="en-US" sz="2000" b="1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理論</a:t>
            </a:r>
            <a:endParaRPr lang="en-US" sz="2000" b="1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標題 1"/>
          <p:cNvSpPr txBox="1">
            <a:spLocks/>
          </p:cNvSpPr>
          <p:nvPr/>
        </p:nvSpPr>
        <p:spPr>
          <a:xfrm>
            <a:off x="836824" y="505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400" dirty="0"/>
              <a:t>例題</a:t>
            </a:r>
          </a:p>
        </p:txBody>
      </p:sp>
    </p:spTree>
    <p:extLst>
      <p:ext uri="{BB962C8B-B14F-4D97-AF65-F5344CB8AC3E}">
        <p14:creationId xmlns:p14="http://schemas.microsoft.com/office/powerpoint/2010/main" val="3061208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7 L -0.66133 -0.6150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99" y="-3071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8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20" grpId="0" animBg="1"/>
      <p:bldP spid="20" grpId="1" animBg="1"/>
      <p:bldP spid="21" grpId="0" animBg="1"/>
      <p:bldP spid="21" grpId="1" animBg="1"/>
      <p:bldP spid="23" grpId="0" animBg="1"/>
      <p:bldP spid="23" grpId="1" animBg="1"/>
      <p:bldP spid="28" grpId="0" animBg="1"/>
      <p:bldP spid="28" grpId="1" animBg="1"/>
      <p:bldP spid="30" grpId="0" animBg="1"/>
      <p:bldP spid="30" grpId="1" animBg="1"/>
      <p:bldP spid="32" grpId="0"/>
      <p:bldP spid="32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2" grpId="0"/>
      <p:bldP spid="27" grpId="0"/>
      <p:bldP spid="27" grpId="1"/>
      <p:bldP spid="45" grpId="0"/>
      <p:bldP spid="45" grpId="1"/>
      <p:bldP spid="46" grpId="0"/>
      <p:bldP spid="46" grpId="1"/>
      <p:bldP spid="46" grpId="2"/>
      <p:bldP spid="46" grpId="3"/>
      <p:bldP spid="46" grpId="4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印尼國家的某些村落仍盛行巫醫治病的習俗。他們的醫術都是經由前人的</a:t>
            </a:r>
            <a:r>
              <a:rPr lang="zh-TW" altLang="en-US" dirty="0" smtClean="0">
                <a:solidFill>
                  <a:srgbClr val="FF0000"/>
                </a:solidFill>
              </a:rPr>
              <a:t>經驗累積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家族的傳承</a:t>
            </a:r>
            <a:r>
              <a:rPr lang="zh-TW" altLang="en-US" dirty="0" smtClean="0"/>
              <a:t>或</a:t>
            </a:r>
            <a:r>
              <a:rPr lang="zh-TW" altLang="en-US" dirty="0" smtClean="0">
                <a:solidFill>
                  <a:srgbClr val="FF0000"/>
                </a:solidFill>
              </a:rPr>
              <a:t>自己先天的特殊能力</a:t>
            </a:r>
            <a:r>
              <a:rPr lang="zh-TW" altLang="en-US" dirty="0" smtClean="0"/>
              <a:t>來幫忙病人治療，已先今科學的角度評論，這種醫療行為，是欠缺下列哪一項過程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r>
              <a:rPr lang="en-US" altLang="zh-TW" dirty="0" smtClean="0"/>
              <a:t>(A)</a:t>
            </a:r>
            <a:r>
              <a:rPr lang="zh-TW" altLang="en-US" dirty="0" smtClean="0"/>
              <a:t>歸納整理 </a:t>
            </a:r>
            <a:r>
              <a:rPr lang="en-US" altLang="zh-TW" dirty="0" smtClean="0"/>
              <a:t>(B)</a:t>
            </a:r>
            <a:r>
              <a:rPr lang="zh-TW" altLang="en-US" dirty="0" smtClean="0"/>
              <a:t>做實驗 </a:t>
            </a:r>
            <a:r>
              <a:rPr lang="en-US" altLang="zh-TW" dirty="0" smtClean="0"/>
              <a:t>(C)</a:t>
            </a:r>
            <a:r>
              <a:rPr lang="zh-TW" altLang="en-US" dirty="0"/>
              <a:t>對</a:t>
            </a:r>
            <a:r>
              <a:rPr lang="zh-TW" altLang="en-US" dirty="0" smtClean="0"/>
              <a:t>自然現象的觀察 </a:t>
            </a:r>
            <a:r>
              <a:rPr lang="en-US" altLang="zh-TW" dirty="0" smtClean="0"/>
              <a:t>(D)</a:t>
            </a:r>
            <a:r>
              <a:rPr lang="zh-TW" altLang="en-US" dirty="0" smtClean="0"/>
              <a:t>建立理論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7670800" y="3257550"/>
            <a:ext cx="2044700" cy="10033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25627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國際單位</a:t>
            </a:r>
            <a:r>
              <a:rPr lang="en-US" altLang="zh-TW" dirty="0" smtClean="0"/>
              <a:t>(SI)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473039"/>
              </p:ext>
            </p:extLst>
          </p:nvPr>
        </p:nvGraphicFramePr>
        <p:xfrm>
          <a:off x="838200" y="1825627"/>
          <a:ext cx="10515600" cy="4562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4001697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0441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04077207"/>
                    </a:ext>
                  </a:extLst>
                </a:gridCol>
              </a:tblGrid>
              <a:tr h="5703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基本量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單位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符號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49443"/>
                  </a:ext>
                </a:extLst>
              </a:tr>
              <a:tr h="5703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長度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公尺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72839"/>
                  </a:ext>
                </a:extLst>
              </a:tr>
              <a:tr h="5703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質量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公斤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12160"/>
                  </a:ext>
                </a:extLst>
              </a:tr>
              <a:tr h="5703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時間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秒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27402"/>
                  </a:ext>
                </a:extLst>
              </a:tr>
              <a:tr h="5703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電流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安培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967416"/>
                  </a:ext>
                </a:extLst>
              </a:tr>
              <a:tr h="5703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溫度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克爾文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801852"/>
                  </a:ext>
                </a:extLst>
              </a:tr>
              <a:tr h="5703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光強度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燭光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806891"/>
                  </a:ext>
                </a:extLst>
              </a:tr>
              <a:tr h="57030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物質 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莫耳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mole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450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266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國際單位</a:t>
            </a:r>
            <a:r>
              <a:rPr lang="en-US" altLang="zh-TW" dirty="0" smtClean="0"/>
              <a:t>(SI)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前綴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283210"/>
              </p:ext>
            </p:extLst>
          </p:nvPr>
        </p:nvGraphicFramePr>
        <p:xfrm>
          <a:off x="838200" y="1825629"/>
          <a:ext cx="10515600" cy="4867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400169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441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378963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04077207"/>
                    </a:ext>
                  </a:extLst>
                </a:gridCol>
              </a:tblGrid>
              <a:tr h="40560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數值</a:t>
                      </a:r>
                      <a:r>
                        <a:rPr lang="en-US" altLang="zh-TW" dirty="0" smtClean="0"/>
                        <a:t>(10</a:t>
                      </a:r>
                      <a:r>
                        <a:rPr lang="zh-TW" altLang="en-US" dirty="0" smtClean="0"/>
                        <a:t>的次方數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英文前綴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中文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符號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49443"/>
                  </a:ext>
                </a:extLst>
              </a:tr>
              <a:tr h="4056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Tera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72839"/>
                  </a:ext>
                </a:extLst>
              </a:tr>
              <a:tr h="4056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Giga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十億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12160"/>
                  </a:ext>
                </a:extLst>
              </a:tr>
              <a:tr h="4056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Mega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百萬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27402"/>
                  </a:ext>
                </a:extLst>
              </a:tr>
              <a:tr h="4056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Kilo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967416"/>
                  </a:ext>
                </a:extLst>
              </a:tr>
              <a:tr h="4056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Centi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厘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801852"/>
                  </a:ext>
                </a:extLst>
              </a:tr>
              <a:tr h="4056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Milli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豪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806891"/>
                  </a:ext>
                </a:extLst>
              </a:tr>
              <a:tr h="4056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Micro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450745"/>
                  </a:ext>
                </a:extLst>
              </a:tr>
              <a:tr h="4056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Nano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305592"/>
                  </a:ext>
                </a:extLst>
              </a:tr>
              <a:tr h="4056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Pico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110645"/>
                  </a:ext>
                </a:extLst>
              </a:tr>
              <a:tr h="4056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Temto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飛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357456"/>
                  </a:ext>
                </a:extLst>
              </a:tr>
              <a:tr h="4056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atto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阿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386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54893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界定值 </a:t>
            </a:r>
            <a:r>
              <a:rPr lang="en-US" altLang="zh-TW" b="1" dirty="0" smtClean="0"/>
              <a:t>a x 10</a:t>
            </a:r>
            <a:r>
              <a:rPr lang="en-US" altLang="zh-TW" b="1" baseline="30000" dirty="0" smtClean="0"/>
              <a:t>n</a:t>
            </a:r>
            <a:endParaRPr lang="zh-TW" altLang="en-US" b="1" baseline="30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z="11500" dirty="0" smtClean="0"/>
              <a:t>a &lt; 3.16 </a:t>
            </a:r>
            <a:r>
              <a:rPr lang="en-US" altLang="zh-TW" sz="11500" dirty="0" smtClean="0">
                <a:sym typeface="Wingdings" panose="05000000000000000000" pitchFamily="2" charset="2"/>
              </a:rPr>
              <a:t> </a:t>
            </a:r>
            <a:r>
              <a:rPr lang="en-US" altLang="zh-TW" sz="11500" dirty="0" smtClean="0"/>
              <a:t>10</a:t>
            </a:r>
            <a:r>
              <a:rPr lang="en-US" altLang="zh-TW" sz="11500" baseline="30000" dirty="0" smtClean="0"/>
              <a:t>n</a:t>
            </a:r>
          </a:p>
          <a:p>
            <a:r>
              <a:rPr lang="en-US" altLang="zh-TW" sz="11500" dirty="0" smtClean="0"/>
              <a:t>a &gt;= 3.16 </a:t>
            </a:r>
            <a:r>
              <a:rPr lang="en-US" altLang="zh-TW" sz="11500" dirty="0" smtClean="0">
                <a:sym typeface="Wingdings" panose="05000000000000000000" pitchFamily="2" charset="2"/>
              </a:rPr>
              <a:t> </a:t>
            </a:r>
            <a:r>
              <a:rPr lang="en-US" altLang="zh-TW" sz="11500" dirty="0" smtClean="0"/>
              <a:t>10</a:t>
            </a:r>
            <a:r>
              <a:rPr lang="en-US" altLang="zh-TW" sz="11500" baseline="30000" dirty="0" smtClean="0"/>
              <a:t>n+1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54281682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單位</a:t>
            </a:r>
            <a:r>
              <a:rPr lang="en-US" altLang="zh-TW" dirty="0" smtClean="0"/>
              <a:t>-</a:t>
            </a:r>
            <a:r>
              <a:rPr lang="zh-TW" altLang="en-US" dirty="0" smtClean="0"/>
              <a:t>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定義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銫</a:t>
            </a:r>
            <a:r>
              <a:rPr lang="en-US" altLang="zh-TW" dirty="0" smtClean="0">
                <a:solidFill>
                  <a:srgbClr val="FF0000"/>
                </a:solidFill>
              </a:rPr>
              <a:t>-133</a:t>
            </a:r>
            <a:r>
              <a:rPr lang="zh-TW" altLang="en-US" dirty="0" smtClean="0">
                <a:solidFill>
                  <a:srgbClr val="FF0000"/>
                </a:solidFill>
              </a:rPr>
              <a:t>原子鐘</a:t>
            </a:r>
            <a:r>
              <a:rPr lang="zh-TW" altLang="en-US" dirty="0" smtClean="0"/>
              <a:t> 發出</a:t>
            </a:r>
            <a:r>
              <a:rPr lang="zh-TW" altLang="en-US" dirty="0" smtClean="0">
                <a:solidFill>
                  <a:srgbClr val="FF0000"/>
                </a:solidFill>
              </a:rPr>
              <a:t>特定波長</a:t>
            </a:r>
            <a:r>
              <a:rPr lang="zh-TW" altLang="en-US" dirty="0" smtClean="0"/>
              <a:t>的光 震動</a:t>
            </a:r>
            <a:r>
              <a:rPr lang="en-US" altLang="zh-TW" dirty="0" smtClean="0">
                <a:solidFill>
                  <a:schemeClr val="accent6"/>
                </a:solidFill>
              </a:rPr>
              <a:t>9192631770</a:t>
            </a:r>
            <a:r>
              <a:rPr lang="zh-TW" altLang="en-US" dirty="0" smtClean="0"/>
              <a:t>次 所</a:t>
            </a:r>
            <a:r>
              <a:rPr lang="zh-TW" altLang="en-US" dirty="0"/>
              <a:t>花的</a:t>
            </a:r>
            <a:r>
              <a:rPr lang="zh-TW" altLang="en-US" dirty="0" smtClean="0"/>
              <a:t>時間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722594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單位</a:t>
            </a:r>
            <a:r>
              <a:rPr lang="en-US" altLang="zh-TW" dirty="0" smtClean="0"/>
              <a:t>-</a:t>
            </a:r>
            <a:r>
              <a:rPr lang="zh-TW" altLang="en-US" dirty="0" smtClean="0"/>
              <a:t>公尺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定義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光</a:t>
                </a:r>
                <a:r>
                  <a:rPr lang="zh-TW" altLang="en-US" dirty="0"/>
                  <a:t>在真空</a:t>
                </a:r>
                <a:r>
                  <a:rPr lang="zh-TW" altLang="en-US" dirty="0" smtClean="0"/>
                  <a:t>中傳播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TW" dirty="0" smtClean="0">
                            <a:solidFill>
                              <a:srgbClr val="00B050"/>
                            </a:solidFill>
                          </a:rPr>
                          <m:t>299792458</m:t>
                        </m:r>
                      </m:den>
                    </m:f>
                  </m:oMath>
                </a14:m>
                <a:r>
                  <a:rPr lang="en-US" altLang="zh-TW" b="0" dirty="0" smtClean="0">
                    <a:solidFill>
                      <a:srgbClr val="00B050"/>
                    </a:solidFill>
                  </a:rPr>
                  <a:t> </a:t>
                </a:r>
                <a:r>
                  <a:rPr lang="zh-TW" altLang="en-US" dirty="0"/>
                  <a:t>的距離</a:t>
                </a:r>
                <a:endParaRPr lang="en-US" altLang="zh-TW" b="0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5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295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單位</a:t>
            </a:r>
            <a:r>
              <a:rPr lang="en-US" altLang="zh-TW" dirty="0" smtClean="0"/>
              <a:t>-</a:t>
            </a:r>
            <a:r>
              <a:rPr lang="zh-TW" altLang="en-US" dirty="0"/>
              <a:t>公斤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定義</a:t>
            </a:r>
            <a:r>
              <a:rPr lang="en-US" altLang="zh-TW" dirty="0" smtClean="0"/>
              <a:t>:</a:t>
            </a:r>
            <a:r>
              <a:rPr lang="zh-TW" altLang="en-US" dirty="0" smtClean="0"/>
              <a:t> 由普朗克常數計算出的質量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0309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483</Words>
  <Application>Microsoft Office PowerPoint</Application>
  <PresentationFormat>寬螢幕</PresentationFormat>
  <Paragraphs>172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8" baseType="lpstr">
      <vt:lpstr>等线</vt:lpstr>
      <vt:lpstr>微软雅黑</vt:lpstr>
      <vt:lpstr>Open Sans</vt:lpstr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一上段一物理總複習</vt:lpstr>
      <vt:lpstr>PowerPoint 簡報</vt:lpstr>
      <vt:lpstr>例題</vt:lpstr>
      <vt:lpstr>國際單位(SI)</vt:lpstr>
      <vt:lpstr>國際單位(SI) - 前綴</vt:lpstr>
      <vt:lpstr>界定值 a x 10n</vt:lpstr>
      <vt:lpstr>單位-秒</vt:lpstr>
      <vt:lpstr>單位-公尺</vt:lpstr>
      <vt:lpstr>單位-公斤</vt:lpstr>
      <vt:lpstr>物理學</vt:lpstr>
      <vt:lpstr>物質</vt:lpstr>
      <vt:lpstr>物質的三態</vt:lpstr>
      <vt:lpstr>物質的三態</vt:lpstr>
      <vt:lpstr>物質的三態</vt:lpstr>
      <vt:lpstr>相變</vt:lpstr>
      <vt:lpstr>原子</vt:lpstr>
      <vt:lpstr>例題</vt:lpstr>
      <vt:lpstr>原子組成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一上段一物理總複習</dc:title>
  <dc:creator>user</dc:creator>
  <cp:lastModifiedBy>user</cp:lastModifiedBy>
  <cp:revision>23</cp:revision>
  <dcterms:created xsi:type="dcterms:W3CDTF">2023-10-06T12:14:09Z</dcterms:created>
  <dcterms:modified xsi:type="dcterms:W3CDTF">2023-10-07T08:18:32Z</dcterms:modified>
</cp:coreProperties>
</file>