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257" r:id="rId6"/>
    <p:sldId id="262" r:id="rId7"/>
    <p:sldId id="289" r:id="rId8"/>
    <p:sldId id="290" r:id="rId9"/>
    <p:sldId id="264" r:id="rId10"/>
    <p:sldId id="291" r:id="rId11"/>
    <p:sldId id="260" r:id="rId12"/>
    <p:sldId id="292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181" autoAdjust="0"/>
  </p:normalViewPr>
  <p:slideViewPr>
    <p:cSldViewPr snapToGrid="0">
      <p:cViewPr varScale="1">
        <p:scale>
          <a:sx n="80" d="100"/>
          <a:sy n="80" d="100"/>
        </p:scale>
        <p:origin x="1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1B7B7-644A-49B5-892A-EF1D7AE5F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4294967295"/>
          </p:nvPr>
        </p:nvSpPr>
        <p:spPr/>
      </p:sp>
      <p:sp>
        <p:nvSpPr>
          <p:cNvPr id="3" name="文本占位符 2"/>
          <p:cNvSpPr/>
          <p:nvPr>
            <p:ph type="body" idx="9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出示主题图，让学生自由观察、交流：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出示主题图，让学生自由观察、交流：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出示主题图，让学生自由观察、交流：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出示主题图，让学生自由观察、交流：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出示主题图，让学生自由观察、交流：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出示主题图，让学生自由观察、交流：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依次点击出示：事物，画圈，数字（换图）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按数量顺序数，再画出相应数量的圈，建立抽象和一一对应的关系，最后出示数字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0EC5-FE27-4A30-A148-8131B3025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100000">
              <a:srgbClr val="00B050"/>
            </a:gs>
            <a:gs pos="100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90" y="606403"/>
            <a:ext cx="7377792" cy="72248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39" y="-275875"/>
            <a:ext cx="2275573" cy="2326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677"/>
            <a:ext cx="4097017" cy="6435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93490" y="1123862"/>
            <a:ext cx="7274511" cy="2387766"/>
          </a:xfrm>
        </p:spPr>
        <p:txBody>
          <a:bodyPr anchor="b">
            <a:noAutofit/>
          </a:bodyPr>
          <a:lstStyle>
            <a:lvl1pPr algn="ctr">
              <a:defRPr sz="4315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50360" y="3602657"/>
            <a:ext cx="7517641" cy="1656030"/>
          </a:xfrm>
        </p:spPr>
        <p:txBody>
          <a:bodyPr>
            <a:normAutofit/>
          </a:bodyPr>
          <a:lstStyle>
            <a:lvl1pPr marL="0" indent="0" algn="ctr">
              <a:buNone/>
              <a:defRPr sz="345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986155" indent="0" algn="ctr">
              <a:buNone/>
              <a:defRPr sz="4315"/>
            </a:lvl2pPr>
            <a:lvl3pPr marL="1972945" indent="0" algn="ctr">
              <a:buNone/>
              <a:defRPr sz="3885"/>
            </a:lvl3pPr>
            <a:lvl4pPr marL="2959100" indent="0" algn="ctr">
              <a:buNone/>
              <a:defRPr sz="3450"/>
            </a:lvl4pPr>
            <a:lvl5pPr marL="3945255" indent="0" algn="ctr">
              <a:buNone/>
              <a:defRPr sz="3450"/>
            </a:lvl5pPr>
            <a:lvl6pPr marL="4931410" indent="0" algn="ctr">
              <a:buNone/>
              <a:defRPr sz="3450"/>
            </a:lvl6pPr>
            <a:lvl7pPr marL="5918200" indent="0" algn="ctr">
              <a:buNone/>
              <a:defRPr sz="3450"/>
            </a:lvl7pPr>
            <a:lvl8pPr marL="6904355" indent="0" algn="ctr">
              <a:buNone/>
              <a:defRPr sz="3450"/>
            </a:lvl8pPr>
            <a:lvl9pPr marL="7890510" indent="0" algn="ctr">
              <a:buNone/>
              <a:defRPr sz="3450"/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4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450"/>
            </a:lvl1pPr>
            <a:lvl2pPr>
              <a:defRPr sz="3020"/>
            </a:lvl2pPr>
            <a:lvl3pPr>
              <a:defRPr sz="2590"/>
            </a:lvl3pPr>
            <a:lvl4pPr>
              <a:defRPr sz="2375"/>
            </a:lvl4pPr>
            <a:lvl5pPr>
              <a:defRPr sz="2375"/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dairong\Desktop\动物主题PPT.jpg动物主题PPT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49" y="1749"/>
            <a:ext cx="12179671" cy="685870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39057" y="1734601"/>
            <a:ext cx="10513888" cy="4949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8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34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 sz="302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 sz="259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 sz="259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77" y="729601"/>
            <a:ext cx="1553433" cy="729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dairong\Desktop\动物主题PPT.jpg动物主题PPT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49" y="1749"/>
            <a:ext cx="12179671" cy="685870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39057" y="1734601"/>
            <a:ext cx="10513888" cy="4949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8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34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 sz="302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 sz="259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 sz="259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77" y="729601"/>
            <a:ext cx="1553433" cy="729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dairong\Desktop\动物主题PPT.jpg动物主题PPT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49" y="1749"/>
            <a:ext cx="12179671" cy="685870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839057" y="1734601"/>
            <a:ext cx="10513888" cy="49499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8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345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 sz="302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 sz="259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 sz="259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77" y="729601"/>
            <a:ext cx="1553433" cy="729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\Users\dairong\Desktop\动物主题PPT.jpg动物主题PPT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49" y="1749"/>
            <a:ext cx="12179671" cy="68587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118A-56BB-4330-8CB0-28ED948475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8849-7A68-407C-8CAB-BD602C0C62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9057" y="364117"/>
            <a:ext cx="10513888" cy="132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57" y="1824086"/>
            <a:ext cx="10513888" cy="435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9057" y="6358040"/>
            <a:ext cx="2743199" cy="364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5217-D489-9642-96D7-9B7C92FF2A8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745" y="6358040"/>
            <a:ext cx="4116512" cy="364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744" y="6358040"/>
            <a:ext cx="2743201" cy="364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5CE0-5F80-F345-A450-F4787E3DE3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1972945" rtl="0" eaLnBrk="1" latinLnBrk="0" hangingPunct="1">
        <a:lnSpc>
          <a:spcPct val="90000"/>
        </a:lnSpc>
        <a:spcBef>
          <a:spcPct val="0"/>
        </a:spcBef>
        <a:buNone/>
        <a:defRPr sz="9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395" indent="-493395" algn="l" defTabSz="1972945" rtl="0" eaLnBrk="1" latinLnBrk="0" hangingPunct="1">
        <a:lnSpc>
          <a:spcPct val="90000"/>
        </a:lnSpc>
        <a:spcBef>
          <a:spcPts val="2160"/>
        </a:spcBef>
        <a:buFont typeface="Arial" panose="020B0604020202020204"/>
        <a:buChar char="•"/>
        <a:defRPr sz="6040" kern="1200">
          <a:solidFill>
            <a:schemeClr val="tx1"/>
          </a:solidFill>
          <a:latin typeface="+mn-lt"/>
          <a:ea typeface="+mn-ea"/>
          <a:cs typeface="+mn-cs"/>
        </a:defRPr>
      </a:lvl1pPr>
      <a:lvl2pPr marL="1479550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5180" kern="1200">
          <a:solidFill>
            <a:schemeClr val="tx1"/>
          </a:solidFill>
          <a:latin typeface="+mn-lt"/>
          <a:ea typeface="+mn-ea"/>
          <a:cs typeface="+mn-cs"/>
        </a:defRPr>
      </a:lvl2pPr>
      <a:lvl3pPr marL="2465705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4315" kern="1200">
          <a:solidFill>
            <a:schemeClr val="tx1"/>
          </a:solidFill>
          <a:latin typeface="+mn-lt"/>
          <a:ea typeface="+mn-ea"/>
          <a:cs typeface="+mn-cs"/>
        </a:defRPr>
      </a:lvl3pPr>
      <a:lvl4pPr marL="3451860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3885" kern="1200">
          <a:solidFill>
            <a:schemeClr val="tx1"/>
          </a:solidFill>
          <a:latin typeface="+mn-lt"/>
          <a:ea typeface="+mn-ea"/>
          <a:cs typeface="+mn-cs"/>
        </a:defRPr>
      </a:lvl4pPr>
      <a:lvl5pPr marL="4438650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3885" kern="1200">
          <a:solidFill>
            <a:schemeClr val="tx1"/>
          </a:solidFill>
          <a:latin typeface="+mn-lt"/>
          <a:ea typeface="+mn-ea"/>
          <a:cs typeface="+mn-cs"/>
        </a:defRPr>
      </a:lvl5pPr>
      <a:lvl6pPr marL="5424805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3885" kern="1200">
          <a:solidFill>
            <a:schemeClr val="tx1"/>
          </a:solidFill>
          <a:latin typeface="+mn-lt"/>
          <a:ea typeface="+mn-ea"/>
          <a:cs typeface="+mn-cs"/>
        </a:defRPr>
      </a:lvl6pPr>
      <a:lvl7pPr marL="6410960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3885" kern="1200">
          <a:solidFill>
            <a:schemeClr val="tx1"/>
          </a:solidFill>
          <a:latin typeface="+mn-lt"/>
          <a:ea typeface="+mn-ea"/>
          <a:cs typeface="+mn-cs"/>
        </a:defRPr>
      </a:lvl7pPr>
      <a:lvl8pPr marL="7397115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3885" kern="1200">
          <a:solidFill>
            <a:schemeClr val="tx1"/>
          </a:solidFill>
          <a:latin typeface="+mn-lt"/>
          <a:ea typeface="+mn-ea"/>
          <a:cs typeface="+mn-cs"/>
        </a:defRPr>
      </a:lvl8pPr>
      <a:lvl9pPr marL="8383905" indent="-493395" algn="l" defTabSz="1972945" rtl="0" eaLnBrk="1" latinLnBrk="0" hangingPunct="1">
        <a:lnSpc>
          <a:spcPct val="90000"/>
        </a:lnSpc>
        <a:spcBef>
          <a:spcPts val="1080"/>
        </a:spcBef>
        <a:buFont typeface="Arial" panose="020B0604020202020204"/>
        <a:buChar char="•"/>
        <a:defRPr sz="38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1pPr>
      <a:lvl2pPr marL="986155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2pPr>
      <a:lvl3pPr marL="1972945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3pPr>
      <a:lvl4pPr marL="2959100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4pPr>
      <a:lvl5pPr marL="3945255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5pPr>
      <a:lvl6pPr marL="4931410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6pPr>
      <a:lvl7pPr marL="5918200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7pPr>
      <a:lvl8pPr marL="6904355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8pPr>
      <a:lvl9pPr marL="7890510" algn="l" defTabSz="1972945" rtl="0" eaLnBrk="1" latinLnBrk="0" hangingPunct="1">
        <a:defRPr sz="38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B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63950" y="2501265"/>
            <a:ext cx="651192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6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准备课：数一数</a:t>
            </a:r>
            <a:endParaRPr lang="zh-CN" altLang="en-US" sz="6600" b="1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0440" y="1090295"/>
            <a:ext cx="5993765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R="0" defTabSz="914400">
              <a:buClrTx/>
              <a:buSzTx/>
              <a:buFontTx/>
              <a:defRPr/>
            </a:pPr>
            <a:r>
              <a:rPr lang="en-US" altLang="zh-CN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  <a:sym typeface="+mn-ea"/>
              </a:rPr>
              <a:t>《</a:t>
            </a:r>
            <a:r>
              <a:rPr lang="zh-CN" altLang="en-US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  <a:sym typeface="+mn-ea"/>
              </a:rPr>
              <a:t>生本学材</a:t>
            </a:r>
            <a:r>
              <a:rPr lang="en-US" altLang="zh-CN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  <a:sym typeface="+mn-ea"/>
              </a:rPr>
              <a:t>》</a:t>
            </a:r>
            <a:r>
              <a:rPr lang="zh-CN" altLang="en-US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  <a:sym typeface="+mn-ea"/>
              </a:rPr>
              <a:t>一</a:t>
            </a:r>
            <a:r>
              <a:rPr lang="zh-CN" altLang="en-US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年</a:t>
            </a:r>
            <a:r>
              <a:rPr lang="zh-CN" altLang="en-US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宋体" panose="02010600030101010101" pitchFamily="2" charset="-122"/>
                <a:sym typeface="+mn-ea"/>
              </a:rPr>
              <a:t>级上册第一单元</a:t>
            </a:r>
            <a:endParaRPr lang="zh-CN" altLang="en-US" sz="2800" b="1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650605" y="3191510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3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222240" y="378523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6914515" y="378523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6068060" y="378523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0" y="3345180"/>
            <a:ext cx="2317115" cy="1414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871585" y="3420745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4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777230" y="434022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6914515" y="434022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6914515" y="347599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5777230" y="347599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3207385"/>
            <a:ext cx="2658745" cy="1995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930640" y="3261995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5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222240" y="425259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5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6914515" y="425259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6546850" y="352742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6068060" y="425259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36"/>
          <p:cNvSpPr/>
          <p:nvPr/>
        </p:nvSpPr>
        <p:spPr>
          <a:xfrm>
            <a:off x="5589270" y="352742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261995"/>
            <a:ext cx="2835275" cy="192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  <p:bldP spid="10" grpId="0" bldLvl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842375" y="3147695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6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543550" y="422338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6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7235825" y="422338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6366510" y="422338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7235825" y="34982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36"/>
          <p:cNvSpPr/>
          <p:nvPr/>
        </p:nvSpPr>
        <p:spPr>
          <a:xfrm>
            <a:off x="6366510" y="34982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流程图: 联系 36"/>
          <p:cNvSpPr/>
          <p:nvPr/>
        </p:nvSpPr>
        <p:spPr>
          <a:xfrm>
            <a:off x="5543550" y="34982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0" y="3147695"/>
            <a:ext cx="2967990" cy="1892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  <p:bldP spid="10" grpId="0" bldLvl="0" animBg="1"/>
      <p:bldP spid="10" grpId="1" animBg="1"/>
      <p:bldP spid="11" grpId="0" bldLvl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9122410" y="3297555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7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193030" y="415036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7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6885305" y="415036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6885305" y="342519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6005830" y="342519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36"/>
          <p:cNvSpPr/>
          <p:nvPr/>
        </p:nvSpPr>
        <p:spPr>
          <a:xfrm>
            <a:off x="5193030" y="342519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11" name="流程图: 联系 36"/>
          <p:cNvSpPr/>
          <p:nvPr/>
        </p:nvSpPr>
        <p:spPr>
          <a:xfrm>
            <a:off x="7660005" y="415036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12" name="流程图: 联系 36"/>
          <p:cNvSpPr/>
          <p:nvPr/>
        </p:nvSpPr>
        <p:spPr>
          <a:xfrm>
            <a:off x="6102985" y="415036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70" y="3307715"/>
            <a:ext cx="2510790" cy="173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930005" y="3471545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8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222240" y="457390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8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7070725" y="457390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6464935" y="373634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5856605" y="373634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36"/>
          <p:cNvSpPr/>
          <p:nvPr/>
        </p:nvSpPr>
        <p:spPr>
          <a:xfrm>
            <a:off x="5222240" y="373634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流程图: 联系 36"/>
          <p:cNvSpPr/>
          <p:nvPr/>
        </p:nvSpPr>
        <p:spPr>
          <a:xfrm>
            <a:off x="7070725" y="373634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12" name="流程图: 联系 36"/>
          <p:cNvSpPr/>
          <p:nvPr/>
        </p:nvSpPr>
        <p:spPr>
          <a:xfrm>
            <a:off x="6464935" y="457390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13" name="流程图: 联系 36"/>
          <p:cNvSpPr/>
          <p:nvPr/>
        </p:nvSpPr>
        <p:spPr>
          <a:xfrm>
            <a:off x="5856605" y="457390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181350"/>
            <a:ext cx="2818130" cy="214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9357360" y="3358515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9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343525" y="4398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9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7258685" y="4398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7879080" y="4398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5949315" y="4398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36"/>
          <p:cNvSpPr/>
          <p:nvPr/>
        </p:nvSpPr>
        <p:spPr>
          <a:xfrm>
            <a:off x="6609080" y="4398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流程图: 联系 36"/>
          <p:cNvSpPr/>
          <p:nvPr/>
        </p:nvSpPr>
        <p:spPr>
          <a:xfrm>
            <a:off x="7258685" y="330073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流程图: 联系 36"/>
          <p:cNvSpPr/>
          <p:nvPr/>
        </p:nvSpPr>
        <p:spPr>
          <a:xfrm>
            <a:off x="6609080" y="330073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流程图: 联系 36"/>
          <p:cNvSpPr/>
          <p:nvPr/>
        </p:nvSpPr>
        <p:spPr>
          <a:xfrm>
            <a:off x="5949315" y="330073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流程图: 联系 36"/>
          <p:cNvSpPr/>
          <p:nvPr/>
        </p:nvSpPr>
        <p:spPr>
          <a:xfrm>
            <a:off x="5343525" y="330073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90" y="3358515"/>
            <a:ext cx="2940050" cy="176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14" grpId="0" bldLvl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680450" y="3171825"/>
            <a:ext cx="19132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10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124450" y="41078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10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流程图: 联系 36"/>
          <p:cNvSpPr/>
          <p:nvPr/>
        </p:nvSpPr>
        <p:spPr>
          <a:xfrm>
            <a:off x="5730240" y="3382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联系 36"/>
          <p:cNvSpPr/>
          <p:nvPr/>
        </p:nvSpPr>
        <p:spPr>
          <a:xfrm>
            <a:off x="5730240" y="41078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  <p:sp>
        <p:nvSpPr>
          <p:cNvPr id="7" name="流程图: 联系 36"/>
          <p:cNvSpPr/>
          <p:nvPr/>
        </p:nvSpPr>
        <p:spPr>
          <a:xfrm>
            <a:off x="6336030" y="41078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流程图: 联系 36"/>
          <p:cNvSpPr/>
          <p:nvPr/>
        </p:nvSpPr>
        <p:spPr>
          <a:xfrm>
            <a:off x="6941185" y="41078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流程图: 联系 36"/>
          <p:cNvSpPr/>
          <p:nvPr/>
        </p:nvSpPr>
        <p:spPr>
          <a:xfrm>
            <a:off x="7534910" y="410781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流程图: 联系 36"/>
          <p:cNvSpPr/>
          <p:nvPr/>
        </p:nvSpPr>
        <p:spPr>
          <a:xfrm>
            <a:off x="7534910" y="3382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流程图: 联系 36"/>
          <p:cNvSpPr/>
          <p:nvPr/>
        </p:nvSpPr>
        <p:spPr>
          <a:xfrm>
            <a:off x="6941185" y="3382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流程图: 联系 36"/>
          <p:cNvSpPr/>
          <p:nvPr/>
        </p:nvSpPr>
        <p:spPr>
          <a:xfrm>
            <a:off x="6336030" y="3382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流程图: 联系 36"/>
          <p:cNvSpPr/>
          <p:nvPr/>
        </p:nvSpPr>
        <p:spPr>
          <a:xfrm>
            <a:off x="5124450" y="3382645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095625"/>
            <a:ext cx="2824480" cy="172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  <p:bldP spid="3" grpId="0" bldLvl="0" animBg="1"/>
      <p:bldP spid="3" grpId="1" animBg="1"/>
      <p:bldP spid="7" grpId="0" bldLvl="0" animBg="1"/>
      <p:bldP spid="7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58729" y="160611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数数方法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19480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小结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40" y="1077633"/>
            <a:ext cx="3679050" cy="47399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475" y="1077794"/>
            <a:ext cx="3679050" cy="470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61704" y="1763902"/>
            <a:ext cx="7208349" cy="1757566"/>
          </a:xfrm>
        </p:spPr>
        <p:txBody>
          <a:bodyPr/>
          <a:lstStyle/>
          <a:p>
            <a:r>
              <a:rPr kumimoji="1" lang="zh-CN" altLang="en-US" sz="604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你学到了什么？</a:t>
            </a:r>
            <a:endParaRPr kumimoji="1" lang="zh-CN" altLang="en-US" sz="604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66414" y="5810283"/>
            <a:ext cx="6209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</a:rPr>
              <a:t>自由观察、交流：你看到了什么？</a:t>
            </a:r>
            <a:endParaRPr lang="zh-CN" altLang="en-US" sz="2800" b="1" dirty="0">
              <a:solidFill>
                <a:srgbClr val="0070C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1195" y="92964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数一数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201420"/>
            <a:ext cx="3351530" cy="4504690"/>
          </a:xfrm>
          <a:prstGeom prst="rect">
            <a:avLst/>
          </a:prstGeom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05" y="1028700"/>
            <a:ext cx="3500120" cy="4667250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90625" y="93408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一、</a:t>
            </a: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入学教育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5" y="3893820"/>
            <a:ext cx="4599305" cy="201676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685" y="1186815"/>
            <a:ext cx="2766695" cy="4723765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</p:pic>
      <p:sp>
        <p:nvSpPr>
          <p:cNvPr id="10" name="矩形 9"/>
          <p:cNvSpPr/>
          <p:nvPr/>
        </p:nvSpPr>
        <p:spPr>
          <a:xfrm>
            <a:off x="1345565" y="1800860"/>
            <a:ext cx="486283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glow rad="139700">
                    <a:srgbClr val="70AD47">
                      <a:satMod val="175000"/>
                      <a:alpha val="40000"/>
                    </a:srgbClr>
                  </a:glow>
                </a:effectLst>
              </a:rPr>
              <a:t>爱祖国、爱校园</a:t>
            </a:r>
            <a:endParaRPr lang="zh-CN" altLang="en-US" sz="4400" b="1">
              <a:solidFill>
                <a:schemeClr val="bg1"/>
              </a:solidFill>
              <a:effectLst>
                <a:glow rad="139700">
                  <a:srgbClr val="70AD47">
                    <a:satMod val="175000"/>
                    <a:alpha val="40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46885" y="962025"/>
            <a:ext cx="159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入学教育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7340" y="1823720"/>
            <a:ext cx="547497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glow rad="139700">
                    <a:srgbClr val="70AD47">
                      <a:satMod val="175000"/>
                      <a:alpha val="40000"/>
                    </a:srgbClr>
                  </a:glow>
                </a:effectLst>
              </a:rPr>
              <a:t>尊敬老师、关爱同学</a:t>
            </a:r>
            <a:endParaRPr lang="zh-CN" altLang="en-US" sz="4400" b="1">
              <a:solidFill>
                <a:schemeClr val="bg1"/>
              </a:solidFill>
              <a:effectLst>
                <a:glow rad="139700">
                  <a:srgbClr val="70AD47">
                    <a:satMod val="175000"/>
                    <a:alpha val="40000"/>
                  </a:srgbClr>
                </a:glo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731770"/>
            <a:ext cx="2527300" cy="3301365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75" y="2731770"/>
            <a:ext cx="4084955" cy="3301365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46885" y="962025"/>
            <a:ext cx="1593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入学教育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2735" y="1823720"/>
            <a:ext cx="547497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solidFill>
                  <a:schemeClr val="bg1"/>
                </a:solidFill>
                <a:effectLst>
                  <a:glow rad="139700">
                    <a:srgbClr val="70AD47">
                      <a:satMod val="175000"/>
                      <a:alpha val="40000"/>
                    </a:srgbClr>
                  </a:glow>
                </a:effectLst>
              </a:rPr>
              <a:t>热爱和平、爱护环境</a:t>
            </a:r>
            <a:endParaRPr lang="zh-CN" altLang="en-US" sz="4400" b="1">
              <a:solidFill>
                <a:schemeClr val="bg1"/>
              </a:solidFill>
              <a:effectLst>
                <a:glow rad="139700">
                  <a:srgbClr val="70AD47">
                    <a:satMod val="175000"/>
                    <a:alpha val="40000"/>
                  </a:srgbClr>
                </a:glo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55" y="2890520"/>
            <a:ext cx="2989580" cy="3277235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5" y="2889885"/>
            <a:ext cx="2649855" cy="3277870"/>
          </a:xfrm>
          <a:prstGeom prst="rect">
            <a:avLst/>
          </a:prstGeom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90625" y="93408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二、</a:t>
            </a: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33695" y="934085"/>
            <a:ext cx="1397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</a:rPr>
              <a:t>自由数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1727200"/>
            <a:ext cx="3228340" cy="4338955"/>
          </a:xfrm>
          <a:prstGeom prst="rect">
            <a:avLst/>
          </a:prstGeom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35" y="1576070"/>
            <a:ext cx="3367405" cy="4490085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18945" y="934085"/>
            <a:ext cx="157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315" y="934085"/>
            <a:ext cx="6328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</a:rPr>
              <a:t>有序数：</a:t>
            </a:r>
            <a:r>
              <a:rPr lang="zh-CN" altLang="en-US" sz="2800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从左往右、从上往下，圈一圈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1727200"/>
            <a:ext cx="3228340" cy="4338955"/>
          </a:xfrm>
          <a:prstGeom prst="rect">
            <a:avLst/>
          </a:prstGeom>
          <a:effectLst/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35" y="1576070"/>
            <a:ext cx="3367405" cy="4490085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286115" y="3285490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1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6043930" y="390017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945" y="934085"/>
            <a:ext cx="1662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10" y="3335020"/>
            <a:ext cx="1228725" cy="135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/>
          <p:cNvSpPr txBox="1">
            <a:spLocks noChangeArrowheads="1"/>
          </p:cNvSpPr>
          <p:nvPr/>
        </p:nvSpPr>
        <p:spPr bwMode="auto">
          <a:xfrm>
            <a:off x="8739505" y="3219450"/>
            <a:ext cx="9861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新宋体" panose="02010609030101010101" charset="-122"/>
                <a:ea typeface="新宋体" panose="02010609030101010101" charset="-122"/>
              </a:rPr>
              <a:t>2</a:t>
            </a:r>
            <a:endParaRPr lang="en-US" altLang="zh-CN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4" name="流程图: 联系 36"/>
          <p:cNvSpPr/>
          <p:nvPr/>
        </p:nvSpPr>
        <p:spPr>
          <a:xfrm>
            <a:off x="5222240" y="377063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12069" y="1816932"/>
            <a:ext cx="96340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有序数：数量是</a:t>
            </a:r>
            <a:r>
              <a:rPr lang="en-US" altLang="zh-CN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的有什么？能画圈表示吗？会用数表示吗？</a:t>
            </a:r>
            <a:endParaRPr lang="zh-CN" altLang="en-US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58950" y="934085"/>
            <a:ext cx="1496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rPr>
              <a:t>了解数数</a:t>
            </a:r>
            <a:endParaRPr lang="zh-CN" altLang="en-US" sz="24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225165"/>
            <a:ext cx="2092960" cy="1698625"/>
          </a:xfrm>
          <a:prstGeom prst="rect">
            <a:avLst/>
          </a:prstGeom>
        </p:spPr>
      </p:pic>
      <p:sp>
        <p:nvSpPr>
          <p:cNvPr id="8" name="流程图: 联系 36"/>
          <p:cNvSpPr/>
          <p:nvPr/>
        </p:nvSpPr>
        <p:spPr>
          <a:xfrm>
            <a:off x="6914515" y="3770630"/>
            <a:ext cx="478790" cy="466090"/>
          </a:xfrm>
          <a:prstGeom prst="flowChartConnector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bldLvl="0" animBg="1"/>
      <p:bldP spid="4" grpId="1" animBg="1"/>
      <p:bldP spid="8" grpId="0" bldLvl="0" animBg="1"/>
      <p:bldP spid="8" grpId="1" animBg="1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宽屏</PresentationFormat>
  <Paragraphs>94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Arial</vt:lpstr>
      <vt:lpstr>新宋体</vt:lpstr>
      <vt:lpstr>Calibri</vt:lpstr>
      <vt:lpstr>微软雅黑</vt:lpstr>
      <vt:lpstr>Arial Unicode MS</vt:lpstr>
      <vt:lpstr>等线 Light</vt:lpstr>
      <vt:lpstr>等线</vt:lpstr>
      <vt:lpstr>Office 主题​​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你学到了什么？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第一单元 准备课</dc:title>
  <dc:creator>windows</dc:creator>
  <cp:lastModifiedBy>蓉澈</cp:lastModifiedBy>
  <cp:revision>25</cp:revision>
  <dcterms:created xsi:type="dcterms:W3CDTF">2019-08-14T03:54:00Z</dcterms:created>
  <dcterms:modified xsi:type="dcterms:W3CDTF">2019-08-30T04:44:50Z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