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58" r:id="rId5"/>
    <p:sldId id="259" r:id="rId6"/>
    <p:sldId id="268" r:id="rId7"/>
    <p:sldId id="260" r:id="rId8"/>
    <p:sldId id="262" r:id="rId9"/>
    <p:sldId id="263" r:id="rId10"/>
    <p:sldId id="269" r:id="rId11"/>
    <p:sldId id="264"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88"/>
  </p:normalViewPr>
  <p:slideViewPr>
    <p:cSldViewPr snapToGrid="0" snapToObjects="1">
      <p:cViewPr>
        <p:scale>
          <a:sx n="113" d="100"/>
          <a:sy n="113" d="100"/>
        </p:scale>
        <p:origin x="520"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7/25/19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7/25/19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7/25/19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7/25/19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A61015F-7CC6-4D0A-9D87-873EA4C304CC}" type="datetimeFigureOut">
              <a:rPr lang="en-US" dirty="0"/>
              <a:t>7/25/19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7/25/19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7/25/19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7/25/19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7/25/19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5C68B11-C5A8-448C-8CE9-B1A273C79CFC}" type="datetimeFigureOut">
              <a:rPr lang="en-US" dirty="0"/>
              <a:t>7/25/19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16CA0-919D-4A49-9C8A-62FDFB3A5183}" type="datetimeFigureOut">
              <a:rPr lang="en-US" dirty="0"/>
              <a:t>7/25/19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7/25/19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DD24C9-5ABC-8347-8958-23188258C31B}"/>
              </a:ext>
            </a:extLst>
          </p:cNvPr>
          <p:cNvSpPr>
            <a:spLocks noGrp="1"/>
          </p:cNvSpPr>
          <p:nvPr>
            <p:ph type="ctrTitle"/>
          </p:nvPr>
        </p:nvSpPr>
        <p:spPr/>
        <p:txBody>
          <a:bodyPr/>
          <a:lstStyle/>
          <a:p>
            <a:r>
              <a:rPr kumimoji="1" lang="en-US" altLang="zh-CN" dirty="0"/>
              <a:t>Group D</a:t>
            </a:r>
            <a:r>
              <a:rPr kumimoji="1" lang="zh-CN" altLang="en-US" dirty="0"/>
              <a:t> </a:t>
            </a:r>
            <a:r>
              <a:rPr kumimoji="1" lang="en-US" altLang="zh-CN" dirty="0"/>
              <a:t>presentation</a:t>
            </a:r>
            <a:r>
              <a:rPr kumimoji="1" lang="zh-CN" altLang="en-US" dirty="0"/>
              <a:t>  </a:t>
            </a:r>
          </a:p>
        </p:txBody>
      </p:sp>
      <p:sp>
        <p:nvSpPr>
          <p:cNvPr id="3" name="副标题 2">
            <a:extLst>
              <a:ext uri="{FF2B5EF4-FFF2-40B4-BE49-F238E27FC236}">
                <a16:creationId xmlns:a16="http://schemas.microsoft.com/office/drawing/2014/main" id="{6BAB9C62-1EAF-924A-B523-9638E64E0014}"/>
              </a:ext>
            </a:extLst>
          </p:cNvPr>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3501728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F35EE1-7FA3-564A-ACF5-DE5F4EFF54FA}"/>
              </a:ext>
            </a:extLst>
          </p:cNvPr>
          <p:cNvSpPr>
            <a:spLocks noGrp="1"/>
          </p:cNvSpPr>
          <p:nvPr>
            <p:ph type="title"/>
          </p:nvPr>
        </p:nvSpPr>
        <p:spPr>
          <a:xfrm>
            <a:off x="457200" y="4960137"/>
            <a:ext cx="7772400" cy="1463040"/>
          </a:xfrm>
        </p:spPr>
        <p:txBody>
          <a:bodyPr>
            <a:normAutofit/>
          </a:bodyPr>
          <a:lstStyle/>
          <a:p>
            <a:r>
              <a:rPr kumimoji="1" lang="en-US" altLang="zh-CN" sz="4400" dirty="0"/>
              <a:t>Part3</a:t>
            </a:r>
            <a:r>
              <a:rPr kumimoji="1" lang="zh-CN" altLang="en-US" sz="4400" dirty="0"/>
              <a:t> </a:t>
            </a:r>
            <a:r>
              <a:rPr kumimoji="1" lang="en-US" altLang="zh-CN" sz="4400" dirty="0"/>
              <a:t>Analysis result of</a:t>
            </a:r>
            <a:r>
              <a:rPr kumimoji="1" lang="zh-CN" altLang="en-US" sz="4400" dirty="0"/>
              <a:t> </a:t>
            </a:r>
            <a:r>
              <a:rPr kumimoji="1" lang="en-US" altLang="zh-CN" sz="4400" dirty="0"/>
              <a:t>simulation </a:t>
            </a:r>
            <a:endParaRPr kumimoji="1" lang="zh-CN" altLang="en-US" sz="4400" dirty="0"/>
          </a:p>
        </p:txBody>
      </p:sp>
      <p:sp>
        <p:nvSpPr>
          <p:cNvPr id="3" name="文本占位符 2">
            <a:extLst>
              <a:ext uri="{FF2B5EF4-FFF2-40B4-BE49-F238E27FC236}">
                <a16:creationId xmlns:a16="http://schemas.microsoft.com/office/drawing/2014/main" id="{1D573B35-FEA7-6840-A89B-9FE77DEC874F}"/>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339340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1EF4CB-BC31-BB47-9B5D-493AEE604426}"/>
              </a:ext>
            </a:extLst>
          </p:cNvPr>
          <p:cNvSpPr>
            <a:spLocks noGrp="1"/>
          </p:cNvSpPr>
          <p:nvPr>
            <p:ph type="title"/>
          </p:nvPr>
        </p:nvSpPr>
        <p:spPr/>
        <p:txBody>
          <a:bodyPr/>
          <a:lstStyle/>
          <a:p>
            <a:r>
              <a:rPr kumimoji="1" lang="en-US" altLang="zh-CN" dirty="0"/>
              <a:t>Analysis result of</a:t>
            </a:r>
            <a:r>
              <a:rPr kumimoji="1" lang="zh-CN" altLang="en-US" dirty="0"/>
              <a:t> </a:t>
            </a:r>
            <a:r>
              <a:rPr kumimoji="1" lang="en-US" altLang="zh-CN" dirty="0"/>
              <a:t>simulation </a:t>
            </a:r>
            <a:endParaRPr kumimoji="1" lang="zh-CN" altLang="en-US" dirty="0"/>
          </a:p>
        </p:txBody>
      </p:sp>
      <p:sp>
        <p:nvSpPr>
          <p:cNvPr id="3" name="内容占位符 2">
            <a:extLst>
              <a:ext uri="{FF2B5EF4-FFF2-40B4-BE49-F238E27FC236}">
                <a16:creationId xmlns:a16="http://schemas.microsoft.com/office/drawing/2014/main" id="{B61C7EBE-06E6-734E-BBD7-38769D6686EE}"/>
              </a:ext>
            </a:extLst>
          </p:cNvPr>
          <p:cNvSpPr>
            <a:spLocks noGrp="1"/>
          </p:cNvSpPr>
          <p:nvPr>
            <p:ph idx="1"/>
          </p:nvPr>
        </p:nvSpPr>
        <p:spPr/>
        <p:txBody>
          <a:bodyPr>
            <a:normAutofit fontScale="92500" lnSpcReduction="10000"/>
          </a:bodyPr>
          <a:lstStyle/>
          <a:p>
            <a:pPr lvl="1"/>
            <a:r>
              <a:rPr kumimoji="1" lang="en-US" altLang="zh-CN" sz="2400" dirty="0"/>
              <a:t>In our model, the best combination of numbers is 2 registration windows, 13 treatment windows, 4 drug collection windows, and 17 inpatient beds. Among them, the workload of real life community hospitals based on online surveys, we The patient's waiting time and the working intensity of the medical staff are considered comprehensively.</a:t>
            </a:r>
          </a:p>
          <a:p>
            <a:pPr lvl="1"/>
            <a:r>
              <a:rPr kumimoji="1" lang="en-US" altLang="zh-CN" sz="2400" dirty="0"/>
              <a:t>In our model, the waiting time per service window is less than 0.03 hours, which is 1.8 minutes. In particular, the waiting time for our inpatient medical service is only 0.001 hours, which is the waiting time of tens of seconds. . At the same time, in our model, the working hours of the staff are all about 80%. From the perspective of the clinic, there is neither waste of staff nor high-strength pressing of employees, which is more benign.</a:t>
            </a:r>
          </a:p>
          <a:p>
            <a:pPr lvl="1"/>
            <a:r>
              <a:rPr kumimoji="1" lang="en-US" altLang="zh-CN" sz="2400" dirty="0"/>
              <a:t>In summary, we can conclude that in the actual community clinic, the ratio of 2:13:4:17 will be more reasonable, and patients, employees and bosses can achieve better benefits.</a:t>
            </a:r>
            <a:endParaRPr kumimoji="1" lang="zh-CN" altLang="en-US" sz="2400" dirty="0"/>
          </a:p>
        </p:txBody>
      </p:sp>
    </p:spTree>
    <p:extLst>
      <p:ext uri="{BB962C8B-B14F-4D97-AF65-F5344CB8AC3E}">
        <p14:creationId xmlns:p14="http://schemas.microsoft.com/office/powerpoint/2010/main" val="901667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1FF1E3-433D-3240-A58D-BD7EDCD24220}"/>
              </a:ext>
            </a:extLst>
          </p:cNvPr>
          <p:cNvSpPr>
            <a:spLocks noGrp="1"/>
          </p:cNvSpPr>
          <p:nvPr>
            <p:ph type="ctrTitle"/>
          </p:nvPr>
        </p:nvSpPr>
        <p:spPr/>
        <p:txBody>
          <a:bodyPr/>
          <a:lstStyle/>
          <a:p>
            <a:r>
              <a:rPr kumimoji="1" lang="en-US" altLang="zh-CN" dirty="0"/>
              <a:t>Thankyou</a:t>
            </a:r>
            <a:r>
              <a:rPr kumimoji="1" lang="zh-CN" altLang="en-US" dirty="0"/>
              <a:t> </a:t>
            </a:r>
            <a:r>
              <a:rPr kumimoji="1" lang="en-US" altLang="zh-CN" dirty="0"/>
              <a:t>for</a:t>
            </a:r>
            <a:r>
              <a:rPr kumimoji="1" lang="zh-CN" altLang="en-US" dirty="0"/>
              <a:t> </a:t>
            </a:r>
            <a:r>
              <a:rPr kumimoji="1" lang="en-US" altLang="zh-CN" dirty="0"/>
              <a:t>your</a:t>
            </a:r>
            <a:r>
              <a:rPr kumimoji="1" lang="zh-CN" altLang="en-US" dirty="0"/>
              <a:t> </a:t>
            </a:r>
            <a:r>
              <a:rPr kumimoji="1" lang="en-US" altLang="zh-CN" dirty="0"/>
              <a:t>listening </a:t>
            </a:r>
            <a:endParaRPr kumimoji="1" lang="zh-CN" altLang="en-US" dirty="0"/>
          </a:p>
        </p:txBody>
      </p:sp>
      <p:sp>
        <p:nvSpPr>
          <p:cNvPr id="3" name="副标题 2">
            <a:extLst>
              <a:ext uri="{FF2B5EF4-FFF2-40B4-BE49-F238E27FC236}">
                <a16:creationId xmlns:a16="http://schemas.microsoft.com/office/drawing/2014/main" id="{3148A697-0E5A-AA47-8479-CFC500185269}"/>
              </a:ext>
            </a:extLst>
          </p:cNvPr>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427857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A0E6C-C4B3-2045-8283-B7BE0D28D7EF}"/>
              </a:ext>
            </a:extLst>
          </p:cNvPr>
          <p:cNvSpPr>
            <a:spLocks noGrp="1"/>
          </p:cNvSpPr>
          <p:nvPr>
            <p:ph type="title"/>
          </p:nvPr>
        </p:nvSpPr>
        <p:spPr/>
        <p:txBody>
          <a:bodyPr/>
          <a:lstStyle/>
          <a:p>
            <a:r>
              <a:rPr kumimoji="1" lang="en-US" altLang="zh-CN" dirty="0"/>
              <a:t>Part1</a:t>
            </a:r>
            <a:r>
              <a:rPr kumimoji="1" lang="zh-CN" altLang="en-US" dirty="0"/>
              <a:t> </a:t>
            </a:r>
            <a:r>
              <a:rPr kumimoji="1" lang="en-US" altLang="zh-CN" dirty="0"/>
              <a:t>Problem</a:t>
            </a:r>
            <a:r>
              <a:rPr kumimoji="1" lang="zh-CN" altLang="en-US" dirty="0"/>
              <a:t> </a:t>
            </a:r>
            <a:r>
              <a:rPr kumimoji="1" lang="en-US" altLang="zh-CN" dirty="0"/>
              <a:t>statement</a:t>
            </a:r>
            <a:endParaRPr kumimoji="1" lang="zh-CN" altLang="en-US" dirty="0"/>
          </a:p>
        </p:txBody>
      </p:sp>
      <p:sp>
        <p:nvSpPr>
          <p:cNvPr id="3" name="文本占位符 2">
            <a:extLst>
              <a:ext uri="{FF2B5EF4-FFF2-40B4-BE49-F238E27FC236}">
                <a16:creationId xmlns:a16="http://schemas.microsoft.com/office/drawing/2014/main" id="{E7595A57-E87D-1042-8038-C1DE9D47D22D}"/>
              </a:ext>
            </a:extLst>
          </p:cNvPr>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936491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DDF964-F3B7-1D40-82F7-33518DEB80C4}"/>
              </a:ext>
            </a:extLst>
          </p:cNvPr>
          <p:cNvSpPr>
            <a:spLocks noGrp="1"/>
          </p:cNvSpPr>
          <p:nvPr>
            <p:ph type="title"/>
          </p:nvPr>
        </p:nvSpPr>
        <p:spPr/>
        <p:txBody>
          <a:bodyPr/>
          <a:lstStyle/>
          <a:p>
            <a:r>
              <a:rPr kumimoji="1" lang="en-US" altLang="zh-CN" dirty="0"/>
              <a:t>Problem</a:t>
            </a:r>
            <a:r>
              <a:rPr kumimoji="1" lang="zh-CN" altLang="en-US" dirty="0"/>
              <a:t> </a:t>
            </a:r>
            <a:r>
              <a:rPr kumimoji="1" lang="en-US" altLang="zh-CN" dirty="0"/>
              <a:t>statement (</a:t>
            </a:r>
            <a:r>
              <a:rPr kumimoji="1" lang="en-US" altLang="zh-CN" dirty="0" err="1"/>
              <a:t>sn</a:t>
            </a:r>
            <a:r>
              <a:rPr kumimoji="1" lang="en-US" altLang="zh-CN" dirty="0"/>
              <a:t>)</a:t>
            </a:r>
            <a:endParaRPr kumimoji="1" lang="zh-CN" altLang="en-US" dirty="0"/>
          </a:p>
        </p:txBody>
      </p:sp>
      <p:sp>
        <p:nvSpPr>
          <p:cNvPr id="3" name="内容占位符 2">
            <a:extLst>
              <a:ext uri="{FF2B5EF4-FFF2-40B4-BE49-F238E27FC236}">
                <a16:creationId xmlns:a16="http://schemas.microsoft.com/office/drawing/2014/main" id="{54D189FF-55BE-8B41-82B5-697E1D8D0542}"/>
              </a:ext>
            </a:extLst>
          </p:cNvPr>
          <p:cNvSpPr>
            <a:spLocks noGrp="1"/>
          </p:cNvSpPr>
          <p:nvPr>
            <p:ph idx="1"/>
          </p:nvPr>
        </p:nvSpPr>
        <p:spPr/>
        <p:txBody>
          <a:bodyPr/>
          <a:lstStyle/>
          <a:p>
            <a:pPr indent="266700" algn="just">
              <a:spcAft>
                <a:spcPts val="0"/>
              </a:spcAft>
            </a:pPr>
            <a:r>
              <a:rPr lang="en-US" altLang="zh-CN" sz="2400" i="1" kern="100" dirty="0">
                <a:latin typeface="DengXian" panose="02010600030101010101" pitchFamily="2" charset="-122"/>
                <a:ea typeface="DengXian" panose="02010600030101010101" pitchFamily="2" charset="-122"/>
                <a:cs typeface="Times New Roman" panose="02020603050405020304" pitchFamily="18" charset="0"/>
              </a:rPr>
              <a:t>Before we get the best parameters</a:t>
            </a:r>
            <a:endParaRPr lang="zh-CN" altLang="zh-CN" sz="2400" kern="100" dirty="0">
              <a:latin typeface="DengXian" panose="02010600030101010101" pitchFamily="2" charset="-122"/>
              <a:ea typeface="DengXian" panose="02010600030101010101" pitchFamily="2" charset="-122"/>
              <a:cs typeface="Times New Roman" panose="02020603050405020304" pitchFamily="18" charset="0"/>
            </a:endParaRPr>
          </a:p>
          <a:p>
            <a:pPr marL="457200" indent="-457200">
              <a:buFont typeface="+mj-lt"/>
              <a:buAutoNum type="arabicPeriod"/>
            </a:pPr>
            <a:r>
              <a:rPr lang="en-US" altLang="zh-CN" dirty="0"/>
              <a:t>How many registration window do we need</a:t>
            </a:r>
            <a:endParaRPr lang="zh-CN" altLang="zh-CN" dirty="0"/>
          </a:p>
          <a:p>
            <a:pPr marL="457200" indent="-457200">
              <a:buFont typeface="+mj-lt"/>
              <a:buAutoNum type="arabicPeriod"/>
            </a:pPr>
            <a:r>
              <a:rPr lang="en-US" altLang="zh-CN" dirty="0"/>
              <a:t>How many visiting room do we need</a:t>
            </a:r>
            <a:endParaRPr lang="zh-CN" altLang="zh-CN" dirty="0"/>
          </a:p>
          <a:p>
            <a:pPr marL="457200" indent="-457200">
              <a:buFont typeface="+mj-lt"/>
              <a:buAutoNum type="arabicPeriod"/>
            </a:pPr>
            <a:r>
              <a:rPr lang="en-US" altLang="zh-CN" dirty="0"/>
              <a:t>How many hospital bed do we need </a:t>
            </a:r>
            <a:endParaRPr lang="zh-CN" altLang="zh-CN" dirty="0"/>
          </a:p>
          <a:p>
            <a:pPr marL="457200" lvl="0" indent="-457200" algn="just">
              <a:spcAft>
                <a:spcPts val="0"/>
              </a:spcAft>
              <a:buFont typeface="+mj-lt"/>
              <a:buAutoNum type="arabicPeriod"/>
            </a:pPr>
            <a:r>
              <a:rPr lang="en-US" altLang="zh-CN" dirty="0"/>
              <a:t>How many medicine window do we need</a:t>
            </a:r>
            <a:endParaRPr lang="zh-CN" altLang="zh-CN" dirty="0"/>
          </a:p>
          <a:p>
            <a:pPr indent="266700" algn="just">
              <a:spcAft>
                <a:spcPts val="0"/>
              </a:spcAft>
            </a:pPr>
            <a:r>
              <a:rPr lang="en-US" altLang="zh-CN" sz="2400" i="1" kern="100" dirty="0">
                <a:latin typeface="DengXian" panose="02010600030101010101" pitchFamily="2" charset="-122"/>
                <a:ea typeface="DengXian" panose="02010600030101010101" pitchFamily="2" charset="-122"/>
                <a:cs typeface="Times New Roman" panose="02020603050405020304" pitchFamily="18" charset="0"/>
              </a:rPr>
              <a:t>After we get the best parameters</a:t>
            </a:r>
            <a:endParaRPr lang="zh-CN" altLang="zh-CN" sz="2400" kern="100" dirty="0">
              <a:latin typeface="DengXian" panose="02010600030101010101" pitchFamily="2" charset="-122"/>
              <a:ea typeface="DengXian" panose="02010600030101010101" pitchFamily="2" charset="-122"/>
              <a:cs typeface="Times New Roman" panose="02020603050405020304" pitchFamily="18" charset="0"/>
            </a:endParaRPr>
          </a:p>
          <a:p>
            <a:pPr marL="457200" indent="-457200" algn="just">
              <a:spcAft>
                <a:spcPts val="0"/>
              </a:spcAft>
              <a:buFont typeface="+mj-lt"/>
              <a:buAutoNum type="arabicPeriod"/>
            </a:pPr>
            <a:r>
              <a:rPr lang="en-US" altLang="zh-CN" dirty="0"/>
              <a:t>How efficient our model is</a:t>
            </a:r>
            <a:endParaRPr lang="zh-CN" altLang="zh-CN" dirty="0"/>
          </a:p>
          <a:p>
            <a:endParaRPr kumimoji="1" lang="zh-CN" altLang="en-US" dirty="0"/>
          </a:p>
        </p:txBody>
      </p:sp>
    </p:spTree>
    <p:extLst>
      <p:ext uri="{BB962C8B-B14F-4D97-AF65-F5344CB8AC3E}">
        <p14:creationId xmlns:p14="http://schemas.microsoft.com/office/powerpoint/2010/main" val="753707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72BA9-7213-FE40-9D99-4DA41B3BC63E}"/>
              </a:ext>
            </a:extLst>
          </p:cNvPr>
          <p:cNvSpPr>
            <a:spLocks noGrp="1"/>
          </p:cNvSpPr>
          <p:nvPr>
            <p:ph type="title"/>
          </p:nvPr>
        </p:nvSpPr>
        <p:spPr/>
        <p:txBody>
          <a:bodyPr/>
          <a:lstStyle/>
          <a:p>
            <a:r>
              <a:rPr kumimoji="1" lang="en-US" altLang="zh-CN" dirty="0"/>
              <a:t>Problem statement (SPD)</a:t>
            </a:r>
            <a:endParaRPr kumimoji="1" lang="zh-CN" altLang="en-US" dirty="0"/>
          </a:p>
        </p:txBody>
      </p:sp>
      <p:graphicFrame>
        <p:nvGraphicFramePr>
          <p:cNvPr id="8" name="内容占位符 7">
            <a:extLst>
              <a:ext uri="{FF2B5EF4-FFF2-40B4-BE49-F238E27FC236}">
                <a16:creationId xmlns:a16="http://schemas.microsoft.com/office/drawing/2014/main" id="{7B51A6AE-FE43-5147-9AD4-396119DEFCB2}"/>
              </a:ext>
            </a:extLst>
          </p:cNvPr>
          <p:cNvGraphicFramePr>
            <a:graphicFrameLocks noGrp="1"/>
          </p:cNvGraphicFramePr>
          <p:nvPr>
            <p:ph idx="1"/>
            <p:extLst>
              <p:ext uri="{D42A27DB-BD31-4B8C-83A1-F6EECF244321}">
                <p14:modId xmlns:p14="http://schemas.microsoft.com/office/powerpoint/2010/main" val="3475154115"/>
              </p:ext>
            </p:extLst>
          </p:nvPr>
        </p:nvGraphicFramePr>
        <p:xfrm>
          <a:off x="1024128" y="2084832"/>
          <a:ext cx="7611656" cy="4223893"/>
        </p:xfrm>
        <a:graphic>
          <a:graphicData uri="http://schemas.openxmlformats.org/drawingml/2006/table">
            <a:tbl>
              <a:tblPr>
                <a:tableStyleId>{5C22544A-7EE6-4342-B048-85BDC9FD1C3A}</a:tableStyleId>
              </a:tblPr>
              <a:tblGrid>
                <a:gridCol w="1193544">
                  <a:extLst>
                    <a:ext uri="{9D8B030D-6E8A-4147-A177-3AD203B41FA5}">
                      <a16:colId xmlns:a16="http://schemas.microsoft.com/office/drawing/2014/main" val="516652985"/>
                    </a:ext>
                  </a:extLst>
                </a:gridCol>
                <a:gridCol w="3209056">
                  <a:extLst>
                    <a:ext uri="{9D8B030D-6E8A-4147-A177-3AD203B41FA5}">
                      <a16:colId xmlns:a16="http://schemas.microsoft.com/office/drawing/2014/main" val="1927626467"/>
                    </a:ext>
                  </a:extLst>
                </a:gridCol>
                <a:gridCol w="3209056">
                  <a:extLst>
                    <a:ext uri="{9D8B030D-6E8A-4147-A177-3AD203B41FA5}">
                      <a16:colId xmlns:a16="http://schemas.microsoft.com/office/drawing/2014/main" val="2057361138"/>
                    </a:ext>
                  </a:extLst>
                </a:gridCol>
              </a:tblGrid>
              <a:tr h="220181">
                <a:tc>
                  <a:txBody>
                    <a:bodyPr/>
                    <a:lstStyle/>
                    <a:p>
                      <a:pPr algn="l" fontAlgn="ctr"/>
                      <a:r>
                        <a:rPr lang="en-US" sz="700" u="none" strike="noStrike">
                          <a:effectLst/>
                        </a:rPr>
                        <a:t>Document subject</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6419" marR="6419" marT="6419" marB="0" anchor="ctr"/>
                </a:tc>
                <a:tc>
                  <a:txBody>
                    <a:bodyPr/>
                    <a:lstStyle/>
                    <a:p>
                      <a:pPr algn="l" fontAlgn="ctr"/>
                      <a:r>
                        <a:rPr lang="en-US" sz="700" u="none" strike="noStrike">
                          <a:effectLst/>
                        </a:rPr>
                        <a:t>Community Client Model</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6419" marR="6419" marT="6419" marB="0" anchor="ctr"/>
                </a:tc>
                <a:tc>
                  <a:txBody>
                    <a:bodyPr/>
                    <a:lstStyle/>
                    <a:p>
                      <a:pPr algn="l" fontAlgn="ctr"/>
                      <a:r>
                        <a:rPr lang="en-US" sz="700" u="none" strike="noStrike">
                          <a:effectLst/>
                        </a:rPr>
                        <a:t>Community Client Model</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6419" marR="6419" marT="6419" marB="0" anchor="ctr"/>
                </a:tc>
                <a:extLst>
                  <a:ext uri="{0D108BD9-81ED-4DB2-BD59-A6C34878D82A}">
                    <a16:rowId xmlns:a16="http://schemas.microsoft.com/office/drawing/2014/main" val="2867221330"/>
                  </a:ext>
                </a:extLst>
              </a:tr>
              <a:tr h="435870">
                <a:tc rowSpan="2">
                  <a:txBody>
                    <a:bodyPr/>
                    <a:lstStyle/>
                    <a:p>
                      <a:pPr algn="ctr" fontAlgn="ctr"/>
                      <a:r>
                        <a:rPr lang="en-US" sz="700" u="none" strike="noStrike">
                          <a:effectLst/>
                        </a:rPr>
                        <a:t>1.Problem statement</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6419" marR="6419" marT="6419" marB="0" anchor="ctr"/>
                </a:tc>
                <a:tc>
                  <a:txBody>
                    <a:bodyPr/>
                    <a:lstStyle/>
                    <a:p>
                      <a:pPr algn="l" fontAlgn="ctr"/>
                      <a:r>
                        <a:rPr lang="en-US" sz="700" u="none" strike="noStrike">
                          <a:effectLst/>
                        </a:rPr>
                        <a:t>1.1:Hierarchy of objectives for a simulation study:</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6419" marR="6419" marT="6419" marB="0" anchor="ctr"/>
                </a:tc>
                <a:tc>
                  <a:txBody>
                    <a:bodyPr/>
                    <a:lstStyle/>
                    <a:p>
                      <a:pPr algn="l" fontAlgn="ctr"/>
                      <a:r>
                        <a:rPr lang="en-US" sz="700" u="none" strike="noStrike">
                          <a:effectLst/>
                        </a:rPr>
                        <a:t>Overall objective: decide the best number of windows</a:t>
                      </a:r>
                      <a:br>
                        <a:rPr lang="en-US" sz="700" u="none" strike="noStrike">
                          <a:effectLst/>
                        </a:rPr>
                      </a:br>
                      <a:r>
                        <a:rPr lang="en-US" sz="700" u="none" strike="noStrike">
                          <a:effectLst/>
                        </a:rPr>
                        <a:t> and beds and analyse the community client </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6419" marR="6419" marT="6419" marB="0" anchor="ctr"/>
                </a:tc>
                <a:extLst>
                  <a:ext uri="{0D108BD9-81ED-4DB2-BD59-A6C34878D82A}">
                    <a16:rowId xmlns:a16="http://schemas.microsoft.com/office/drawing/2014/main" val="767110861"/>
                  </a:ext>
                </a:extLst>
              </a:tr>
              <a:tr h="3567842">
                <a:tc vMerge="1">
                  <a:txBody>
                    <a:bodyPr/>
                    <a:lstStyle/>
                    <a:p>
                      <a:endParaRPr lang="zh-CN" altLang="en-US"/>
                    </a:p>
                  </a:txBody>
                  <a:tcPr/>
                </a:tc>
                <a:tc>
                  <a:txBody>
                    <a:bodyPr/>
                    <a:lstStyle/>
                    <a:p>
                      <a:pPr algn="l" fontAlgn="ctr"/>
                      <a:r>
                        <a:rPr lang="en-US" sz="700" u="none" strike="noStrike">
                          <a:effectLst/>
                        </a:rPr>
                        <a:t>1.2:Input and output valuables</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6419" marR="6419" marT="6419" marB="0" anchor="ctr"/>
                </a:tc>
                <a:tc>
                  <a:txBody>
                    <a:bodyPr/>
                    <a:lstStyle/>
                    <a:p>
                      <a:pPr algn="l" fontAlgn="ctr"/>
                      <a:r>
                        <a:rPr lang="en-US" sz="700" u="none" strike="noStrike" dirty="0" err="1">
                          <a:effectLst/>
                        </a:rPr>
                        <a:t>Inputvariables</a:t>
                      </a:r>
                      <a:r>
                        <a:rPr lang="en-US" sz="700" u="none" strike="noStrike" dirty="0">
                          <a:effectLst/>
                        </a:rPr>
                        <a:t>/Parameter:</a:t>
                      </a:r>
                      <a:br>
                        <a:rPr lang="en-US" sz="700" u="none" strike="noStrike" dirty="0">
                          <a:effectLst/>
                        </a:rPr>
                      </a:br>
                      <a:r>
                        <a:rPr lang="en-US" sz="700" u="none" strike="noStrike" dirty="0">
                          <a:effectLst/>
                        </a:rPr>
                        <a:t>+     Arriving time of patients</a:t>
                      </a:r>
                      <a:br>
                        <a:rPr lang="en-US" sz="700" u="none" strike="noStrike" dirty="0">
                          <a:effectLst/>
                        </a:rPr>
                      </a:br>
                      <a:r>
                        <a:rPr lang="en-US" sz="700" u="none" strike="noStrike" dirty="0">
                          <a:effectLst/>
                        </a:rPr>
                        <a:t>+     Service time of registering</a:t>
                      </a:r>
                      <a:br>
                        <a:rPr lang="en-US" sz="700" u="none" strike="noStrike" dirty="0">
                          <a:effectLst/>
                        </a:rPr>
                      </a:br>
                      <a:r>
                        <a:rPr lang="en-US" sz="700" u="none" strike="noStrike" dirty="0">
                          <a:effectLst/>
                        </a:rPr>
                        <a:t>+     Service time of visiting a doctor</a:t>
                      </a:r>
                      <a:br>
                        <a:rPr lang="en-US" sz="700" u="none" strike="noStrike" dirty="0">
                          <a:effectLst/>
                        </a:rPr>
                      </a:br>
                      <a:r>
                        <a:rPr lang="en-US" sz="700" u="none" strike="noStrike" dirty="0">
                          <a:effectLst/>
                        </a:rPr>
                        <a:t>+     Service time of being in hospital</a:t>
                      </a:r>
                      <a:br>
                        <a:rPr lang="en-US" sz="700" u="none" strike="noStrike" dirty="0">
                          <a:effectLst/>
                        </a:rPr>
                      </a:br>
                      <a:r>
                        <a:rPr lang="en-US" sz="700" u="none" strike="noStrike" dirty="0">
                          <a:effectLst/>
                        </a:rPr>
                        <a:t>+     Service time of taking medicine</a:t>
                      </a:r>
                      <a:br>
                        <a:rPr lang="en-US" sz="700" u="none" strike="noStrike" dirty="0">
                          <a:effectLst/>
                        </a:rPr>
                      </a:br>
                      <a:r>
                        <a:rPr lang="en-US" sz="700" u="none" strike="noStrike" dirty="0">
                          <a:effectLst/>
                        </a:rPr>
                        <a:t>+     Probability of leaving directly</a:t>
                      </a:r>
                      <a:br>
                        <a:rPr lang="en-US" sz="700" u="none" strike="noStrike" dirty="0">
                          <a:effectLst/>
                        </a:rPr>
                      </a:br>
                      <a:r>
                        <a:rPr lang="en-US" sz="700" u="none" strike="noStrike" dirty="0">
                          <a:effectLst/>
                        </a:rPr>
                        <a:t>+     Probability of taking medicine</a:t>
                      </a:r>
                      <a:br>
                        <a:rPr lang="en-US" sz="700" u="none" strike="noStrike" dirty="0">
                          <a:effectLst/>
                        </a:rPr>
                      </a:br>
                      <a:r>
                        <a:rPr lang="en-US" sz="700" u="none" strike="noStrike" dirty="0">
                          <a:effectLst/>
                        </a:rPr>
                        <a:t>+     Probability of being in hospital</a:t>
                      </a:r>
                      <a:br>
                        <a:rPr lang="en-US" sz="700" u="none" strike="noStrike" dirty="0">
                          <a:effectLst/>
                        </a:rPr>
                      </a:br>
                      <a:r>
                        <a:rPr lang="en-US" sz="700" u="none" strike="noStrike" dirty="0">
                          <a:effectLst/>
                        </a:rPr>
                        <a:t>+     The number of the register window</a:t>
                      </a:r>
                      <a:br>
                        <a:rPr lang="en-US" sz="700" u="none" strike="noStrike" dirty="0">
                          <a:effectLst/>
                        </a:rPr>
                      </a:br>
                      <a:r>
                        <a:rPr lang="en-US" sz="700" u="none" strike="noStrike" dirty="0">
                          <a:effectLst/>
                        </a:rPr>
                        <a:t>+     The number of the visiting doctors window</a:t>
                      </a:r>
                      <a:br>
                        <a:rPr lang="en-US" sz="700" u="none" strike="noStrike" dirty="0">
                          <a:effectLst/>
                        </a:rPr>
                      </a:br>
                      <a:r>
                        <a:rPr lang="en-US" sz="700" u="none" strike="noStrike" dirty="0">
                          <a:effectLst/>
                        </a:rPr>
                        <a:t>+     The number of the patients bed</a:t>
                      </a:r>
                      <a:br>
                        <a:rPr lang="en-US" sz="700" u="none" strike="noStrike" dirty="0">
                          <a:effectLst/>
                        </a:rPr>
                      </a:br>
                      <a:r>
                        <a:rPr lang="en-US" sz="700" u="none" strike="noStrike" dirty="0">
                          <a:effectLst/>
                        </a:rPr>
                        <a:t>+     The number of the taking medicine window</a:t>
                      </a:r>
                      <a:br>
                        <a:rPr lang="en-US" sz="700" u="none" strike="noStrike" dirty="0">
                          <a:effectLst/>
                        </a:rPr>
                      </a:br>
                      <a:r>
                        <a:rPr lang="en-US" sz="700" u="none" strike="noStrike" dirty="0" err="1">
                          <a:effectLst/>
                        </a:rPr>
                        <a:t>Outputvariable</a:t>
                      </a:r>
                      <a:r>
                        <a:rPr lang="en-US" sz="700" u="none" strike="noStrike" dirty="0">
                          <a:effectLst/>
                        </a:rPr>
                        <a:t>/Parameter:</a:t>
                      </a:r>
                      <a:br>
                        <a:rPr lang="en-US" sz="700" u="none" strike="noStrike" dirty="0">
                          <a:effectLst/>
                        </a:rPr>
                      </a:br>
                      <a:r>
                        <a:rPr lang="en-US" sz="700" u="none" strike="noStrike" dirty="0">
                          <a:effectLst/>
                        </a:rPr>
                        <a:t>+     Queuing length for registering</a:t>
                      </a:r>
                      <a:br>
                        <a:rPr lang="en-US" sz="700" u="none" strike="noStrike" dirty="0">
                          <a:effectLst/>
                        </a:rPr>
                      </a:br>
                      <a:r>
                        <a:rPr lang="en-US" sz="700" u="none" strike="noStrike" dirty="0">
                          <a:effectLst/>
                        </a:rPr>
                        <a:t>+     Queuing length for visiting doctors</a:t>
                      </a:r>
                      <a:br>
                        <a:rPr lang="en-US" sz="700" u="none" strike="noStrike" dirty="0">
                          <a:effectLst/>
                        </a:rPr>
                      </a:br>
                      <a:r>
                        <a:rPr lang="en-US" sz="700" u="none" strike="noStrike" dirty="0">
                          <a:effectLst/>
                        </a:rPr>
                        <a:t>+     Queuing length for being in hospital</a:t>
                      </a:r>
                      <a:br>
                        <a:rPr lang="en-US" sz="700" u="none" strike="noStrike" dirty="0">
                          <a:effectLst/>
                        </a:rPr>
                      </a:br>
                      <a:r>
                        <a:rPr lang="en-US" sz="700" u="none" strike="noStrike" dirty="0">
                          <a:effectLst/>
                        </a:rPr>
                        <a:t>+     Queuing length for taking medicine</a:t>
                      </a:r>
                      <a:br>
                        <a:rPr lang="en-US" sz="700" u="none" strike="noStrike" dirty="0">
                          <a:effectLst/>
                        </a:rPr>
                      </a:br>
                      <a:r>
                        <a:rPr lang="en-US" sz="700" u="none" strike="noStrike" dirty="0">
                          <a:effectLst/>
                        </a:rPr>
                        <a:t>+     Average waiting time for registering</a:t>
                      </a:r>
                      <a:br>
                        <a:rPr lang="en-US" sz="700" u="none" strike="noStrike" dirty="0">
                          <a:effectLst/>
                        </a:rPr>
                      </a:br>
                      <a:r>
                        <a:rPr lang="en-US" sz="700" u="none" strike="noStrike" dirty="0">
                          <a:effectLst/>
                        </a:rPr>
                        <a:t>+     Average waiting time for visiting doctors</a:t>
                      </a:r>
                      <a:br>
                        <a:rPr lang="en-US" sz="700" u="none" strike="noStrike" dirty="0">
                          <a:effectLst/>
                        </a:rPr>
                      </a:br>
                      <a:r>
                        <a:rPr lang="en-US" sz="700" u="none" strike="noStrike" dirty="0">
                          <a:effectLst/>
                        </a:rPr>
                        <a:t>+     Average waiting time for being in hospital</a:t>
                      </a:r>
                      <a:br>
                        <a:rPr lang="en-US" sz="700" u="none" strike="noStrike" dirty="0">
                          <a:effectLst/>
                        </a:rPr>
                      </a:br>
                      <a:r>
                        <a:rPr lang="en-US" sz="700" u="none" strike="noStrike" dirty="0">
                          <a:effectLst/>
                        </a:rPr>
                        <a:t>+     Average waiting time for taking medicine</a:t>
                      </a:r>
                      <a:br>
                        <a:rPr lang="en-US" sz="700" u="none" strike="noStrike" dirty="0">
                          <a:effectLst/>
                        </a:rPr>
                      </a:br>
                      <a:r>
                        <a:rPr lang="en-US" sz="700" u="none" strike="noStrike" dirty="0">
                          <a:effectLst/>
                        </a:rPr>
                        <a:t>+     The best number of the register window</a:t>
                      </a:r>
                      <a:br>
                        <a:rPr lang="en-US" sz="700" u="none" strike="noStrike" dirty="0">
                          <a:effectLst/>
                        </a:rPr>
                      </a:br>
                      <a:r>
                        <a:rPr lang="en-US" sz="700" u="none" strike="noStrike" dirty="0">
                          <a:effectLst/>
                        </a:rPr>
                        <a:t>+     The best number of the visiting doctors window</a:t>
                      </a:r>
                      <a:br>
                        <a:rPr lang="en-US" sz="700" u="none" strike="noStrike" dirty="0">
                          <a:effectLst/>
                        </a:rPr>
                      </a:br>
                      <a:r>
                        <a:rPr lang="en-US" sz="700" u="none" strike="noStrike" dirty="0">
                          <a:effectLst/>
                        </a:rPr>
                        <a:t>+     The best number of the hospital bed</a:t>
                      </a:r>
                      <a:br>
                        <a:rPr lang="en-US" sz="700" u="none" strike="noStrike" dirty="0">
                          <a:effectLst/>
                        </a:rPr>
                      </a:br>
                      <a:r>
                        <a:rPr lang="en-US" sz="700" u="none" strike="noStrike" dirty="0">
                          <a:effectLst/>
                        </a:rPr>
                        <a:t>+     The best number of the medicine-taking window </a:t>
                      </a:r>
                      <a:endParaRPr lang="en-US" sz="700" b="0" i="0" u="none" strike="noStrike" dirty="0">
                        <a:solidFill>
                          <a:srgbClr val="000000"/>
                        </a:solidFill>
                        <a:effectLst/>
                        <a:latin typeface="等线" panose="02010600030101010101" pitchFamily="2" charset="-122"/>
                        <a:ea typeface="等线" panose="02010600030101010101" pitchFamily="2" charset="-122"/>
                      </a:endParaRPr>
                    </a:p>
                  </a:txBody>
                  <a:tcPr marL="6419" marR="6419" marT="6419" marB="0" anchor="ctr"/>
                </a:tc>
                <a:extLst>
                  <a:ext uri="{0D108BD9-81ED-4DB2-BD59-A6C34878D82A}">
                    <a16:rowId xmlns:a16="http://schemas.microsoft.com/office/drawing/2014/main" val="2482260700"/>
                  </a:ext>
                </a:extLst>
              </a:tr>
            </a:tbl>
          </a:graphicData>
        </a:graphic>
      </p:graphicFrame>
    </p:spTree>
    <p:extLst>
      <p:ext uri="{BB962C8B-B14F-4D97-AF65-F5344CB8AC3E}">
        <p14:creationId xmlns:p14="http://schemas.microsoft.com/office/powerpoint/2010/main" val="1499997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72BA9-7213-FE40-9D99-4DA41B3BC63E}"/>
              </a:ext>
            </a:extLst>
          </p:cNvPr>
          <p:cNvSpPr>
            <a:spLocks noGrp="1"/>
          </p:cNvSpPr>
          <p:nvPr>
            <p:ph type="title"/>
          </p:nvPr>
        </p:nvSpPr>
        <p:spPr/>
        <p:txBody>
          <a:bodyPr/>
          <a:lstStyle/>
          <a:p>
            <a:r>
              <a:rPr kumimoji="1" lang="en-US" altLang="zh-CN" dirty="0"/>
              <a:t>Problem statement (SPD)</a:t>
            </a:r>
            <a:endParaRPr kumimoji="1" lang="zh-CN" altLang="en-US" dirty="0"/>
          </a:p>
        </p:txBody>
      </p:sp>
      <p:graphicFrame>
        <p:nvGraphicFramePr>
          <p:cNvPr id="3" name="内容占位符 2">
            <a:extLst>
              <a:ext uri="{FF2B5EF4-FFF2-40B4-BE49-F238E27FC236}">
                <a16:creationId xmlns:a16="http://schemas.microsoft.com/office/drawing/2014/main" id="{B2984ADC-E4BE-D54E-BE81-99649302E331}"/>
              </a:ext>
            </a:extLst>
          </p:cNvPr>
          <p:cNvGraphicFramePr>
            <a:graphicFrameLocks noGrp="1"/>
          </p:cNvGraphicFramePr>
          <p:nvPr>
            <p:ph idx="1"/>
            <p:extLst>
              <p:ext uri="{D42A27DB-BD31-4B8C-83A1-F6EECF244321}">
                <p14:modId xmlns:p14="http://schemas.microsoft.com/office/powerpoint/2010/main" val="3440546849"/>
              </p:ext>
            </p:extLst>
          </p:nvPr>
        </p:nvGraphicFramePr>
        <p:xfrm>
          <a:off x="1024128" y="2223911"/>
          <a:ext cx="7341104" cy="4092013"/>
        </p:xfrm>
        <a:graphic>
          <a:graphicData uri="http://schemas.openxmlformats.org/drawingml/2006/table">
            <a:tbl>
              <a:tblPr>
                <a:tableStyleId>{5C22544A-7EE6-4342-B048-85BDC9FD1C3A}</a:tableStyleId>
              </a:tblPr>
              <a:tblGrid>
                <a:gridCol w="1151120">
                  <a:extLst>
                    <a:ext uri="{9D8B030D-6E8A-4147-A177-3AD203B41FA5}">
                      <a16:colId xmlns:a16="http://schemas.microsoft.com/office/drawing/2014/main" val="371920592"/>
                    </a:ext>
                  </a:extLst>
                </a:gridCol>
                <a:gridCol w="3094992">
                  <a:extLst>
                    <a:ext uri="{9D8B030D-6E8A-4147-A177-3AD203B41FA5}">
                      <a16:colId xmlns:a16="http://schemas.microsoft.com/office/drawing/2014/main" val="102224406"/>
                    </a:ext>
                  </a:extLst>
                </a:gridCol>
                <a:gridCol w="3094992">
                  <a:extLst>
                    <a:ext uri="{9D8B030D-6E8A-4147-A177-3AD203B41FA5}">
                      <a16:colId xmlns:a16="http://schemas.microsoft.com/office/drawing/2014/main" val="3596042395"/>
                    </a:ext>
                  </a:extLst>
                </a:gridCol>
              </a:tblGrid>
              <a:tr h="903485">
                <a:tc rowSpan="2">
                  <a:txBody>
                    <a:bodyPr/>
                    <a:lstStyle/>
                    <a:p>
                      <a:pPr algn="ctr" fontAlgn="ctr"/>
                      <a:r>
                        <a:rPr lang="en-US" sz="700" u="none" strike="noStrike">
                          <a:effectLst/>
                        </a:rPr>
                        <a:t>2.Description </a:t>
                      </a:r>
                      <a:br>
                        <a:rPr lang="en-US" sz="700" u="none" strike="noStrike">
                          <a:effectLst/>
                        </a:rPr>
                      </a:br>
                      <a:r>
                        <a:rPr lang="en-US" sz="700" u="none" strike="noStrike">
                          <a:effectLst/>
                        </a:rPr>
                        <a:t>of real system</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788" marR="5788" marT="5788" marB="0" anchor="ctr"/>
                </a:tc>
                <a:tc>
                  <a:txBody>
                    <a:bodyPr/>
                    <a:lstStyle/>
                    <a:p>
                      <a:pPr algn="l" fontAlgn="ctr"/>
                      <a:r>
                        <a:rPr lang="en-US" sz="700" u="none" strike="noStrike">
                          <a:effectLst/>
                        </a:rPr>
                        <a:t>2.1 Objects, Structure, Properties, Dynamic</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788" marR="5788" marT="5788" marB="0" anchor="ctr"/>
                </a:tc>
                <a:tc>
                  <a:txBody>
                    <a:bodyPr/>
                    <a:lstStyle/>
                    <a:p>
                      <a:pPr algn="l" fontAlgn="ct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788" marR="5788" marT="5788" marB="0" anchor="ctr"/>
                </a:tc>
                <a:extLst>
                  <a:ext uri="{0D108BD9-81ED-4DB2-BD59-A6C34878D82A}">
                    <a16:rowId xmlns:a16="http://schemas.microsoft.com/office/drawing/2014/main" val="4235007078"/>
                  </a:ext>
                </a:extLst>
              </a:tr>
              <a:tr h="962153">
                <a:tc vMerge="1">
                  <a:txBody>
                    <a:bodyPr/>
                    <a:lstStyle/>
                    <a:p>
                      <a:endParaRPr lang="zh-CN" altLang="en-US"/>
                    </a:p>
                  </a:txBody>
                  <a:tcPr/>
                </a:tc>
                <a:tc>
                  <a:txBody>
                    <a:bodyPr/>
                    <a:lstStyle/>
                    <a:p>
                      <a:pPr algn="l" fontAlgn="ctr"/>
                      <a:r>
                        <a:rPr lang="en-US" sz="700" u="none" strike="noStrike">
                          <a:effectLst/>
                        </a:rPr>
                        <a:t>Description of use cases, scenarios</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788" marR="5788" marT="5788" marB="0" anchor="ctr"/>
                </a:tc>
                <a:tc>
                  <a:txBody>
                    <a:bodyPr/>
                    <a:lstStyle/>
                    <a:p>
                      <a:pPr algn="l" fontAlgn="ctr"/>
                      <a:r>
                        <a:rPr lang="en-US" sz="700" u="none" strike="noStrike">
                          <a:effectLst/>
                        </a:rPr>
                        <a:t>1. Control of the number of the windows and the number of the beds.</a:t>
                      </a:r>
                      <a:br>
                        <a:rPr lang="en-US" sz="700" u="none" strike="noStrike">
                          <a:effectLst/>
                        </a:rPr>
                      </a:br>
                      <a:r>
                        <a:rPr lang="en-US" sz="700" u="none" strike="noStrike">
                          <a:effectLst/>
                        </a:rPr>
                        <a:t>2. Generating the arrival rate of patients</a:t>
                      </a:r>
                      <a:br>
                        <a:rPr lang="en-US" sz="700" u="none" strike="noStrike">
                          <a:effectLst/>
                        </a:rPr>
                      </a:br>
                      <a:r>
                        <a:rPr lang="en-US" sz="700" u="none" strike="noStrike">
                          <a:effectLst/>
                        </a:rPr>
                        <a:t>3. After decide the number of windows and beds,  consider the length of the queue and the waiting time.</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788" marR="5788" marT="5788" marB="0" anchor="ctr"/>
                </a:tc>
                <a:extLst>
                  <a:ext uri="{0D108BD9-81ED-4DB2-BD59-A6C34878D82A}">
                    <a16:rowId xmlns:a16="http://schemas.microsoft.com/office/drawing/2014/main" val="3844316918"/>
                  </a:ext>
                </a:extLst>
              </a:tr>
              <a:tr h="546519">
                <a:tc rowSpan="2">
                  <a:txBody>
                    <a:bodyPr/>
                    <a:lstStyle/>
                    <a:p>
                      <a:pPr algn="ctr" fontAlgn="ctr"/>
                      <a:r>
                        <a:rPr lang="en-US" sz="700" u="none" strike="noStrike">
                          <a:effectLst/>
                        </a:rPr>
                        <a:t>3. Nutzung </a:t>
                      </a:r>
                      <a:br>
                        <a:rPr lang="en-US" sz="700" u="none" strike="noStrike">
                          <a:effectLst/>
                        </a:rPr>
                      </a:br>
                      <a:r>
                        <a:rPr lang="en-US" sz="700" u="none" strike="noStrike">
                          <a:effectLst/>
                        </a:rPr>
                        <a:t>desModells</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788" marR="5788" marT="5788" marB="0" anchor="ctr"/>
                </a:tc>
                <a:tc>
                  <a:txBody>
                    <a:bodyPr/>
                    <a:lstStyle/>
                    <a:p>
                      <a:pPr algn="l" fontAlgn="ctr"/>
                      <a:r>
                        <a:rPr lang="en-US" sz="700" u="none" strike="noStrike">
                          <a:effectLst/>
                        </a:rPr>
                        <a:t>3.1.Application purpose:e.g.</a:t>
                      </a:r>
                      <a:br>
                        <a:rPr lang="en-US" sz="700" u="none" strike="noStrike">
                          <a:effectLst/>
                        </a:rPr>
                      </a:br>
                      <a:r>
                        <a:rPr lang="en-US" sz="700" u="none" strike="noStrike">
                          <a:effectLst/>
                        </a:rPr>
                        <a:t>Plan </a:t>
                      </a:r>
                      <a:br>
                        <a:rPr lang="en-US" sz="700" u="none" strike="noStrike">
                          <a:effectLst/>
                        </a:rPr>
                      </a:br>
                      <a:r>
                        <a:rPr lang="en-US" sz="700" u="none" strike="noStrike">
                          <a:effectLst/>
                        </a:rPr>
                        <a:t>Training</a:t>
                      </a:r>
                      <a:br>
                        <a:rPr lang="en-US" sz="700" u="none" strike="noStrike">
                          <a:effectLst/>
                        </a:rPr>
                      </a:br>
                      <a:r>
                        <a:rPr lang="en-US" sz="700" u="none" strike="noStrike">
                          <a:effectLst/>
                        </a:rPr>
                        <a:t>Analysis</a:t>
                      </a:r>
                      <a:br>
                        <a:rPr lang="en-US" sz="700" u="none" strike="noStrike">
                          <a:effectLst/>
                        </a:rPr>
                      </a:br>
                      <a:r>
                        <a:rPr lang="en-US" sz="700" u="none" strike="noStrike">
                          <a:effectLst/>
                        </a:rPr>
                        <a:t>Decesion supporting</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788" marR="5788" marT="5788" marB="0" anchor="ctr"/>
                </a:tc>
                <a:tc>
                  <a:txBody>
                    <a:bodyPr/>
                    <a:lstStyle/>
                    <a:p>
                      <a:pPr algn="l" fontAlgn="ctr"/>
                      <a:r>
                        <a:rPr lang="en-US" sz="700" u="none" strike="noStrike">
                          <a:effectLst/>
                        </a:rPr>
                        <a:t>For the purpose of plan and analyse.</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788" marR="5788" marT="5788" marB="0" anchor="ctr"/>
                </a:tc>
                <a:extLst>
                  <a:ext uri="{0D108BD9-81ED-4DB2-BD59-A6C34878D82A}">
                    <a16:rowId xmlns:a16="http://schemas.microsoft.com/office/drawing/2014/main" val="547964295"/>
                  </a:ext>
                </a:extLst>
              </a:tr>
              <a:tr h="1054066">
                <a:tc vMerge="1">
                  <a:txBody>
                    <a:bodyPr/>
                    <a:lstStyle/>
                    <a:p>
                      <a:endParaRPr lang="zh-CN" altLang="en-US"/>
                    </a:p>
                  </a:txBody>
                  <a:tcPr/>
                </a:tc>
                <a:tc>
                  <a:txBody>
                    <a:bodyPr/>
                    <a:lstStyle/>
                    <a:p>
                      <a:pPr algn="l" fontAlgn="ctr"/>
                      <a:r>
                        <a:rPr lang="en-US" sz="700" u="none" strike="noStrike">
                          <a:effectLst/>
                        </a:rPr>
                        <a:t>3.2 Application area:</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788" marR="5788" marT="5788" marB="0" anchor="ctr"/>
                </a:tc>
                <a:tc>
                  <a:txBody>
                    <a:bodyPr/>
                    <a:lstStyle/>
                    <a:p>
                      <a:pPr algn="l" fontAlgn="ctr"/>
                      <a:r>
                        <a:rPr lang="en-US" sz="700" u="none" strike="noStrike">
                          <a:effectLst/>
                        </a:rPr>
                        <a:t>For the community client in someplace</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788" marR="5788" marT="5788" marB="0" anchor="ctr"/>
                </a:tc>
                <a:extLst>
                  <a:ext uri="{0D108BD9-81ED-4DB2-BD59-A6C34878D82A}">
                    <a16:rowId xmlns:a16="http://schemas.microsoft.com/office/drawing/2014/main" val="1053589440"/>
                  </a:ext>
                </a:extLst>
              </a:tr>
              <a:tr h="355918">
                <a:tc rowSpan="2">
                  <a:txBody>
                    <a:bodyPr/>
                    <a:lstStyle/>
                    <a:p>
                      <a:pPr algn="ctr" fontAlgn="ctr"/>
                      <a:r>
                        <a:rPr lang="en-US" sz="700" u="none" strike="noStrike">
                          <a:effectLst/>
                        </a:rPr>
                        <a:t>4.Rahmenbe</a:t>
                      </a:r>
                      <a:br>
                        <a:rPr lang="en-US" sz="700" u="none" strike="noStrike">
                          <a:effectLst/>
                        </a:rPr>
                      </a:br>
                      <a:r>
                        <a:rPr lang="en-US" sz="700" u="none" strike="noStrike">
                          <a:effectLst/>
                        </a:rPr>
                        <a:t>dingungen</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788" marR="5788" marT="5788" marB="0" anchor="ctr"/>
                </a:tc>
                <a:tc>
                  <a:txBody>
                    <a:bodyPr/>
                    <a:lstStyle/>
                    <a:p>
                      <a:pPr algn="l" fontAlgn="ctr"/>
                      <a:r>
                        <a:rPr lang="en-US" sz="700" u="none" strike="noStrike">
                          <a:effectLst/>
                        </a:rPr>
                        <a:t>4.1Project-specific conditions</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788" marR="5788" marT="5788" marB="0" anchor="ctr"/>
                </a:tc>
                <a:tc>
                  <a:txBody>
                    <a:bodyPr/>
                    <a:lstStyle/>
                    <a:p>
                      <a:pPr algn="l" fontAlgn="ctr"/>
                      <a:r>
                        <a:rPr lang="en-US" sz="700" u="none" strike="noStrike">
                          <a:effectLst/>
                        </a:rPr>
                        <a:t>Duration: 4 hours</a:t>
                      </a:r>
                      <a:br>
                        <a:rPr lang="en-US" sz="700" u="none" strike="noStrike">
                          <a:effectLst/>
                        </a:rPr>
                      </a:br>
                      <a:r>
                        <a:rPr lang="en-US" sz="700" u="none" strike="noStrike">
                          <a:effectLst/>
                        </a:rPr>
                        <a:t>Manpower3</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788" marR="5788" marT="5788" marB="0" anchor="ctr"/>
                </a:tc>
                <a:extLst>
                  <a:ext uri="{0D108BD9-81ED-4DB2-BD59-A6C34878D82A}">
                    <a16:rowId xmlns:a16="http://schemas.microsoft.com/office/drawing/2014/main" val="40139011"/>
                  </a:ext>
                </a:extLst>
              </a:tr>
              <a:tr h="269872">
                <a:tc vMerge="1">
                  <a:txBody>
                    <a:bodyPr/>
                    <a:lstStyle/>
                    <a:p>
                      <a:endParaRPr lang="zh-CN" altLang="en-US"/>
                    </a:p>
                  </a:txBody>
                  <a:tcPr/>
                </a:tc>
                <a:tc>
                  <a:txBody>
                    <a:bodyPr/>
                    <a:lstStyle/>
                    <a:p>
                      <a:pPr algn="l" fontAlgn="ctr"/>
                      <a:r>
                        <a:rPr lang="en-US" sz="700" u="none" strike="noStrike">
                          <a:effectLst/>
                        </a:rPr>
                        <a:t>4.2 Delivery condition</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788" marR="5788" marT="5788" marB="0" anchor="ctr"/>
                </a:tc>
                <a:tc>
                  <a:txBody>
                    <a:bodyPr/>
                    <a:lstStyle/>
                    <a:p>
                      <a:pPr algn="l" fontAlgn="ctr"/>
                      <a:endParaRPr lang="zh-CN" altLang="en-US" sz="700" b="0" i="0" u="none" strike="noStrike" dirty="0">
                        <a:solidFill>
                          <a:srgbClr val="000000"/>
                        </a:solidFill>
                        <a:effectLst/>
                        <a:latin typeface="等线" panose="02010600030101010101" pitchFamily="2" charset="-122"/>
                        <a:ea typeface="等线" panose="02010600030101010101" pitchFamily="2" charset="-122"/>
                      </a:endParaRPr>
                    </a:p>
                  </a:txBody>
                  <a:tcPr marL="5788" marR="5788" marT="5788" marB="0" anchor="ctr"/>
                </a:tc>
                <a:extLst>
                  <a:ext uri="{0D108BD9-81ED-4DB2-BD59-A6C34878D82A}">
                    <a16:rowId xmlns:a16="http://schemas.microsoft.com/office/drawing/2014/main" val="3817682857"/>
                  </a:ext>
                </a:extLst>
              </a:tr>
            </a:tbl>
          </a:graphicData>
        </a:graphic>
      </p:graphicFrame>
    </p:spTree>
    <p:extLst>
      <p:ext uri="{BB962C8B-B14F-4D97-AF65-F5344CB8AC3E}">
        <p14:creationId xmlns:p14="http://schemas.microsoft.com/office/powerpoint/2010/main" val="1904762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F35EE1-7FA3-564A-ACF5-DE5F4EFF54FA}"/>
              </a:ext>
            </a:extLst>
          </p:cNvPr>
          <p:cNvSpPr>
            <a:spLocks noGrp="1"/>
          </p:cNvSpPr>
          <p:nvPr>
            <p:ph type="title"/>
          </p:nvPr>
        </p:nvSpPr>
        <p:spPr/>
        <p:txBody>
          <a:bodyPr/>
          <a:lstStyle/>
          <a:p>
            <a:r>
              <a:rPr kumimoji="1" lang="en-US" altLang="zh-CN" dirty="0"/>
              <a:t>Part2</a:t>
            </a:r>
            <a:r>
              <a:rPr kumimoji="1" lang="zh-CN" altLang="en-US" dirty="0"/>
              <a:t> </a:t>
            </a:r>
            <a:r>
              <a:rPr kumimoji="1" lang="en-US" altLang="zh-CN" dirty="0"/>
              <a:t>Module design</a:t>
            </a:r>
            <a:endParaRPr kumimoji="1" lang="zh-CN" altLang="en-US" dirty="0"/>
          </a:p>
        </p:txBody>
      </p:sp>
      <p:sp>
        <p:nvSpPr>
          <p:cNvPr id="3" name="文本占位符 2">
            <a:extLst>
              <a:ext uri="{FF2B5EF4-FFF2-40B4-BE49-F238E27FC236}">
                <a16:creationId xmlns:a16="http://schemas.microsoft.com/office/drawing/2014/main" id="{1D573B35-FEA7-6840-A89B-9FE77DEC874F}"/>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852954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5B0E22-5D0F-324A-8A81-49A7473C26B7}"/>
              </a:ext>
            </a:extLst>
          </p:cNvPr>
          <p:cNvSpPr>
            <a:spLocks noGrp="1"/>
          </p:cNvSpPr>
          <p:nvPr>
            <p:ph type="title"/>
          </p:nvPr>
        </p:nvSpPr>
        <p:spPr/>
        <p:txBody>
          <a:bodyPr/>
          <a:lstStyle/>
          <a:p>
            <a:r>
              <a:rPr kumimoji="1" lang="en-US" altLang="zh-CN" dirty="0"/>
              <a:t>Module design (CM)</a:t>
            </a:r>
            <a:endParaRPr kumimoji="1" lang="zh-CN" altLang="en-US" dirty="0"/>
          </a:p>
        </p:txBody>
      </p:sp>
      <p:sp>
        <p:nvSpPr>
          <p:cNvPr id="3" name="内容占位符 2">
            <a:extLst>
              <a:ext uri="{FF2B5EF4-FFF2-40B4-BE49-F238E27FC236}">
                <a16:creationId xmlns:a16="http://schemas.microsoft.com/office/drawing/2014/main" id="{A6F09001-FB59-5A40-BF4A-292394AA2EBC}"/>
              </a:ext>
            </a:extLst>
          </p:cNvPr>
          <p:cNvSpPr>
            <a:spLocks noGrp="1"/>
          </p:cNvSpPr>
          <p:nvPr>
            <p:ph idx="1"/>
          </p:nvPr>
        </p:nvSpPr>
        <p:spPr/>
        <p:txBody>
          <a:bodyPr>
            <a:normAutofit lnSpcReduction="10000"/>
          </a:bodyPr>
          <a:lstStyle/>
          <a:p>
            <a:pPr marL="457200" indent="-457200">
              <a:buFont typeface="+mj-lt"/>
              <a:buAutoNum type="arabicPeriod"/>
            </a:pPr>
            <a:r>
              <a:rPr lang="en-US" altLang="zh-CN" dirty="0"/>
              <a:t>A Patient arrives at the community client;</a:t>
            </a:r>
            <a:endParaRPr lang="zh-CN" altLang="zh-CN" dirty="0"/>
          </a:p>
          <a:p>
            <a:pPr marL="457200" indent="-457200">
              <a:buFont typeface="+mj-lt"/>
              <a:buAutoNum type="arabicPeriod"/>
            </a:pPr>
            <a:r>
              <a:rPr lang="en-US" altLang="zh-CN" dirty="0"/>
              <a:t>He/She go to register in hospital;</a:t>
            </a:r>
            <a:endParaRPr lang="zh-CN" altLang="zh-CN" dirty="0"/>
          </a:p>
          <a:p>
            <a:pPr marL="457200" indent="-457200">
              <a:buFont typeface="+mj-lt"/>
              <a:buAutoNum type="arabicPeriod"/>
            </a:pPr>
            <a:r>
              <a:rPr lang="en-US" altLang="zh-CN" dirty="0"/>
              <a:t>He/She waits in the queue for registering in hospital;</a:t>
            </a:r>
            <a:endParaRPr lang="zh-CN" altLang="zh-CN" dirty="0"/>
          </a:p>
          <a:p>
            <a:pPr marL="457200" indent="-457200">
              <a:buFont typeface="+mj-lt"/>
              <a:buAutoNum type="arabicPeriod"/>
            </a:pPr>
            <a:r>
              <a:rPr lang="en-US" altLang="zh-CN" dirty="0"/>
              <a:t>It’s he/she’s time to register in hospital;</a:t>
            </a:r>
            <a:endParaRPr lang="zh-CN" altLang="zh-CN" dirty="0"/>
          </a:p>
          <a:p>
            <a:pPr marL="457200" indent="-457200">
              <a:buFont typeface="+mj-lt"/>
              <a:buAutoNum type="arabicPeriod"/>
            </a:pPr>
            <a:r>
              <a:rPr lang="en-US" altLang="zh-CN" dirty="0"/>
              <a:t>He/She registered in hospital;</a:t>
            </a:r>
            <a:endParaRPr lang="zh-CN" altLang="zh-CN" dirty="0"/>
          </a:p>
          <a:p>
            <a:pPr marL="457200" indent="-457200">
              <a:buFont typeface="+mj-lt"/>
              <a:buAutoNum type="arabicPeriod"/>
            </a:pPr>
            <a:r>
              <a:rPr lang="en-US" altLang="zh-CN" dirty="0"/>
              <a:t>He/She is waiting for visiting a doctor;</a:t>
            </a:r>
            <a:endParaRPr lang="zh-CN" altLang="zh-CN" dirty="0"/>
          </a:p>
          <a:p>
            <a:pPr marL="457200" indent="-457200">
              <a:buFont typeface="+mj-lt"/>
              <a:buAutoNum type="arabicPeriod"/>
            </a:pPr>
            <a:r>
              <a:rPr lang="en-US" altLang="zh-CN" dirty="0"/>
              <a:t>He/She visited a doctor;</a:t>
            </a:r>
            <a:endParaRPr lang="zh-CN" altLang="zh-CN" dirty="0"/>
          </a:p>
          <a:p>
            <a:pPr marL="457200" indent="-457200">
              <a:buFont typeface="+mj-lt"/>
              <a:buAutoNum type="arabicPeriod"/>
            </a:pPr>
            <a:r>
              <a:rPr lang="en-US" altLang="zh-CN" dirty="0"/>
              <a:t>He/She may need to be in hospital or take medicine or leave directly;</a:t>
            </a:r>
            <a:endParaRPr lang="zh-CN" altLang="zh-CN" dirty="0"/>
          </a:p>
          <a:p>
            <a:pPr marL="457200" indent="-457200">
              <a:buFont typeface="+mj-lt"/>
              <a:buAutoNum type="arabicPeriod"/>
            </a:pPr>
            <a:r>
              <a:rPr lang="en-US" altLang="zh-CN" dirty="0"/>
              <a:t>He/She leave the hospital;</a:t>
            </a:r>
            <a:endParaRPr lang="zh-CN" altLang="zh-CN" dirty="0"/>
          </a:p>
          <a:p>
            <a:endParaRPr kumimoji="1" lang="zh-CN" altLang="en-US" dirty="0"/>
          </a:p>
        </p:txBody>
      </p:sp>
    </p:spTree>
    <p:extLst>
      <p:ext uri="{BB962C8B-B14F-4D97-AF65-F5344CB8AC3E}">
        <p14:creationId xmlns:p14="http://schemas.microsoft.com/office/powerpoint/2010/main" val="2338593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5B0E22-5D0F-324A-8A81-49A7473C26B7}"/>
              </a:ext>
            </a:extLst>
          </p:cNvPr>
          <p:cNvSpPr>
            <a:spLocks noGrp="1"/>
          </p:cNvSpPr>
          <p:nvPr>
            <p:ph type="title"/>
          </p:nvPr>
        </p:nvSpPr>
        <p:spPr/>
        <p:txBody>
          <a:bodyPr/>
          <a:lstStyle/>
          <a:p>
            <a:r>
              <a:rPr kumimoji="1" lang="en-US" altLang="zh-CN" dirty="0"/>
              <a:t>Module design (CM)</a:t>
            </a:r>
            <a:endParaRPr kumimoji="1" lang="zh-CN" altLang="en-US" dirty="0"/>
          </a:p>
        </p:txBody>
      </p:sp>
      <p:pic>
        <p:nvPicPr>
          <p:cNvPr id="4" name="内容占位符 3">
            <a:extLst>
              <a:ext uri="{FF2B5EF4-FFF2-40B4-BE49-F238E27FC236}">
                <a16:creationId xmlns:a16="http://schemas.microsoft.com/office/drawing/2014/main" id="{E348DB67-E073-2749-BFEE-31A95923DF7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24128" y="2084832"/>
            <a:ext cx="6533056" cy="4773168"/>
          </a:xfrm>
          <a:prstGeom prst="rect">
            <a:avLst/>
          </a:prstGeom>
        </p:spPr>
      </p:pic>
    </p:spTree>
    <p:extLst>
      <p:ext uri="{BB962C8B-B14F-4D97-AF65-F5344CB8AC3E}">
        <p14:creationId xmlns:p14="http://schemas.microsoft.com/office/powerpoint/2010/main" val="1117913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45C2AE-E86C-814F-A458-500668089D30}"/>
              </a:ext>
            </a:extLst>
          </p:cNvPr>
          <p:cNvSpPr>
            <a:spLocks noGrp="1"/>
          </p:cNvSpPr>
          <p:nvPr>
            <p:ph type="title"/>
          </p:nvPr>
        </p:nvSpPr>
        <p:spPr/>
        <p:txBody>
          <a:bodyPr/>
          <a:lstStyle/>
          <a:p>
            <a:r>
              <a:rPr kumimoji="1" lang="en-US" altLang="zh-CN" dirty="0"/>
              <a:t>Module design (FM)</a:t>
            </a:r>
            <a:endParaRPr kumimoji="1" lang="zh-CN" altLang="en-US" dirty="0"/>
          </a:p>
        </p:txBody>
      </p:sp>
      <p:pic>
        <p:nvPicPr>
          <p:cNvPr id="4" name="内容占位符 3">
            <a:extLst>
              <a:ext uri="{FF2B5EF4-FFF2-40B4-BE49-F238E27FC236}">
                <a16:creationId xmlns:a16="http://schemas.microsoft.com/office/drawing/2014/main" id="{7600F25B-C87D-1044-B433-34D0CEC74C85}"/>
              </a:ext>
            </a:extLst>
          </p:cNvPr>
          <p:cNvPicPr>
            <a:picLocks noGrp="1" noChangeAspect="1"/>
          </p:cNvPicPr>
          <p:nvPr>
            <p:ph idx="1"/>
          </p:nvPr>
        </p:nvPicPr>
        <p:blipFill>
          <a:blip r:embed="rId2"/>
          <a:stretch>
            <a:fillRect/>
          </a:stretch>
        </p:blipFill>
        <p:spPr>
          <a:xfrm>
            <a:off x="1024128" y="1968419"/>
            <a:ext cx="7907941" cy="4744765"/>
          </a:xfrm>
          <a:prstGeom prst="rect">
            <a:avLst/>
          </a:prstGeom>
        </p:spPr>
      </p:pic>
    </p:spTree>
    <p:extLst>
      <p:ext uri="{BB962C8B-B14F-4D97-AF65-F5344CB8AC3E}">
        <p14:creationId xmlns:p14="http://schemas.microsoft.com/office/powerpoint/2010/main" val="39220412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积分</Template>
  <TotalTime>34</TotalTime>
  <Words>484</Words>
  <Application>Microsoft Macintosh PowerPoint</Application>
  <PresentationFormat>宽屏</PresentationFormat>
  <Paragraphs>52</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DengXian</vt:lpstr>
      <vt:lpstr>DengXian</vt:lpstr>
      <vt:lpstr>Tw Cen MT</vt:lpstr>
      <vt:lpstr>Tw Cen MT Condensed</vt:lpstr>
      <vt:lpstr>Wingdings 3</vt:lpstr>
      <vt:lpstr>积分</vt:lpstr>
      <vt:lpstr>Group D presentation  </vt:lpstr>
      <vt:lpstr>Part1 Problem statement</vt:lpstr>
      <vt:lpstr>Problem statement (sn)</vt:lpstr>
      <vt:lpstr>Problem statement (SPD)</vt:lpstr>
      <vt:lpstr>Problem statement (SPD)</vt:lpstr>
      <vt:lpstr>Part2 Module design</vt:lpstr>
      <vt:lpstr>Module design (CM)</vt:lpstr>
      <vt:lpstr>Module design (CM)</vt:lpstr>
      <vt:lpstr>Module design (FM)</vt:lpstr>
      <vt:lpstr>Part3 Analysis result of simulation </vt:lpstr>
      <vt:lpstr>Analysis result of simulation </vt:lpstr>
      <vt:lpstr>Thankyou for your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D presentation  </dc:title>
  <dc:creator>韩 文钊</dc:creator>
  <cp:lastModifiedBy>韩 文钊</cp:lastModifiedBy>
  <cp:revision>3</cp:revision>
  <dcterms:created xsi:type="dcterms:W3CDTF">2019-07-25T01:27:19Z</dcterms:created>
  <dcterms:modified xsi:type="dcterms:W3CDTF">2019-07-25T02:01:49Z</dcterms:modified>
</cp:coreProperties>
</file>