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4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FF8C8-6148-4050-B6BB-5A8E7FAF8853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94BE6-37E2-459B-82EC-25BFDBF2C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4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F26B5-7E9F-4D82-8B62-59B99DEDF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454" y="0"/>
            <a:ext cx="9144000" cy="820737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F3A4B-BA17-441D-8ED5-7F885052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A9A9-CDF8-41B9-9031-602BA776DA6A}" type="datetime1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12497-67B9-4A97-A3AB-30DF3A8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054" y="6580798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zhengsz@pku.edu.cn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C4ADB-B1AE-4D2C-8572-09799F13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2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51E28-0395-44EC-B4F8-6B0461F5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470E5C-3861-46A4-9FC0-D5334DCA3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EED2D-DB54-4B83-8F7E-F10E995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F57-2085-43F8-A18B-CA1CF87E8189}" type="datetime1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8D227-0112-45BC-A078-A1F9213B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96F59-8918-4F75-BCC4-2BC573C1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8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E32B89-8A90-49E7-8017-370E98B30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40B03-E525-42C0-A743-95296BDA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70DF3-EF9A-4D52-89CB-DBADC42C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669D-9B66-48E2-A080-19C5093BC4B3}" type="datetime1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436B7-8B91-4EEA-81FE-E7A33824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B7030-253B-4CCB-895D-F2410206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9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36C09-28AF-4A70-B647-1A1B81A4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E8297-1DE8-4426-8137-FD4AF9E9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6EF-BFC6-4E39-8676-58BBCCC1B0A7}" type="datetime1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BBF9F2-AAC7-4B05-B782-FF989ACE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2F404A-2CB1-4FBD-A25E-AD8D085A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7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0EBD2-766F-4A8F-A084-69E4C62B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A4EA0-1298-489F-B628-75FEB9DA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3ED45-83C0-467A-AD36-C8CE9DC7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3FA-6AFC-4346-B6B0-A9E013F80810}" type="datetime1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BE454-AA48-48E8-90DC-33878660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235A3-802E-45FE-AE86-7081554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056E-4CBD-4ED9-952F-7CC0D524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C0266-16B7-4C62-BD3F-D9155B31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265C1-75BB-4CE0-AF81-28E05540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DFB3-BDE5-41D9-9C69-57484149D9F2}" type="datetime1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40097-88F8-4654-8BD4-8B145C3A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DD830-A369-4607-881D-E1956320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CB40-6FA4-4194-B76F-4E3185A2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DD119-9B7A-464C-B64D-979E9A63B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86A4D-2CD1-4827-8E58-DCCCFAA2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4FFAE-8895-489F-BC0F-C40AB8A5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900-A441-4E0A-9274-C867D44F6F60}" type="datetime1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09D43-B94F-40A9-BF22-33CC4C36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1F51B-70A4-4E94-9C15-68F2FE58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4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0439-8377-404C-A1FE-FD56B83F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A6102B-2D05-4D4A-9BCF-3AA3A64A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14D755-C78C-4AA5-BBBF-B375EDAE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F33956-8D31-48BA-847E-FD16759E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CD3602-E4D5-435E-9BD2-19747CC6D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517BBC-126B-487A-AC26-C09581A2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47C9-CF95-4BAD-AD12-E31C88440EA3}" type="datetime1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2EB1B8-130E-4A43-BA5E-DF2A0E31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C39ED5-559A-4102-96D0-1D9B42F6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1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05383-6140-46A8-8210-55776DE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2C8EB-5102-44EA-96C8-2D46815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0949-744F-431A-AE62-FD31CAB01902}" type="datetime1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15881B-55CE-4D16-BC43-0256B47E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8124EE-D21D-4E38-B1DD-143402A9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4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20CEFD-CE7B-462B-AA26-55A88BC2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3F9C-039B-4B46-A0B3-A5236FCBFFCE}" type="datetime1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A13731-698C-4ADF-ACFF-7CA0EEA7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B8494-F8A9-4AD6-8E4A-55BD3B12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CBBCB-8F94-4D83-B6D4-9B0C3BCE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EE1BD-12D2-4840-80EE-A962D87D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D25BF-9677-448C-AFD9-CAAB02B88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1C296-FA3C-4C40-A97A-3D7FE171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191D-633A-4916-A63A-AD7834D11148}" type="datetime1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F32749-CB22-4B94-8F34-D181DF41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EEFDD-F3DF-4957-A80D-F919BB40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5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662C8-C681-48B7-8EC0-8D64DAC1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D65F6F-64F7-4FCB-A40D-EDE587020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5E745-840B-4612-895E-D833A48D0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F6DB1-A7AB-4A70-BE95-E9153282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E801-EC42-42FA-9109-E68D8C4C577B}" type="datetime1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CE11D-1063-4E04-AA3F-130C290A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210EA-02F8-4E50-A5BA-7AC8EE5D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B5E2D1-E8B4-4ACB-A3EE-8270B201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54" y="0"/>
            <a:ext cx="10515600" cy="883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007BD-5E85-4DDF-BBD9-AB76B4788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81CD-7522-424D-A13B-8DE0E1D666F3}" type="datetime1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D88A4-CB57-4E6F-B1C9-F8629866D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zhengsz@pku.edu.cn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A635E-2B9C-4D40-859E-BA383F312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fld id="{40D6EF1B-6511-414E-ACD2-7B6634CF374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C7DAD8-88FC-4ECD-8BDA-86D356B38D37}"/>
              </a:ext>
            </a:extLst>
          </p:cNvPr>
          <p:cNvCxnSpPr/>
          <p:nvPr userDrawn="1"/>
        </p:nvCxnSpPr>
        <p:spPr>
          <a:xfrm>
            <a:off x="929054" y="883382"/>
            <a:ext cx="1042474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2CFCF2E-E50C-4F13-B591-FF4429695789}"/>
              </a:ext>
            </a:extLst>
          </p:cNvPr>
          <p:cNvCxnSpPr/>
          <p:nvPr userDrawn="1"/>
        </p:nvCxnSpPr>
        <p:spPr>
          <a:xfrm>
            <a:off x="1019908" y="6492875"/>
            <a:ext cx="1042474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5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454" y="1772240"/>
            <a:ext cx="9144000" cy="820737"/>
          </a:xfrm>
        </p:spPr>
        <p:txBody>
          <a:bodyPr>
            <a:normAutofit fontScale="90000"/>
          </a:bodyPr>
          <a:lstStyle/>
          <a:p>
            <a:r>
              <a:rPr lang="zh-CN" altLang="en-US" sz="5400" b="1" dirty="0"/>
              <a:t>数字图像处理作业展示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36BD9BF-9BC7-4AAE-9254-68B0D8029B33}"/>
              </a:ext>
            </a:extLst>
          </p:cNvPr>
          <p:cNvSpPr txBox="1">
            <a:spLocks/>
          </p:cNvSpPr>
          <p:nvPr/>
        </p:nvSpPr>
        <p:spPr>
          <a:xfrm>
            <a:off x="3977054" y="2836864"/>
            <a:ext cx="3767851" cy="820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郑思泽</a:t>
            </a:r>
            <a:endParaRPr lang="en-US" altLang="zh-CN" sz="2800" dirty="0"/>
          </a:p>
          <a:p>
            <a:r>
              <a:rPr lang="en-US" altLang="zh-CN" sz="2800" dirty="0"/>
              <a:t>1901111270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9C0D031-3920-4735-8627-91F640A1561B}"/>
              </a:ext>
            </a:extLst>
          </p:cNvPr>
          <p:cNvSpPr txBox="1">
            <a:spLocks/>
          </p:cNvSpPr>
          <p:nvPr/>
        </p:nvSpPr>
        <p:spPr>
          <a:xfrm>
            <a:off x="3977053" y="3728942"/>
            <a:ext cx="3767851" cy="4785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2021-5-10</a:t>
            </a:r>
          </a:p>
        </p:txBody>
      </p:sp>
    </p:spTree>
    <p:extLst>
      <p:ext uri="{BB962C8B-B14F-4D97-AF65-F5344CB8AC3E}">
        <p14:creationId xmlns:p14="http://schemas.microsoft.com/office/powerpoint/2010/main" val="374584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高斯低通滤波器原理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D469FB-1C93-418C-A8E1-53B852C86967}"/>
              </a:ext>
            </a:extLst>
          </p:cNvPr>
          <p:cNvSpPr txBox="1"/>
          <p:nvPr/>
        </p:nvSpPr>
        <p:spPr>
          <a:xfrm>
            <a:off x="824345" y="1112921"/>
            <a:ext cx="204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频率域滤波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8E821E-199C-4FE7-A3C2-FDDC3966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73" y="1576387"/>
            <a:ext cx="1295400" cy="11144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21CDE5-9304-4FE3-BF52-2B21305125CC}"/>
              </a:ext>
            </a:extLst>
          </p:cNvPr>
          <p:cNvSpPr txBox="1"/>
          <p:nvPr/>
        </p:nvSpPr>
        <p:spPr>
          <a:xfrm>
            <a:off x="824345" y="2784946"/>
            <a:ext cx="204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高斯低通滤波器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5272E32-CBE8-4BF7-B416-C307C626E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73" y="3346776"/>
            <a:ext cx="2303076" cy="6200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CEC6039-B3C7-4039-92CD-498BAAC83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118" y="4096216"/>
            <a:ext cx="2933700" cy="3714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C825346-1D31-4F92-ACA9-22C67A388A08}"/>
              </a:ext>
            </a:extLst>
          </p:cNvPr>
          <p:cNvSpPr txBox="1"/>
          <p:nvPr/>
        </p:nvSpPr>
        <p:spPr>
          <a:xfrm>
            <a:off x="2199288" y="4654056"/>
            <a:ext cx="204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是半径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F2EC49F-5B84-4DE0-BC5F-9E8285A52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118" y="4654056"/>
            <a:ext cx="361950" cy="3048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36AB1BF-C35F-4971-97CB-D0AD1B03216B}"/>
              </a:ext>
            </a:extLst>
          </p:cNvPr>
          <p:cNvSpPr txBox="1"/>
          <p:nvPr/>
        </p:nvSpPr>
        <p:spPr>
          <a:xfrm>
            <a:off x="5957454" y="1112921"/>
            <a:ext cx="291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半径越大，保留高频越多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BA1CE0-7C43-402F-B803-673541A6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07" y="1784505"/>
            <a:ext cx="2633891" cy="200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82D3FF24-DFD4-418B-9ACB-B83D3418403C}"/>
              </a:ext>
            </a:extLst>
          </p:cNvPr>
          <p:cNvSpPr/>
          <p:nvPr/>
        </p:nvSpPr>
        <p:spPr>
          <a:xfrm>
            <a:off x="7745589" y="2385201"/>
            <a:ext cx="865011" cy="865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9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高斯低通滤波器实现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DD1B18-5670-490D-A100-C8720463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18" y="2120497"/>
            <a:ext cx="3412981" cy="333744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14CCE63-A3B3-4EE0-BFD9-5BBBFB6D30CD}"/>
              </a:ext>
            </a:extLst>
          </p:cNvPr>
          <p:cNvSpPr/>
          <p:nvPr/>
        </p:nvSpPr>
        <p:spPr>
          <a:xfrm>
            <a:off x="531801" y="1281977"/>
            <a:ext cx="1925781" cy="4017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FFT</a:t>
            </a:r>
            <a:r>
              <a:rPr lang="zh-CN" altLang="en-US" dirty="0">
                <a:solidFill>
                  <a:schemeClr val="tx1"/>
                </a:solidFill>
              </a:rPr>
              <a:t>变换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F5EDBF-2014-4585-80E7-0431113B1F9B}"/>
              </a:ext>
            </a:extLst>
          </p:cNvPr>
          <p:cNvSpPr/>
          <p:nvPr/>
        </p:nvSpPr>
        <p:spPr>
          <a:xfrm>
            <a:off x="2921711" y="1281977"/>
            <a:ext cx="1925781" cy="4017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FFT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shift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4C9322-0CB7-4CC7-8E56-C7E3922B6C0F}"/>
              </a:ext>
            </a:extLst>
          </p:cNvPr>
          <p:cNvSpPr/>
          <p:nvPr/>
        </p:nvSpPr>
        <p:spPr>
          <a:xfrm>
            <a:off x="5284710" y="1281977"/>
            <a:ext cx="1925781" cy="4017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乘滤波器函数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B87AF37-F620-49C6-80E2-5034ACE5D9AF}"/>
              </a:ext>
            </a:extLst>
          </p:cNvPr>
          <p:cNvSpPr/>
          <p:nvPr/>
        </p:nvSpPr>
        <p:spPr>
          <a:xfrm>
            <a:off x="7647709" y="1281977"/>
            <a:ext cx="1925781" cy="4017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FFT</a:t>
            </a:r>
            <a:r>
              <a:rPr lang="zh-CN" altLang="en-US" dirty="0">
                <a:solidFill>
                  <a:schemeClr val="tx1"/>
                </a:solidFill>
              </a:rPr>
              <a:t>逆</a:t>
            </a:r>
            <a:r>
              <a:rPr lang="en-US" altLang="zh-CN" dirty="0">
                <a:solidFill>
                  <a:schemeClr val="tx1"/>
                </a:solidFill>
              </a:rPr>
              <a:t>shift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82CF66A-60B1-405F-B50A-45D6DBA05769}"/>
              </a:ext>
            </a:extLst>
          </p:cNvPr>
          <p:cNvSpPr/>
          <p:nvPr/>
        </p:nvSpPr>
        <p:spPr>
          <a:xfrm>
            <a:off x="9982200" y="1281977"/>
            <a:ext cx="1925781" cy="4017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FFT</a:t>
            </a:r>
            <a:r>
              <a:rPr lang="zh-CN" altLang="en-US" dirty="0">
                <a:solidFill>
                  <a:schemeClr val="tx1"/>
                </a:solidFill>
              </a:rPr>
              <a:t>逆变换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56B7228-D24C-4C4B-AE5A-51DB46FB0D50}"/>
              </a:ext>
            </a:extLst>
          </p:cNvPr>
          <p:cNvSpPr/>
          <p:nvPr/>
        </p:nvSpPr>
        <p:spPr>
          <a:xfrm>
            <a:off x="2533384" y="1400061"/>
            <a:ext cx="339436" cy="180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1973E7C1-9FD4-41AE-8EE8-EF4292D0945E}"/>
              </a:ext>
            </a:extLst>
          </p:cNvPr>
          <p:cNvSpPr/>
          <p:nvPr/>
        </p:nvSpPr>
        <p:spPr>
          <a:xfrm>
            <a:off x="4896383" y="1380562"/>
            <a:ext cx="339436" cy="180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A775F483-C396-4183-AEBC-5B81213BB56A}"/>
              </a:ext>
            </a:extLst>
          </p:cNvPr>
          <p:cNvSpPr/>
          <p:nvPr/>
        </p:nvSpPr>
        <p:spPr>
          <a:xfrm>
            <a:off x="7273636" y="1380562"/>
            <a:ext cx="339436" cy="180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F841B45B-739A-4F18-9DFA-85AECF0A1D7F}"/>
              </a:ext>
            </a:extLst>
          </p:cNvPr>
          <p:cNvSpPr/>
          <p:nvPr/>
        </p:nvSpPr>
        <p:spPr>
          <a:xfrm>
            <a:off x="9619584" y="1380562"/>
            <a:ext cx="339436" cy="180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E6E4F69-22C9-4255-B292-0155AE3CBD29}"/>
              </a:ext>
            </a:extLst>
          </p:cNvPr>
          <p:cNvSpPr txBox="1"/>
          <p:nvPr/>
        </p:nvSpPr>
        <p:spPr>
          <a:xfrm>
            <a:off x="1215220" y="5515698"/>
            <a:ext cx="3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与助教确认过可以使用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fft2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函数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DC879E-88A8-457D-9FD5-54C21E5EB6A2}"/>
              </a:ext>
            </a:extLst>
          </p:cNvPr>
          <p:cNvSpPr txBox="1"/>
          <p:nvPr/>
        </p:nvSpPr>
        <p:spPr>
          <a:xfrm>
            <a:off x="5881254" y="2853438"/>
            <a:ext cx="3110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要点：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必须要使用</a:t>
            </a:r>
            <a:r>
              <a:rPr lang="en-US" altLang="zh-CN" dirty="0"/>
              <a:t>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计算的结果可能含有虚部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逐个</a:t>
            </a:r>
            <a:r>
              <a:rPr lang="en-US" altLang="zh-CN" dirty="0"/>
              <a:t>channel</a:t>
            </a:r>
            <a:r>
              <a:rPr lang="zh-CN" altLang="en-US" dirty="0"/>
              <a:t>做</a:t>
            </a:r>
          </a:p>
        </p:txBody>
      </p:sp>
    </p:spTree>
    <p:extLst>
      <p:ext uri="{BB962C8B-B14F-4D97-AF65-F5344CB8AC3E}">
        <p14:creationId xmlns:p14="http://schemas.microsoft.com/office/powerpoint/2010/main" val="316285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高斯低通滤波器效果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BE979-70D9-4856-A641-BD2E1FC1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48" y="1061476"/>
            <a:ext cx="3432826" cy="52785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0C4906-7C11-4A78-90B9-E485105C781F}"/>
              </a:ext>
            </a:extLst>
          </p:cNvPr>
          <p:cNvSpPr txBox="1"/>
          <p:nvPr/>
        </p:nvSpPr>
        <p:spPr>
          <a:xfrm>
            <a:off x="1628708" y="1743761"/>
            <a:ext cx="2348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没有振铃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半径</a:t>
            </a:r>
            <a:r>
              <a:rPr lang="en-US" altLang="zh-CN" dirty="0"/>
              <a:t>80</a:t>
            </a:r>
            <a:r>
              <a:rPr lang="zh-CN" altLang="en-US" dirty="0"/>
              <a:t>几乎涵盖了原图所有信息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效果与预期一致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6D8117-6812-4EFA-BA41-96781E7B57DF}"/>
              </a:ext>
            </a:extLst>
          </p:cNvPr>
          <p:cNvSpPr txBox="1"/>
          <p:nvPr/>
        </p:nvSpPr>
        <p:spPr>
          <a:xfrm>
            <a:off x="1184563" y="1260764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基本例子</a:t>
            </a:r>
          </a:p>
        </p:txBody>
      </p:sp>
    </p:spTree>
    <p:extLst>
      <p:ext uri="{BB962C8B-B14F-4D97-AF65-F5344CB8AC3E}">
        <p14:creationId xmlns:p14="http://schemas.microsoft.com/office/powerpoint/2010/main" val="325197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高斯低通滤波器效果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0C4906-7C11-4A78-90B9-E485105C781F}"/>
              </a:ext>
            </a:extLst>
          </p:cNvPr>
          <p:cNvSpPr txBox="1"/>
          <p:nvPr/>
        </p:nvSpPr>
        <p:spPr>
          <a:xfrm>
            <a:off x="1462454" y="1522088"/>
            <a:ext cx="2348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半径过小时候有用信息也被去掉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半径</a:t>
            </a:r>
            <a:r>
              <a:rPr lang="en-US" altLang="zh-CN" dirty="0"/>
              <a:t>15</a:t>
            </a:r>
            <a:r>
              <a:rPr lang="zh-CN" altLang="en-US" dirty="0"/>
              <a:t>处理了噪声且大致保留了有用信息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半径大于</a:t>
            </a:r>
            <a:r>
              <a:rPr lang="en-US" altLang="zh-CN" dirty="0"/>
              <a:t>30</a:t>
            </a:r>
            <a:r>
              <a:rPr lang="zh-CN" altLang="en-US" dirty="0"/>
              <a:t>去噪不明显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6D8117-6812-4EFA-BA41-96781E7B57DF}"/>
              </a:ext>
            </a:extLst>
          </p:cNvPr>
          <p:cNvSpPr txBox="1"/>
          <p:nvPr/>
        </p:nvSpPr>
        <p:spPr>
          <a:xfrm>
            <a:off x="921327" y="1097583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去除噪声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35171E-76D5-49CE-B655-C6CEBDB7A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68" y="1142350"/>
            <a:ext cx="3646780" cy="45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9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高斯低通滤波器效果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0C4906-7C11-4A78-90B9-E485105C781F}"/>
              </a:ext>
            </a:extLst>
          </p:cNvPr>
          <p:cNvSpPr txBox="1"/>
          <p:nvPr/>
        </p:nvSpPr>
        <p:spPr>
          <a:xfrm>
            <a:off x="1462454" y="1522088"/>
            <a:ext cx="2348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小半径下可以去除大量细小边界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有助于数字提取和识别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6D8117-6812-4EFA-BA41-96781E7B57DF}"/>
              </a:ext>
            </a:extLst>
          </p:cNvPr>
          <p:cNvSpPr txBox="1"/>
          <p:nvPr/>
        </p:nvSpPr>
        <p:spPr>
          <a:xfrm>
            <a:off x="921327" y="1097583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B43615-0631-47AE-A9DF-0D1EEFF7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54" y="918402"/>
            <a:ext cx="3381510" cy="52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3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问题六：空间域滤波复原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9626B8-9366-4BB9-B1CD-96E160F92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22" y="1188028"/>
            <a:ext cx="6177534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7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空间域滤波复原原理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C9253F-A802-4C6D-A103-7F3854FF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41" y="1519542"/>
            <a:ext cx="3771900" cy="21812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493165-DA1C-42D9-95AC-88AE062A6EEF}"/>
              </a:ext>
            </a:extLst>
          </p:cNvPr>
          <p:cNvSpPr txBox="1"/>
          <p:nvPr/>
        </p:nvSpPr>
        <p:spPr>
          <a:xfrm>
            <a:off x="845127" y="1107414"/>
            <a:ext cx="209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均值滤波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B98C20-DF18-4502-B0D8-ECDE14CF5527}"/>
              </a:ext>
            </a:extLst>
          </p:cNvPr>
          <p:cNvSpPr txBox="1"/>
          <p:nvPr/>
        </p:nvSpPr>
        <p:spPr>
          <a:xfrm>
            <a:off x="5086350" y="1107414"/>
            <a:ext cx="209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自适应中值滤波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BD6C324-4184-4FDC-A54F-D450D407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82" y="1175087"/>
            <a:ext cx="4398818" cy="522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1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空间域滤波复原效果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493165-DA1C-42D9-95AC-88AE062A6EEF}"/>
              </a:ext>
            </a:extLst>
          </p:cNvPr>
          <p:cNvSpPr txBox="1"/>
          <p:nvPr/>
        </p:nvSpPr>
        <p:spPr>
          <a:xfrm>
            <a:off x="845126" y="1107414"/>
            <a:ext cx="268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几何均值：对</a:t>
            </a:r>
            <a:r>
              <a:rPr lang="en-US" altLang="zh-CN" dirty="0"/>
              <a:t>0</a:t>
            </a:r>
            <a:r>
              <a:rPr lang="zh-CN" altLang="en-US" dirty="0"/>
              <a:t>的敏感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D0548C-E108-429B-9CDA-D0EEFA48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84" y="1556471"/>
            <a:ext cx="4667250" cy="22764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C79147B-9687-46D1-8BD3-A9E4967BE799}"/>
              </a:ext>
            </a:extLst>
          </p:cNvPr>
          <p:cNvSpPr txBox="1"/>
          <p:nvPr/>
        </p:nvSpPr>
        <p:spPr>
          <a:xfrm>
            <a:off x="5708072" y="1107414"/>
            <a:ext cx="268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几何均值：改进算法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3D61638-4F1B-4B7D-B65E-4C5A4650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48" y="1556471"/>
            <a:ext cx="4582104" cy="39585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C2EF04B-CA32-4255-9115-554E071875EB}"/>
              </a:ext>
            </a:extLst>
          </p:cNvPr>
          <p:cNvSpPr txBox="1"/>
          <p:nvPr/>
        </p:nvSpPr>
        <p:spPr>
          <a:xfrm>
            <a:off x="8091854" y="5565920"/>
            <a:ext cx="268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仅考虑非零值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257A49-1175-4496-ABF3-B34B6CEC41C8}"/>
              </a:ext>
            </a:extLst>
          </p:cNvPr>
          <p:cNvSpPr/>
          <p:nvPr/>
        </p:nvSpPr>
        <p:spPr>
          <a:xfrm>
            <a:off x="7426035" y="3508014"/>
            <a:ext cx="1766455" cy="716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178F22-295C-4854-A9DB-8DA03D427762}"/>
              </a:ext>
            </a:extLst>
          </p:cNvPr>
          <p:cNvSpPr/>
          <p:nvPr/>
        </p:nvSpPr>
        <p:spPr>
          <a:xfrm>
            <a:off x="7917872" y="4398179"/>
            <a:ext cx="907474" cy="38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24EC9D-170E-4FA8-8FF8-50C350E6F4EF}"/>
              </a:ext>
            </a:extLst>
          </p:cNvPr>
          <p:cNvSpPr/>
          <p:nvPr/>
        </p:nvSpPr>
        <p:spPr>
          <a:xfrm>
            <a:off x="6605154" y="5219618"/>
            <a:ext cx="1402773" cy="208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686836-53D7-4164-8E53-1ED3B539D2DC}"/>
              </a:ext>
            </a:extLst>
          </p:cNvPr>
          <p:cNvSpPr txBox="1"/>
          <p:nvPr/>
        </p:nvSpPr>
        <p:spPr>
          <a:xfrm>
            <a:off x="692725" y="3855266"/>
            <a:ext cx="425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改进后的几何均值：解决图片变暗问题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B0953B0-2998-4C45-9058-1765A66E9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84" y="4197350"/>
            <a:ext cx="4657725" cy="2295525"/>
          </a:xfrm>
          <a:prstGeom prst="rect">
            <a:avLst/>
          </a:prstGeom>
        </p:spPr>
      </p:pic>
      <p:sp>
        <p:nvSpPr>
          <p:cNvPr id="21" name="箭头: 下 20">
            <a:extLst>
              <a:ext uri="{FF2B5EF4-FFF2-40B4-BE49-F238E27FC236}">
                <a16:creationId xmlns:a16="http://schemas.microsoft.com/office/drawing/2014/main" id="{F65015FA-EBF6-49FA-BBA9-96EB49627CF3}"/>
              </a:ext>
            </a:extLst>
          </p:cNvPr>
          <p:cNvSpPr/>
          <p:nvPr/>
        </p:nvSpPr>
        <p:spPr>
          <a:xfrm rot="14400000" flipH="1">
            <a:off x="6228624" y="5289872"/>
            <a:ext cx="45719" cy="8569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44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空间域滤波复原效果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493165-DA1C-42D9-95AC-88AE062A6EEF}"/>
              </a:ext>
            </a:extLst>
          </p:cNvPr>
          <p:cNvSpPr txBox="1"/>
          <p:nvPr/>
        </p:nvSpPr>
        <p:spPr>
          <a:xfrm>
            <a:off x="845126" y="1107414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自适应滤波：对初始窗口的选择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985831-C203-4950-BC94-7761E840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71" y="1841498"/>
            <a:ext cx="5259966" cy="26034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2DB0A8A-E929-44BD-9FC4-75C1F34765BA}"/>
              </a:ext>
            </a:extLst>
          </p:cNvPr>
          <p:cNvSpPr txBox="1"/>
          <p:nvPr/>
        </p:nvSpPr>
        <p:spPr>
          <a:xfrm>
            <a:off x="2355272" y="4625002"/>
            <a:ext cx="313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2x2</a:t>
            </a:r>
            <a:r>
              <a:rPr lang="zh-CN" altLang="en-US" dirty="0"/>
              <a:t>初始窗口，噪声保留很多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4306C1D-9B2D-4988-ABC0-D956C997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422" y="1841498"/>
            <a:ext cx="2540578" cy="256140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AD9DE14-01AD-4443-97BD-3CA544DBC09B}"/>
              </a:ext>
            </a:extLst>
          </p:cNvPr>
          <p:cNvSpPr txBox="1"/>
          <p:nvPr/>
        </p:nvSpPr>
        <p:spPr>
          <a:xfrm>
            <a:off x="6407195" y="4625002"/>
            <a:ext cx="336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3x3</a:t>
            </a:r>
            <a:r>
              <a:rPr lang="zh-CN" altLang="en-US" dirty="0"/>
              <a:t>初始窗口，噪声几乎全去掉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52E1AE-5805-4EC7-9B39-435419A6E447}"/>
              </a:ext>
            </a:extLst>
          </p:cNvPr>
          <p:cNvSpPr txBox="1"/>
          <p:nvPr/>
        </p:nvSpPr>
        <p:spPr>
          <a:xfrm>
            <a:off x="3236668" y="5747347"/>
            <a:ext cx="559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Heuristic: </a:t>
            </a:r>
            <a:r>
              <a:rPr lang="zh-CN" altLang="en-US" dirty="0"/>
              <a:t>使用最大窗口一半的大小作为起始窗口</a:t>
            </a:r>
          </a:p>
        </p:txBody>
      </p:sp>
    </p:spTree>
    <p:extLst>
      <p:ext uri="{BB962C8B-B14F-4D97-AF65-F5344CB8AC3E}">
        <p14:creationId xmlns:p14="http://schemas.microsoft.com/office/powerpoint/2010/main" val="267733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空间域滤波复原效果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493165-DA1C-42D9-95AC-88AE062A6EEF}"/>
              </a:ext>
            </a:extLst>
          </p:cNvPr>
          <p:cNvSpPr txBox="1"/>
          <p:nvPr/>
        </p:nvSpPr>
        <p:spPr>
          <a:xfrm>
            <a:off x="845126" y="1107414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基本例子的效果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24D556-7542-4904-B489-A1213387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41" y="1261935"/>
            <a:ext cx="4913168" cy="49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问题二：锐化滤波器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46F8D4-40B5-4C16-AB06-E760DD85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38" y="1051599"/>
            <a:ext cx="6569652" cy="52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91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空间域滤波复原效果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493165-DA1C-42D9-95AC-88AE062A6EEF}"/>
              </a:ext>
            </a:extLst>
          </p:cNvPr>
          <p:cNvSpPr txBox="1"/>
          <p:nvPr/>
        </p:nvSpPr>
        <p:spPr>
          <a:xfrm>
            <a:off x="845126" y="1107414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好的例子的效果（椒盐噪声）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A773C6-64FC-4411-9C9C-72E28E9AF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6" y="1476746"/>
            <a:ext cx="3380510" cy="23249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1FB984-828F-45D3-86A7-C5F79AF52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2" y="3722940"/>
            <a:ext cx="3353794" cy="27699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178E24A-E540-4EF8-8596-07E8B5DB3646}"/>
              </a:ext>
            </a:extLst>
          </p:cNvPr>
          <p:cNvSpPr txBox="1"/>
          <p:nvPr/>
        </p:nvSpPr>
        <p:spPr>
          <a:xfrm>
            <a:off x="6013671" y="1107414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不好的例子的效果（非椒盐噪声）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7A1394A-8E7C-4E7C-97EC-0257E1C3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580" y="1500187"/>
            <a:ext cx="47053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5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空间域滤波复原效果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493165-DA1C-42D9-95AC-88AE062A6EEF}"/>
              </a:ext>
            </a:extLst>
          </p:cNvPr>
          <p:cNvSpPr txBox="1"/>
          <p:nvPr/>
        </p:nvSpPr>
        <p:spPr>
          <a:xfrm>
            <a:off x="845126" y="1107414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提升性能：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78E24A-E540-4EF8-8596-07E8B5DB3646}"/>
              </a:ext>
            </a:extLst>
          </p:cNvPr>
          <p:cNvSpPr txBox="1"/>
          <p:nvPr/>
        </p:nvSpPr>
        <p:spPr>
          <a:xfrm>
            <a:off x="1178435" y="1564614"/>
            <a:ext cx="4017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原始</a:t>
            </a:r>
            <a:r>
              <a:rPr lang="en-US" altLang="zh-CN" dirty="0"/>
              <a:t>Python</a:t>
            </a:r>
            <a:r>
              <a:rPr lang="zh-CN" altLang="en-US" dirty="0"/>
              <a:t>实现算法在</a:t>
            </a:r>
            <a:r>
              <a:rPr lang="en-US" altLang="zh-CN" dirty="0"/>
              <a:t>Python</a:t>
            </a:r>
            <a:r>
              <a:rPr lang="zh-CN" altLang="en-US" dirty="0"/>
              <a:t>中执行效率很低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使用代码生成提升性能，生成底层代码，比</a:t>
            </a:r>
            <a:r>
              <a:rPr lang="en-US" altLang="zh-CN" dirty="0"/>
              <a:t>Python</a:t>
            </a:r>
            <a:r>
              <a:rPr lang="zh-CN" altLang="en-US" dirty="0"/>
              <a:t>更高效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4C6170-7441-4C58-B6E0-F522E269A114}"/>
              </a:ext>
            </a:extLst>
          </p:cNvPr>
          <p:cNvSpPr/>
          <p:nvPr/>
        </p:nvSpPr>
        <p:spPr>
          <a:xfrm>
            <a:off x="1919653" y="3197092"/>
            <a:ext cx="2057401" cy="6234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29DF64-5EF8-4D4D-800B-2C4AD4D0D5AB}"/>
              </a:ext>
            </a:extLst>
          </p:cNvPr>
          <p:cNvSpPr/>
          <p:nvPr/>
        </p:nvSpPr>
        <p:spPr>
          <a:xfrm>
            <a:off x="1919651" y="4250477"/>
            <a:ext cx="2057401" cy="6234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语法树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6D555D-0591-4313-A46D-58ED1ED56F3C}"/>
              </a:ext>
            </a:extLst>
          </p:cNvPr>
          <p:cNvSpPr/>
          <p:nvPr/>
        </p:nvSpPr>
        <p:spPr>
          <a:xfrm>
            <a:off x="1919651" y="5226947"/>
            <a:ext cx="2057401" cy="6234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30892BDD-4B16-4B67-9155-026B8A67D212}"/>
              </a:ext>
            </a:extLst>
          </p:cNvPr>
          <p:cNvSpPr/>
          <p:nvPr/>
        </p:nvSpPr>
        <p:spPr>
          <a:xfrm>
            <a:off x="2848708" y="3939026"/>
            <a:ext cx="214746" cy="23552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6983D216-8B4B-4286-95F1-7F38A9ED82E5}"/>
              </a:ext>
            </a:extLst>
          </p:cNvPr>
          <p:cNvSpPr/>
          <p:nvPr/>
        </p:nvSpPr>
        <p:spPr>
          <a:xfrm>
            <a:off x="2848708" y="4960550"/>
            <a:ext cx="214746" cy="23552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F2EC4336-7468-4FC4-B3A9-1E6DE5F48D6C}"/>
              </a:ext>
            </a:extLst>
          </p:cNvPr>
          <p:cNvCxnSpPr>
            <a:stCxn id="5" idx="3"/>
            <a:endCxn id="14" idx="3"/>
          </p:cNvCxnSpPr>
          <p:nvPr/>
        </p:nvCxnSpPr>
        <p:spPr>
          <a:xfrm flipH="1">
            <a:off x="3977052" y="3508820"/>
            <a:ext cx="2" cy="2029855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E52ED46-1FE9-4FB4-A4FA-AD1A63EF8338}"/>
              </a:ext>
            </a:extLst>
          </p:cNvPr>
          <p:cNvSpPr txBox="1"/>
          <p:nvPr/>
        </p:nvSpPr>
        <p:spPr>
          <a:xfrm>
            <a:off x="4177145" y="4430936"/>
            <a:ext cx="117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98F8423-8055-4214-9607-C558CB64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852" y="1395717"/>
            <a:ext cx="4257675" cy="46101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99536BF-2AFF-4DEB-9522-90F01316CC93}"/>
              </a:ext>
            </a:extLst>
          </p:cNvPr>
          <p:cNvSpPr/>
          <p:nvPr/>
        </p:nvSpPr>
        <p:spPr>
          <a:xfrm>
            <a:off x="6096000" y="1436370"/>
            <a:ext cx="544594" cy="229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2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FC379A-082A-430D-AEFD-76E8DB8A9FD6}"/>
              </a:ext>
            </a:extLst>
          </p:cNvPr>
          <p:cNvSpPr txBox="1"/>
          <p:nvPr/>
        </p:nvSpPr>
        <p:spPr>
          <a:xfrm>
            <a:off x="1198419" y="2587694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处理中使用高的数值精度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FFT</a:t>
            </a:r>
            <a:r>
              <a:rPr lang="zh-CN" altLang="en-US" dirty="0"/>
              <a:t>的</a:t>
            </a:r>
            <a:r>
              <a:rPr lang="en-US" altLang="zh-CN" dirty="0"/>
              <a:t>shift</a:t>
            </a:r>
            <a:r>
              <a:rPr lang="zh-CN" altLang="en-US" dirty="0"/>
              <a:t>和虚部处理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几何均值滤波对</a:t>
            </a:r>
            <a:r>
              <a:rPr lang="en-US" altLang="zh-CN" dirty="0"/>
              <a:t>0</a:t>
            </a:r>
            <a:r>
              <a:rPr lang="zh-CN" altLang="en-US" dirty="0"/>
              <a:t>的敏感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JIT</a:t>
            </a:r>
            <a:r>
              <a:rPr lang="zh-CN" altLang="en-US" dirty="0"/>
              <a:t>提高代码性能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A76D07-C9E5-49EE-BD5E-DBA6ECAB49E1}"/>
              </a:ext>
            </a:extLst>
          </p:cNvPr>
          <p:cNvSpPr txBox="1"/>
          <p:nvPr/>
        </p:nvSpPr>
        <p:spPr>
          <a:xfrm>
            <a:off x="5271655" y="1170709"/>
            <a:ext cx="471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感谢聆听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05EE2D-7DEE-402C-82C2-190C63895401}"/>
              </a:ext>
            </a:extLst>
          </p:cNvPr>
          <p:cNvSpPr txBox="1"/>
          <p:nvPr/>
        </p:nvSpPr>
        <p:spPr>
          <a:xfrm>
            <a:off x="803564" y="221836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Take home message:</a:t>
            </a:r>
          </a:p>
        </p:txBody>
      </p:sp>
    </p:spTree>
    <p:extLst>
      <p:ext uri="{BB962C8B-B14F-4D97-AF65-F5344CB8AC3E}">
        <p14:creationId xmlns:p14="http://schemas.microsoft.com/office/powerpoint/2010/main" val="8873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拉普拉斯变换原理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D66918-E34D-4014-B101-FECE036B9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958"/>
          <a:stretch/>
        </p:blipFill>
        <p:spPr>
          <a:xfrm>
            <a:off x="1355148" y="1653407"/>
            <a:ext cx="4242089" cy="9382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C3A88C-CBF4-47E5-9B8B-891FE63D4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48" b="34983"/>
          <a:stretch/>
        </p:blipFill>
        <p:spPr>
          <a:xfrm>
            <a:off x="1355148" y="3313624"/>
            <a:ext cx="4242089" cy="14962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BDEAE2-65E9-4B36-A913-424AA4D9C492}"/>
              </a:ext>
            </a:extLst>
          </p:cNvPr>
          <p:cNvSpPr txBox="1"/>
          <p:nvPr/>
        </p:nvSpPr>
        <p:spPr>
          <a:xfrm>
            <a:off x="886691" y="1163249"/>
            <a:ext cx="333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空间域滤波：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E5B8CA-C541-48AF-A266-CCB59FF1E7F7}"/>
              </a:ext>
            </a:extLst>
          </p:cNvPr>
          <p:cNvSpPr txBox="1"/>
          <p:nvPr/>
        </p:nvSpPr>
        <p:spPr>
          <a:xfrm>
            <a:off x="886691" y="2823288"/>
            <a:ext cx="333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拉普拉斯梯度算子：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312A36-559B-4A01-A235-3BF72DDAB3A3}"/>
              </a:ext>
            </a:extLst>
          </p:cNvPr>
          <p:cNvSpPr txBox="1"/>
          <p:nvPr/>
        </p:nvSpPr>
        <p:spPr>
          <a:xfrm>
            <a:off x="886690" y="4930920"/>
            <a:ext cx="333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拉普拉斯图像增强：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65F2C2-0FBB-45B8-9B6D-EFD42B11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21" y="5300252"/>
            <a:ext cx="1628775" cy="10953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237F65B-D9BE-4531-A635-47FA7A77DE89}"/>
              </a:ext>
            </a:extLst>
          </p:cNvPr>
          <p:cNvSpPr txBox="1"/>
          <p:nvPr/>
        </p:nvSpPr>
        <p:spPr>
          <a:xfrm>
            <a:off x="6851073" y="1163249"/>
            <a:ext cx="333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5x5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  <a:r>
              <a:rPr lang="zh-CN" altLang="en-US" dirty="0"/>
              <a:t>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DFC1EC0-0724-4E3C-91E3-23FFB59AF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993" y="1717752"/>
            <a:ext cx="24860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1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拉普拉斯变换实现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BDEAE2-65E9-4B36-A913-424AA4D9C492}"/>
              </a:ext>
            </a:extLst>
          </p:cNvPr>
          <p:cNvSpPr txBox="1"/>
          <p:nvPr/>
        </p:nvSpPr>
        <p:spPr>
          <a:xfrm>
            <a:off x="886691" y="1163249"/>
            <a:ext cx="333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考虑因素：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5F8969-9353-43B9-9BC3-2A5E1195002B}"/>
              </a:ext>
            </a:extLst>
          </p:cNvPr>
          <p:cNvSpPr txBox="1"/>
          <p:nvPr/>
        </p:nvSpPr>
        <p:spPr>
          <a:xfrm>
            <a:off x="1364674" y="1627909"/>
            <a:ext cx="133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精度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效率</a:t>
            </a:r>
          </a:p>
        </p:txBody>
      </p:sp>
      <p:graphicFrame>
        <p:nvGraphicFramePr>
          <p:cNvPr id="6" name="表格 11">
            <a:extLst>
              <a:ext uri="{FF2B5EF4-FFF2-40B4-BE49-F238E27FC236}">
                <a16:creationId xmlns:a16="http://schemas.microsoft.com/office/drawing/2014/main" id="{49590369-ADAC-452C-9B91-59FA03BAB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01026"/>
              </p:ext>
            </p:extLst>
          </p:nvPr>
        </p:nvGraphicFramePr>
        <p:xfrm>
          <a:off x="3113456" y="1347915"/>
          <a:ext cx="1570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46">
                  <a:extLst>
                    <a:ext uri="{9D8B030D-6E8A-4147-A177-3AD203B41FA5}">
                      <a16:colId xmlns:a16="http://schemas.microsoft.com/office/drawing/2014/main" val="1790566865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843641584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363158628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234931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2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764930"/>
                  </a:ext>
                </a:extLst>
              </a:tr>
            </a:tbl>
          </a:graphicData>
        </a:graphic>
      </p:graphicFrame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8794289F-6181-4198-B946-1210BE33C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53404"/>
              </p:ext>
            </p:extLst>
          </p:nvPr>
        </p:nvGraphicFramePr>
        <p:xfrm>
          <a:off x="5886674" y="962361"/>
          <a:ext cx="22051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530">
                  <a:extLst>
                    <a:ext uri="{9D8B030D-6E8A-4147-A177-3AD203B41FA5}">
                      <a16:colId xmlns:a16="http://schemas.microsoft.com/office/drawing/2014/main" val="1790566865"/>
                    </a:ext>
                  </a:extLst>
                </a:gridCol>
                <a:gridCol w="367530">
                  <a:extLst>
                    <a:ext uri="{9D8B030D-6E8A-4147-A177-3AD203B41FA5}">
                      <a16:colId xmlns:a16="http://schemas.microsoft.com/office/drawing/2014/main" val="3843641584"/>
                    </a:ext>
                  </a:extLst>
                </a:gridCol>
                <a:gridCol w="367530">
                  <a:extLst>
                    <a:ext uri="{9D8B030D-6E8A-4147-A177-3AD203B41FA5}">
                      <a16:colId xmlns:a16="http://schemas.microsoft.com/office/drawing/2014/main" val="3363158628"/>
                    </a:ext>
                  </a:extLst>
                </a:gridCol>
                <a:gridCol w="367530">
                  <a:extLst>
                    <a:ext uri="{9D8B030D-6E8A-4147-A177-3AD203B41FA5}">
                      <a16:colId xmlns:a16="http://schemas.microsoft.com/office/drawing/2014/main" val="2349310524"/>
                    </a:ext>
                  </a:extLst>
                </a:gridCol>
                <a:gridCol w="367530">
                  <a:extLst>
                    <a:ext uri="{9D8B030D-6E8A-4147-A177-3AD203B41FA5}">
                      <a16:colId xmlns:a16="http://schemas.microsoft.com/office/drawing/2014/main" val="1856309863"/>
                    </a:ext>
                  </a:extLst>
                </a:gridCol>
                <a:gridCol w="367530">
                  <a:extLst>
                    <a:ext uri="{9D8B030D-6E8A-4147-A177-3AD203B41FA5}">
                      <a16:colId xmlns:a16="http://schemas.microsoft.com/office/drawing/2014/main" val="188644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76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36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70366"/>
                  </a:ext>
                </a:extLst>
              </a:tr>
            </a:tbl>
          </a:graphicData>
        </a:graphic>
      </p:graphicFrame>
      <p:graphicFrame>
        <p:nvGraphicFramePr>
          <p:cNvPr id="17" name="表格 11">
            <a:extLst>
              <a:ext uri="{FF2B5EF4-FFF2-40B4-BE49-F238E27FC236}">
                <a16:creationId xmlns:a16="http://schemas.microsoft.com/office/drawing/2014/main" id="{5422104D-7196-485E-B794-334308348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35082"/>
              </p:ext>
            </p:extLst>
          </p:nvPr>
        </p:nvGraphicFramePr>
        <p:xfrm>
          <a:off x="886691" y="3355967"/>
          <a:ext cx="1570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46">
                  <a:extLst>
                    <a:ext uri="{9D8B030D-6E8A-4147-A177-3AD203B41FA5}">
                      <a16:colId xmlns:a16="http://schemas.microsoft.com/office/drawing/2014/main" val="1790566865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843641584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363158628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234931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2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764930"/>
                  </a:ext>
                </a:extLst>
              </a:tr>
            </a:tbl>
          </a:graphicData>
        </a:graphic>
      </p:graphicFrame>
      <p:graphicFrame>
        <p:nvGraphicFramePr>
          <p:cNvPr id="18" name="表格 11">
            <a:extLst>
              <a:ext uri="{FF2B5EF4-FFF2-40B4-BE49-F238E27FC236}">
                <a16:creationId xmlns:a16="http://schemas.microsoft.com/office/drawing/2014/main" id="{E1CD0118-FD23-4AFB-AF37-EB6248FA0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3325"/>
              </p:ext>
            </p:extLst>
          </p:nvPr>
        </p:nvGraphicFramePr>
        <p:xfrm>
          <a:off x="2655452" y="3370589"/>
          <a:ext cx="1570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46">
                  <a:extLst>
                    <a:ext uri="{9D8B030D-6E8A-4147-A177-3AD203B41FA5}">
                      <a16:colId xmlns:a16="http://schemas.microsoft.com/office/drawing/2014/main" val="1790566865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843641584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363158628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234931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2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764930"/>
                  </a:ext>
                </a:extLst>
              </a:tr>
            </a:tbl>
          </a:graphicData>
        </a:graphic>
      </p:graphicFrame>
      <p:graphicFrame>
        <p:nvGraphicFramePr>
          <p:cNvPr id="19" name="表格 11">
            <a:extLst>
              <a:ext uri="{FF2B5EF4-FFF2-40B4-BE49-F238E27FC236}">
                <a16:creationId xmlns:a16="http://schemas.microsoft.com/office/drawing/2014/main" id="{AA1744BB-DCD9-4DB0-A760-05AE94226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17472"/>
              </p:ext>
            </p:extLst>
          </p:nvPr>
        </p:nvGraphicFramePr>
        <p:xfrm>
          <a:off x="4424213" y="3375715"/>
          <a:ext cx="1570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46">
                  <a:extLst>
                    <a:ext uri="{9D8B030D-6E8A-4147-A177-3AD203B41FA5}">
                      <a16:colId xmlns:a16="http://schemas.microsoft.com/office/drawing/2014/main" val="1790566865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843641584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363158628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234931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2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764930"/>
                  </a:ext>
                </a:extLst>
              </a:tr>
            </a:tbl>
          </a:graphicData>
        </a:graphic>
      </p:graphicFrame>
      <p:graphicFrame>
        <p:nvGraphicFramePr>
          <p:cNvPr id="20" name="表格 11">
            <a:extLst>
              <a:ext uri="{FF2B5EF4-FFF2-40B4-BE49-F238E27FC236}">
                <a16:creationId xmlns:a16="http://schemas.microsoft.com/office/drawing/2014/main" id="{CDEFFC4F-6BC5-4D4D-AFA5-ECFDD856E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68344"/>
              </p:ext>
            </p:extLst>
          </p:nvPr>
        </p:nvGraphicFramePr>
        <p:xfrm>
          <a:off x="6192974" y="3370589"/>
          <a:ext cx="1570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46">
                  <a:extLst>
                    <a:ext uri="{9D8B030D-6E8A-4147-A177-3AD203B41FA5}">
                      <a16:colId xmlns:a16="http://schemas.microsoft.com/office/drawing/2014/main" val="1790566865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843641584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363158628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234931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2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764930"/>
                  </a:ext>
                </a:extLst>
              </a:tr>
            </a:tbl>
          </a:graphicData>
        </a:graphic>
      </p:graphicFrame>
      <p:graphicFrame>
        <p:nvGraphicFramePr>
          <p:cNvPr id="21" name="表格 11">
            <a:extLst>
              <a:ext uri="{FF2B5EF4-FFF2-40B4-BE49-F238E27FC236}">
                <a16:creationId xmlns:a16="http://schemas.microsoft.com/office/drawing/2014/main" id="{DFED7C99-6F31-4E7A-99E4-E04DA68F2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34078"/>
              </p:ext>
            </p:extLst>
          </p:nvPr>
        </p:nvGraphicFramePr>
        <p:xfrm>
          <a:off x="7961735" y="3370589"/>
          <a:ext cx="1570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46">
                  <a:extLst>
                    <a:ext uri="{9D8B030D-6E8A-4147-A177-3AD203B41FA5}">
                      <a16:colId xmlns:a16="http://schemas.microsoft.com/office/drawing/2014/main" val="1790566865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843641584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363158628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234931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2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764930"/>
                  </a:ext>
                </a:extLst>
              </a:tr>
            </a:tbl>
          </a:graphicData>
        </a:graphic>
      </p:graphicFrame>
      <p:graphicFrame>
        <p:nvGraphicFramePr>
          <p:cNvPr id="22" name="表格 11">
            <a:extLst>
              <a:ext uri="{FF2B5EF4-FFF2-40B4-BE49-F238E27FC236}">
                <a16:creationId xmlns:a16="http://schemas.microsoft.com/office/drawing/2014/main" id="{80F63A54-8FAE-499B-B7CF-AC3562B10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48527"/>
              </p:ext>
            </p:extLst>
          </p:nvPr>
        </p:nvGraphicFramePr>
        <p:xfrm>
          <a:off x="9730496" y="3370589"/>
          <a:ext cx="1570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46">
                  <a:extLst>
                    <a:ext uri="{9D8B030D-6E8A-4147-A177-3AD203B41FA5}">
                      <a16:colId xmlns:a16="http://schemas.microsoft.com/office/drawing/2014/main" val="1790566865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843641584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363158628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234931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2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764930"/>
                  </a:ext>
                </a:extLst>
              </a:tr>
            </a:tbl>
          </a:graphicData>
        </a:graphic>
      </p:graphicFrame>
      <p:graphicFrame>
        <p:nvGraphicFramePr>
          <p:cNvPr id="23" name="表格 11">
            <a:extLst>
              <a:ext uri="{FF2B5EF4-FFF2-40B4-BE49-F238E27FC236}">
                <a16:creationId xmlns:a16="http://schemas.microsoft.com/office/drawing/2014/main" id="{624A9F98-8432-48D8-9B2F-FD9F5C19F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99458"/>
              </p:ext>
            </p:extLst>
          </p:nvPr>
        </p:nvGraphicFramePr>
        <p:xfrm>
          <a:off x="886691" y="4958898"/>
          <a:ext cx="1570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46">
                  <a:extLst>
                    <a:ext uri="{9D8B030D-6E8A-4147-A177-3AD203B41FA5}">
                      <a16:colId xmlns:a16="http://schemas.microsoft.com/office/drawing/2014/main" val="1790566865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843641584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363158628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234931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2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764930"/>
                  </a:ext>
                </a:extLst>
              </a:tr>
            </a:tbl>
          </a:graphicData>
        </a:graphic>
      </p:graphicFrame>
      <p:graphicFrame>
        <p:nvGraphicFramePr>
          <p:cNvPr id="24" name="表格 11">
            <a:extLst>
              <a:ext uri="{FF2B5EF4-FFF2-40B4-BE49-F238E27FC236}">
                <a16:creationId xmlns:a16="http://schemas.microsoft.com/office/drawing/2014/main" id="{99AFFA63-536A-4F07-B05E-971C1E818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45108"/>
              </p:ext>
            </p:extLst>
          </p:nvPr>
        </p:nvGraphicFramePr>
        <p:xfrm>
          <a:off x="2655452" y="4958898"/>
          <a:ext cx="1570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46">
                  <a:extLst>
                    <a:ext uri="{9D8B030D-6E8A-4147-A177-3AD203B41FA5}">
                      <a16:colId xmlns:a16="http://schemas.microsoft.com/office/drawing/2014/main" val="1790566865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843641584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363158628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234931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2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764930"/>
                  </a:ext>
                </a:extLst>
              </a:tr>
            </a:tbl>
          </a:graphicData>
        </a:graphic>
      </p:graphicFrame>
      <p:graphicFrame>
        <p:nvGraphicFramePr>
          <p:cNvPr id="25" name="表格 11">
            <a:extLst>
              <a:ext uri="{FF2B5EF4-FFF2-40B4-BE49-F238E27FC236}">
                <a16:creationId xmlns:a16="http://schemas.microsoft.com/office/drawing/2014/main" id="{E1E67E8D-C661-44AE-A1D4-6A87CF8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16479"/>
              </p:ext>
            </p:extLst>
          </p:nvPr>
        </p:nvGraphicFramePr>
        <p:xfrm>
          <a:off x="4424213" y="4958898"/>
          <a:ext cx="1570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46">
                  <a:extLst>
                    <a:ext uri="{9D8B030D-6E8A-4147-A177-3AD203B41FA5}">
                      <a16:colId xmlns:a16="http://schemas.microsoft.com/office/drawing/2014/main" val="1790566865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843641584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363158628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234931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2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76493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986293F9-28C9-4598-90B4-A07DDA4078AF}"/>
              </a:ext>
            </a:extLst>
          </p:cNvPr>
          <p:cNvSpPr txBox="1"/>
          <p:nvPr/>
        </p:nvSpPr>
        <p:spPr>
          <a:xfrm>
            <a:off x="6449291" y="5249308"/>
            <a:ext cx="316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份</a:t>
            </a:r>
            <a:r>
              <a:rPr lang="en-US" altLang="zh-CN" dirty="0"/>
              <a:t>slice</a:t>
            </a:r>
            <a:r>
              <a:rPr lang="zh-CN" altLang="en-US" dirty="0"/>
              <a:t>分别与</a:t>
            </a:r>
            <a:r>
              <a:rPr lang="en-US" altLang="zh-CN" dirty="0"/>
              <a:t>Filter</a:t>
            </a:r>
            <a:r>
              <a:rPr lang="zh-CN" altLang="en-US" dirty="0"/>
              <a:t>对应位置相乘后累加得到输出</a:t>
            </a:r>
          </a:p>
        </p:txBody>
      </p:sp>
      <p:graphicFrame>
        <p:nvGraphicFramePr>
          <p:cNvPr id="26" name="表格 11">
            <a:extLst>
              <a:ext uri="{FF2B5EF4-FFF2-40B4-BE49-F238E27FC236}">
                <a16:creationId xmlns:a16="http://schemas.microsoft.com/office/drawing/2014/main" id="{0E86C5F7-4DA1-45C4-B35F-B4B0B0FC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08287"/>
              </p:ext>
            </p:extLst>
          </p:nvPr>
        </p:nvGraphicFramePr>
        <p:xfrm>
          <a:off x="9433434" y="1333201"/>
          <a:ext cx="1570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46">
                  <a:extLst>
                    <a:ext uri="{9D8B030D-6E8A-4147-A177-3AD203B41FA5}">
                      <a16:colId xmlns:a16="http://schemas.microsoft.com/office/drawing/2014/main" val="1790566865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843641584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3363158628"/>
                    </a:ext>
                  </a:extLst>
                </a:gridCol>
                <a:gridCol w="392546">
                  <a:extLst>
                    <a:ext uri="{9D8B030D-6E8A-4147-A177-3AD203B41FA5}">
                      <a16:colId xmlns:a16="http://schemas.microsoft.com/office/drawing/2014/main" val="234931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2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764930"/>
                  </a:ext>
                </a:extLst>
              </a:tr>
            </a:tbl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9144B2CD-0C5B-4E34-9B88-2DF3B33FC989}"/>
              </a:ext>
            </a:extLst>
          </p:cNvPr>
          <p:cNvSpPr/>
          <p:nvPr/>
        </p:nvSpPr>
        <p:spPr>
          <a:xfrm>
            <a:off x="4814455" y="2148137"/>
            <a:ext cx="935181" cy="126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A60EFA-7DF6-434B-8997-E1AB88766D21}"/>
              </a:ext>
            </a:extLst>
          </p:cNvPr>
          <p:cNvSpPr txBox="1"/>
          <p:nvPr/>
        </p:nvSpPr>
        <p:spPr>
          <a:xfrm>
            <a:off x="4776002" y="1724955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padding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0E449E-3AE2-4EA2-9B05-5B2917746A2D}"/>
              </a:ext>
            </a:extLst>
          </p:cNvPr>
          <p:cNvSpPr txBox="1"/>
          <p:nvPr/>
        </p:nvSpPr>
        <p:spPr>
          <a:xfrm>
            <a:off x="4799846" y="2248776"/>
            <a:ext cx="101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convert</a:t>
            </a:r>
          </a:p>
          <a:p>
            <a:pPr algn="ctr"/>
            <a:r>
              <a:rPr lang="en-US" altLang="zh-CN" dirty="0"/>
              <a:t>to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float32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箭头: 圆角右 29">
            <a:extLst>
              <a:ext uri="{FF2B5EF4-FFF2-40B4-BE49-F238E27FC236}">
                <a16:creationId xmlns:a16="http://schemas.microsoft.com/office/drawing/2014/main" id="{B2C7C408-BD7E-4004-9234-E7E647E962CA}"/>
              </a:ext>
            </a:extLst>
          </p:cNvPr>
          <p:cNvSpPr/>
          <p:nvPr/>
        </p:nvSpPr>
        <p:spPr>
          <a:xfrm rot="5400000">
            <a:off x="8088854" y="2311727"/>
            <a:ext cx="678873" cy="364619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C1F55D2-5BFA-4466-B844-DB7D097614C9}"/>
              </a:ext>
            </a:extLst>
          </p:cNvPr>
          <p:cNvSpPr txBox="1"/>
          <p:nvPr/>
        </p:nvSpPr>
        <p:spPr>
          <a:xfrm>
            <a:off x="8119909" y="1772255"/>
            <a:ext cx="6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slice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箭头: 圆角右 31">
            <a:extLst>
              <a:ext uri="{FF2B5EF4-FFF2-40B4-BE49-F238E27FC236}">
                <a16:creationId xmlns:a16="http://schemas.microsoft.com/office/drawing/2014/main" id="{23D8A202-1989-4C97-9ADC-E45CA64F2AD6}"/>
              </a:ext>
            </a:extLst>
          </p:cNvPr>
          <p:cNvSpPr/>
          <p:nvPr/>
        </p:nvSpPr>
        <p:spPr>
          <a:xfrm>
            <a:off x="9032809" y="2120226"/>
            <a:ext cx="333998" cy="678873"/>
          </a:xfrm>
          <a:prstGeom prst="bentArrow">
            <a:avLst>
              <a:gd name="adj1" fmla="val 23622"/>
              <a:gd name="adj2" fmla="val 2405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42298CC-9537-41E0-994F-152F75FC440B}"/>
              </a:ext>
            </a:extLst>
          </p:cNvPr>
          <p:cNvSpPr txBox="1"/>
          <p:nvPr/>
        </p:nvSpPr>
        <p:spPr>
          <a:xfrm>
            <a:off x="8831107" y="1771128"/>
            <a:ext cx="6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sum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B5534F8-345E-4760-A315-66496EEF6F5C}"/>
              </a:ext>
            </a:extLst>
          </p:cNvPr>
          <p:cNvSpPr txBox="1"/>
          <p:nvPr/>
        </p:nvSpPr>
        <p:spPr>
          <a:xfrm>
            <a:off x="1932357" y="2892478"/>
            <a:ext cx="301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输入图像，</a:t>
            </a:r>
            <a:r>
              <a:rPr lang="en-US" altLang="zh-CN" dirty="0"/>
              <a:t>Filter</a:t>
            </a:r>
            <a:r>
              <a:rPr lang="zh-CN" altLang="en-US" dirty="0"/>
              <a:t>是</a:t>
            </a:r>
            <a:r>
              <a:rPr lang="en-US" altLang="zh-CN" dirty="0"/>
              <a:t>3x3</a:t>
            </a:r>
            <a:r>
              <a:rPr lang="zh-CN" altLang="en-US" dirty="0"/>
              <a:t>窗口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B45A2F6-A2F9-425D-ADCD-C398A5181561}"/>
              </a:ext>
            </a:extLst>
          </p:cNvPr>
          <p:cNvSpPr txBox="1"/>
          <p:nvPr/>
        </p:nvSpPr>
        <p:spPr>
          <a:xfrm>
            <a:off x="9701821" y="2892705"/>
            <a:ext cx="111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输出图像</a:t>
            </a:r>
          </a:p>
        </p:txBody>
      </p:sp>
    </p:spTree>
    <p:extLst>
      <p:ext uri="{BB962C8B-B14F-4D97-AF65-F5344CB8AC3E}">
        <p14:creationId xmlns:p14="http://schemas.microsoft.com/office/powerpoint/2010/main" val="161150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拉普拉斯变换效果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36B833-600B-464F-BDE5-5439CCEC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94" y="1019480"/>
            <a:ext cx="4667250" cy="5362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97212F-1205-442E-BDBC-592A1A280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1043292"/>
            <a:ext cx="4619625" cy="5314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04B34DE-E58D-43A0-9B0B-D38E5F0C0BD6}"/>
              </a:ext>
            </a:extLst>
          </p:cNvPr>
          <p:cNvSpPr txBox="1"/>
          <p:nvPr/>
        </p:nvSpPr>
        <p:spPr>
          <a:xfrm>
            <a:off x="1057208" y="1355579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3x3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92E7C89-F697-4709-9028-D6B3A3C2B2C7}"/>
              </a:ext>
            </a:extLst>
          </p:cNvPr>
          <p:cNvSpPr txBox="1"/>
          <p:nvPr/>
        </p:nvSpPr>
        <p:spPr>
          <a:xfrm>
            <a:off x="6328929" y="1355579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5x5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21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拉普拉斯变换效果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B668D8-5A76-4F86-AB5F-58789A95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900542"/>
            <a:ext cx="4552950" cy="3600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746355-75DE-4DAB-B280-3AC053D3D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189" y="2160442"/>
            <a:ext cx="462915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6BB067D-FC7C-4A08-87E1-D8D3A85AFADA}"/>
              </a:ext>
            </a:extLst>
          </p:cNvPr>
          <p:cNvSpPr txBox="1"/>
          <p:nvPr/>
        </p:nvSpPr>
        <p:spPr>
          <a:xfrm>
            <a:off x="838200" y="119556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得到好的结果的例子</a:t>
            </a:r>
          </a:p>
        </p:txBody>
      </p:sp>
    </p:spTree>
    <p:extLst>
      <p:ext uri="{BB962C8B-B14F-4D97-AF65-F5344CB8AC3E}">
        <p14:creationId xmlns:p14="http://schemas.microsoft.com/office/powerpoint/2010/main" val="40572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拉普拉斯变换效果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BB067D-FC7C-4A08-87E1-D8D3A85AFADA}"/>
              </a:ext>
            </a:extLst>
          </p:cNvPr>
          <p:cNvSpPr txBox="1"/>
          <p:nvPr/>
        </p:nvSpPr>
        <p:spPr>
          <a:xfrm>
            <a:off x="838200" y="119556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没有使用</a:t>
            </a:r>
            <a:r>
              <a:rPr lang="en-US" altLang="zh-CN" dirty="0"/>
              <a:t>float32</a:t>
            </a:r>
            <a:r>
              <a:rPr lang="zh-CN" altLang="en-US" dirty="0"/>
              <a:t>计算的结果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B15546-4BC1-49F6-BBAD-C5072632B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857" y="1773815"/>
            <a:ext cx="46005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6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拉普拉斯变换效果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BB067D-FC7C-4A08-87E1-D8D3A85AFADA}"/>
              </a:ext>
            </a:extLst>
          </p:cNvPr>
          <p:cNvSpPr txBox="1"/>
          <p:nvPr/>
        </p:nvSpPr>
        <p:spPr>
          <a:xfrm>
            <a:off x="838200" y="119556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拉普拉斯变换不适合的图像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911B35-321F-436C-9583-3DC6DE5E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69" y="1939725"/>
            <a:ext cx="4619625" cy="3362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4D50CB-E2E8-4F38-BC2F-C7854A0B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54" y="2060952"/>
            <a:ext cx="4657725" cy="32099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606CD60-F32C-45ED-B005-629F758FCACD}"/>
              </a:ext>
            </a:extLst>
          </p:cNvPr>
          <p:cNvSpPr txBox="1"/>
          <p:nvPr/>
        </p:nvSpPr>
        <p:spPr>
          <a:xfrm>
            <a:off x="2286000" y="5477769"/>
            <a:ext cx="30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加强了噪声和瑕疵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3B0823-2009-4357-84C5-F1A240EB1BC4}"/>
              </a:ext>
            </a:extLst>
          </p:cNvPr>
          <p:cNvSpPr txBox="1"/>
          <p:nvPr/>
        </p:nvSpPr>
        <p:spPr>
          <a:xfrm>
            <a:off x="7551527" y="5468583"/>
            <a:ext cx="30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过度描摹纹理</a:t>
            </a:r>
          </a:p>
        </p:txBody>
      </p:sp>
    </p:spTree>
    <p:extLst>
      <p:ext uri="{BB962C8B-B14F-4D97-AF65-F5344CB8AC3E}">
        <p14:creationId xmlns:p14="http://schemas.microsoft.com/office/powerpoint/2010/main" val="295834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FD4E-C32A-4EEF-AEE9-B15FFE80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问题五：高斯低通滤波器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A8E1-ED5C-4977-BFEA-209BCAF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zhengsz@pku.edu.cn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129EC-439C-45E2-9AB7-F9609AC2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F1B-6511-414E-ACD2-7B6634CF374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95BCFC-0C1D-4B15-8398-F9168350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174" y="1115724"/>
            <a:ext cx="6873153" cy="9260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61C12E-418F-4FD7-BFE9-2D049D87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429" y="2336760"/>
            <a:ext cx="5764790" cy="373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594</Words>
  <Application>Microsoft Office PowerPoint</Application>
  <PresentationFormat>宽屏</PresentationFormat>
  <Paragraphs>143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Arial</vt:lpstr>
      <vt:lpstr>Cambria</vt:lpstr>
      <vt:lpstr>Office 主题​​</vt:lpstr>
      <vt:lpstr>数字图像处理作业展示</vt:lpstr>
      <vt:lpstr>问题二：锐化滤波器</vt:lpstr>
      <vt:lpstr>拉普拉斯变换原理</vt:lpstr>
      <vt:lpstr>拉普拉斯变换实现</vt:lpstr>
      <vt:lpstr>拉普拉斯变换效果</vt:lpstr>
      <vt:lpstr>拉普拉斯变换效果</vt:lpstr>
      <vt:lpstr>拉普拉斯变换效果</vt:lpstr>
      <vt:lpstr>拉普拉斯变换效果</vt:lpstr>
      <vt:lpstr>问题五：高斯低通滤波器</vt:lpstr>
      <vt:lpstr>高斯低通滤波器原理</vt:lpstr>
      <vt:lpstr>高斯低通滤波器实现</vt:lpstr>
      <vt:lpstr>高斯低通滤波器效果</vt:lpstr>
      <vt:lpstr>高斯低通滤波器效果</vt:lpstr>
      <vt:lpstr>高斯低通滤波器效果</vt:lpstr>
      <vt:lpstr>问题六：空间域滤波复原</vt:lpstr>
      <vt:lpstr>空间域滤波复原原理</vt:lpstr>
      <vt:lpstr>空间域滤波复原效果</vt:lpstr>
      <vt:lpstr>空间域滤波复原效果</vt:lpstr>
      <vt:lpstr>空间域滤波复原效果</vt:lpstr>
      <vt:lpstr>空间域滤波复原效果</vt:lpstr>
      <vt:lpstr>空间域滤波复原效果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Mike</dc:creator>
  <cp:lastModifiedBy>郑 Mike</cp:lastModifiedBy>
  <cp:revision>146</cp:revision>
  <dcterms:created xsi:type="dcterms:W3CDTF">2020-09-09T08:04:07Z</dcterms:created>
  <dcterms:modified xsi:type="dcterms:W3CDTF">2021-04-24T10:11:00Z</dcterms:modified>
</cp:coreProperties>
</file>