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338" r:id="rId3"/>
    <p:sldId id="334" r:id="rId4"/>
    <p:sldId id="329" r:id="rId5"/>
    <p:sldId id="3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7E9A5-2A3F-A843-A075-E215B1A9F2A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F7697-D343-9842-847E-90ADAC8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349A-219E-45A4-A6E4-E9799664F3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5BED32-68FB-45F8-9520-45D95CD0FB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/>
              <a:t>“A Foundation-wide activity that offers the National Science Foundation’s most prestigious awards in support of early-career faculty who have the potential to serve as </a:t>
            </a:r>
            <a:r>
              <a:rPr lang="en-US" b="1" dirty="0"/>
              <a:t>academic role models in research and education and to lead advances in the mission of their department or organization.</a:t>
            </a:r>
            <a:r>
              <a:rPr lang="en-US" dirty="0"/>
              <a:t>”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“Activities pursued by early-career faculty should build a firm foundation for a </a:t>
            </a:r>
            <a:r>
              <a:rPr lang="en-US" b="1" dirty="0"/>
              <a:t>lifetime of leadership in integrating education and research</a:t>
            </a:r>
            <a:r>
              <a:rPr lang="en-US" dirty="0"/>
              <a:t>.”</a:t>
            </a:r>
          </a:p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02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5BED32-68FB-45F8-9520-45D95CD0FB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/>
              <a:t>“A Foundation-wide activity that offers the National Science Foundation’s most prestigious awards in support of early-career faculty who have the potential to serve as </a:t>
            </a:r>
            <a:r>
              <a:rPr lang="en-US" b="1" dirty="0"/>
              <a:t>academic role models in research and education and to lead advances in the mission of their department or organization.</a:t>
            </a:r>
            <a:r>
              <a:rPr lang="en-US" dirty="0"/>
              <a:t>”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“Activities pursued by early-career faculty should build a firm foundation for a </a:t>
            </a:r>
            <a:r>
              <a:rPr lang="en-US" b="1" dirty="0"/>
              <a:t>lifetime of leadership in integrating education and research</a:t>
            </a:r>
            <a:r>
              <a:rPr lang="en-US" dirty="0"/>
              <a:t>.”</a:t>
            </a:r>
          </a:p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8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86C8-826D-EC45-BD2B-2D914B43F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DAB61-2A2F-AC41-902E-B41F51B4A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1E3E-A493-E74C-B82B-5A9D1B34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CB07-466B-BA42-8BAF-80864C60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3D43-02EA-FE44-857F-6C60E67D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A16F-F7B3-FB4B-827F-0E5C6D41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F0AA4-72C2-3C4E-AB78-1B6A374B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74EC-8F5A-9F46-AC19-EB17D856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2C6B-E1DB-D24D-BD39-1B3D597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49A8-729B-F64E-82D8-ECD698EC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B657-ED99-A74B-B49B-82101B992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C1C0-FB25-B244-A5BA-2535F347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ED22-81BF-DE41-B214-FE439AAE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A85-B182-414B-9C99-0D0F7267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B38D-8111-6448-82EC-40FBD06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EF68-CDC0-5141-B396-02A1312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A6B8-6B04-134E-B008-456C1123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FF5F-ACC9-4A43-ACA4-E3F80D98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DD38-9622-1A49-A38E-95331308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0467-D43E-AD42-BFFC-AC7982F8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FEE3-FE92-DB49-9EA2-D58BA714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9C7B-53EA-4441-9B13-62D90F9C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B565-8EC9-F347-BEEA-859C023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46D9-EFBD-CE40-8116-56B1628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1A84-6222-0149-8C5E-BBF7F6AC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5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1D49-A038-BB42-AD91-C6590EBD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7C10-B877-5F41-B0A3-CECF76785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E2DE-E2B2-6444-97FA-3A8F7ADF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CB59-B878-474C-A194-6AD3E85D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FDDC-4CEA-0C4A-9889-1F67512E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FC72-2EDD-2648-8AF5-42DF26CF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24EB-91F4-4149-AFDB-618049F5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37CC-EE8C-6646-91B6-E0E0DCF8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9681E-D0AE-354F-BCA1-C8F95460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1111-E2DF-F349-BB91-2D2DA5C70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B7022-6C2E-8F44-9454-1EC6B586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61015-D506-714F-8FFC-87CAD141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055CA-8400-884B-92C3-790B6E87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4B7A5-944E-3944-828D-E442C4D0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4DD-4224-0B42-B16B-A1473E0C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ECE1D-7D26-F74D-92C1-5776FBE1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11948-C400-7046-A285-1D8AAC7E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09ECE-0BEF-EF42-BE9F-33622CD1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849CC-178F-AF45-98AA-18DC06D6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8FC6A-D4E3-F14F-80CB-C3D6897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202D8-47D9-3047-AE19-1502A3A1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B50-B087-2D4E-A9AE-B31311D0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BF73-FEC9-7F43-ABC5-669BA00E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C87C-BEB6-8D4B-A85D-63B19BE5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3C9E-0CCF-5348-A65B-0DAEDB0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57787-15AE-3643-A7CB-5C221CA6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7EB2-15A5-1444-86D5-B5AAFDBF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BFD2-F766-0F48-9B20-346BF738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B4BB1-AE11-E44E-813A-926EA5B3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A373A-22F3-0E43-945C-36E947D8F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25FC-8486-884F-9C67-02AF6991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6066-B9CB-0A43-856F-ACEB7E0F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4C77-46D9-8C49-9457-DBC89417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321F8-898C-0E44-8250-8F32A174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3613-8672-754A-A172-DE52BB8B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EA32-3B47-0B43-A5FA-4F3AA942C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6AA4-661A-E148-9F31-9DC6748EA6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76A8-9609-C740-9E0E-3A05C14B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1494-435F-4B45-A78E-95925CB7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D1CE-13AF-6B4E-B1F9-CB16321D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BD9ED43-2AC1-42BF-A5BB-F5E860B8E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11669"/>
            <a:ext cx="3428999" cy="646331"/>
          </a:xfrm>
          <a:prstGeom prst="rect">
            <a:avLst/>
          </a:prstGeom>
          <a:solidFill>
            <a:srgbClr val="0E1420">
              <a:alpha val="74902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Carole J. Read  and Bill </a:t>
            </a:r>
            <a:r>
              <a:rPr lang="en-US" dirty="0" err="1">
                <a:solidFill>
                  <a:schemeClr val="bg1"/>
                </a:solidFill>
              </a:rPr>
              <a:t>Obricht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April 21,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3BF1A-2330-4931-93BE-EA3DBBD630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" y="109160"/>
            <a:ext cx="957033" cy="962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DCC95-DEE7-4B10-8A6A-BF1D5F94D541}"/>
              </a:ext>
            </a:extLst>
          </p:cNvPr>
          <p:cNvSpPr txBox="1"/>
          <p:nvPr/>
        </p:nvSpPr>
        <p:spPr>
          <a:xfrm>
            <a:off x="1181101" y="227939"/>
            <a:ext cx="10784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2021 NSF ENG CAREER Workshop—After the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74C1F-6B79-4F6D-9984-DB5D185A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4BEAD3-91E3-4FFC-B7DC-935959D174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en-US" sz="4200" dirty="0"/>
              <a:t>Your CAREER proposal was declined; what’s next?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0510"/>
            <a:ext cx="10706100" cy="43513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Your project was reviewed by senior faculty experts whose combined expertise spans the entire program</a:t>
            </a: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Take some time after receiving notice; let reviews settle before analyzing them. </a:t>
            </a: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Reflect on panel summary primarily and then individual reviews.</a:t>
            </a: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Take note of positive aspects of review and read for the largest impact adjustments to the project.—Look for keywords, “Novelty”, “Innovative”, “Transformative”</a:t>
            </a: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Look for criticisms that were mentioned more than once</a:t>
            </a: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Make an appointment (via email) with your program director for additional insight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3E3493C-D593-5644-9B08-4A669FD6A383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57201" y="1139961"/>
            <a:ext cx="11087099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0000CC"/>
              </a:gs>
              <a:gs pos="50000">
                <a:srgbClr val="B9B9F5"/>
              </a:gs>
              <a:gs pos="100000">
                <a:srgbClr val="DDDD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6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Common proposal deficiencies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0510"/>
            <a:ext cx="11087098" cy="43513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Project concept was not well supported by substantive literature review.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The project’s scope and approach were not clearly defined—What you were going to do was not stated early in the proposal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The project’s activities were too broad and numerous for the time period and resources (5-year project, 1 full time graduate student).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The integration of research and education was not clear to the reviewers.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dirty="0"/>
              <a:t>The project’s outcomes were not clearly stated: 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sz="2800" dirty="0"/>
              <a:t>Fundamental knowledge and innovation and its importance to field for IM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en-US" sz="2800" dirty="0"/>
              <a:t>Clear results from 5-year project for societal outcomes for BI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3E3493C-D593-5644-9B08-4A669FD6A383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57201" y="1139961"/>
            <a:ext cx="11087099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0000CC"/>
              </a:gs>
              <a:gs pos="50000">
                <a:srgbClr val="B9B9F5"/>
              </a:gs>
              <a:gs pos="100000">
                <a:srgbClr val="DDDD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3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4724-064D-EE44-A071-E76C4CF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8806-30B9-FC40-8080-E6460277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01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cs typeface="Arial" panose="020B0604020202020204" pitchFamily="34" charset="0"/>
              </a:rPr>
              <a:t>Is the proposed research sufficiently independent of the PI’s PhD and postdoc advisors?</a:t>
            </a:r>
          </a:p>
          <a:p>
            <a:r>
              <a:rPr lang="en-US" dirty="0">
                <a:cs typeface="Arial" panose="020B0604020202020204" pitchFamily="34" charset="0"/>
              </a:rPr>
              <a:t>Would project advance PI’s long-term CAREER vision – what do you want to be known for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Is the proposed research more than incremental? </a:t>
            </a:r>
          </a:p>
          <a:p>
            <a:r>
              <a:rPr lang="en-US" dirty="0">
                <a:cs typeface="Arial" panose="020B0604020202020204" pitchFamily="34" charset="0"/>
              </a:rPr>
              <a:t>Scope and ambition: Is the research </a:t>
            </a:r>
            <a:r>
              <a:rPr lang="en-US" i="1" dirty="0">
                <a:cs typeface="Arial" panose="020B0604020202020204" pitchFamily="34" charset="0"/>
              </a:rPr>
              <a:t>sufficiently ambitious</a:t>
            </a:r>
            <a:r>
              <a:rPr lang="en-US" dirty="0">
                <a:cs typeface="Arial" panose="020B0604020202020204" pitchFamily="34" charset="0"/>
              </a:rPr>
              <a:t> and doable in 5 years (not more, not less)?</a:t>
            </a:r>
          </a:p>
          <a:p>
            <a:r>
              <a:rPr lang="en-US" dirty="0">
                <a:cs typeface="Arial" panose="020B0604020202020204" pitchFamily="34" charset="0"/>
              </a:rPr>
              <a:t>Likelihood that the project will achieve effective integration of research and education activities</a:t>
            </a:r>
          </a:p>
          <a:p>
            <a:r>
              <a:rPr lang="en-US" dirty="0">
                <a:cs typeface="Arial" panose="020B0604020202020204" pitchFamily="34" charset="0"/>
              </a:rPr>
              <a:t>Lack of testable hypothesis –Program dependent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B32968-4C1E-6D4B-9F5F-024B3F9F45D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57201" y="1139961"/>
            <a:ext cx="11087099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0000CC"/>
              </a:gs>
              <a:gs pos="50000">
                <a:srgbClr val="B9B9F5"/>
              </a:gs>
              <a:gs pos="100000">
                <a:srgbClr val="DDDD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4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4724-064D-EE44-A071-E76C4CF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87098" cy="1325563"/>
          </a:xfrm>
        </p:spPr>
        <p:txBody>
          <a:bodyPr>
            <a:noAutofit/>
          </a:bodyPr>
          <a:lstStyle/>
          <a:p>
            <a:r>
              <a:rPr lang="en-US" dirty="0">
                <a:cs typeface="Arial" panose="020B0604020202020204" pitchFamily="34" charset="0"/>
              </a:rPr>
              <a:t>What if my project spans more than 1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8806-30B9-FC40-8080-E6460277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Arial" panose="020B0604020202020204" pitchFamily="34" charset="0"/>
              </a:rPr>
              <a:t>Relook at project scope. Can it be tuned/scaled back so key innovation lies within one program description?</a:t>
            </a:r>
          </a:p>
          <a:p>
            <a:r>
              <a:rPr lang="en-US" dirty="0">
                <a:cs typeface="Arial" panose="020B0604020202020204" pitchFamily="34" charset="0"/>
              </a:rPr>
              <a:t>Sequentially, send to program officer(s) for program fit feedback</a:t>
            </a:r>
          </a:p>
          <a:p>
            <a:r>
              <a:rPr lang="en-US" dirty="0">
                <a:cs typeface="Arial" panose="020B0604020202020204" pitchFamily="34" charset="0"/>
              </a:rPr>
              <a:t>Listen and reflect on program officer feedback-That is what reviewers are looking for in that program</a:t>
            </a:r>
          </a:p>
          <a:p>
            <a:r>
              <a:rPr lang="en-US" dirty="0">
                <a:cs typeface="Arial" panose="020B0604020202020204" pitchFamily="34" charset="0"/>
              </a:rPr>
              <a:t>Revise proposal to align to the final single program for optimal program alignment</a:t>
            </a:r>
          </a:p>
          <a:p>
            <a:r>
              <a:rPr lang="en-US" dirty="0">
                <a:cs typeface="Arial" panose="020B0604020202020204" pitchFamily="34" charset="0"/>
              </a:rPr>
              <a:t>You can indicate a secondary program; but can only submit to one program for CAREER.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EA6FEC-859B-814B-B620-394CB09EAC2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57201" y="1139961"/>
            <a:ext cx="11087099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0000CC"/>
              </a:gs>
              <a:gs pos="50000">
                <a:srgbClr val="B9B9F5"/>
              </a:gs>
              <a:gs pos="100000">
                <a:srgbClr val="DDDD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342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4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1 ENG CAREER Workshop After the Review" id="{CEEFA0E4-A90F-C441-A4CE-7143B5BF8EE3}" vid="{DC1C0BA0-AB9E-774D-813A-439B4187C6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534</Words>
  <Application>Microsoft Macintosh PowerPoint</Application>
  <PresentationFormat>Widescreen</PresentationFormat>
  <Paragraphs>64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Your CAREER proposal was declined; what’s next?</vt:lpstr>
      <vt:lpstr>Common proposal deficiencies</vt:lpstr>
      <vt:lpstr>Other considerations</vt:lpstr>
      <vt:lpstr>What if my project spans more than 1 program?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Read, Carole</dc:creator>
  <cp:lastModifiedBy>Read, Carole</cp:lastModifiedBy>
  <cp:revision>16</cp:revision>
  <dcterms:created xsi:type="dcterms:W3CDTF">2021-04-13T18:38:46Z</dcterms:created>
  <dcterms:modified xsi:type="dcterms:W3CDTF">2021-04-22T14:43:03Z</dcterms:modified>
</cp:coreProperties>
</file>