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64" r:id="rId4"/>
    <p:sldId id="2142531952" r:id="rId5"/>
    <p:sldId id="2142531949" r:id="rId6"/>
    <p:sldId id="2142531953" r:id="rId7"/>
    <p:sldId id="2142531954" r:id="rId8"/>
    <p:sldId id="2142531956" r:id="rId9"/>
    <p:sldId id="2142531946" r:id="rId10"/>
    <p:sldId id="2142531960" r:id="rId11"/>
    <p:sldId id="2142531962" r:id="rId12"/>
    <p:sldId id="2142531939" r:id="rId13"/>
    <p:sldId id="2142531950" r:id="rId14"/>
    <p:sldId id="2142531941" r:id="rId15"/>
    <p:sldId id="2142531948" r:id="rId16"/>
    <p:sldId id="2142531943" r:id="rId17"/>
    <p:sldId id="2142531942" r:id="rId18"/>
    <p:sldId id="2142531945" r:id="rId19"/>
    <p:sldId id="2142531947" r:id="rId20"/>
    <p:sldId id="2142531944" r:id="rId21"/>
    <p:sldId id="2142531958" r:id="rId22"/>
    <p:sldId id="2142531959" r:id="rId23"/>
    <p:sldId id="2142531955" r:id="rId24"/>
    <p:sldId id="2142531963" r:id="rId25"/>
    <p:sldId id="2142531964" r:id="rId26"/>
    <p:sldId id="2142531957" r:id="rId27"/>
    <p:sldId id="263"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F"/>
    <a:srgbClr val="2B4980"/>
    <a:srgbClr val="F2F1ED"/>
    <a:srgbClr val="FAC0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90AB5-1165-C04F-A3E2-7E1E292EA879}" v="1776" dt="2022-08-16T07:42:05.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75"/>
    <p:restoredTop sz="82899"/>
  </p:normalViewPr>
  <p:slideViewPr>
    <p:cSldViewPr snapToGrid="0">
      <p:cViewPr>
        <p:scale>
          <a:sx n="104" d="100"/>
          <a:sy n="104" d="100"/>
        </p:scale>
        <p:origin x="1064" y="121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357F72-F742-9C4C-BB85-237E2CA601D9}" type="doc">
      <dgm:prSet loTypeId="urn:microsoft.com/office/officeart/2005/8/layout/cycle3" loCatId="" qsTypeId="urn:microsoft.com/office/officeart/2005/8/quickstyle/simple2" qsCatId="simple" csTypeId="urn:microsoft.com/office/officeart/2005/8/colors/accent1_2" csCatId="accent1" phldr="1"/>
      <dgm:spPr/>
      <dgm:t>
        <a:bodyPr/>
        <a:lstStyle/>
        <a:p>
          <a:endParaRPr lang="en-GB"/>
        </a:p>
      </dgm:t>
    </dgm:pt>
    <dgm:pt modelId="{FAC57EB5-F265-2945-930C-F5CEC85FC186}">
      <dgm:prSet phldrT="[Text]" custT="1"/>
      <dgm:spPr/>
      <dgm:t>
        <a:bodyPr/>
        <a:lstStyle/>
        <a:p>
          <a:r>
            <a:rPr lang="en-GB" sz="1800" dirty="0"/>
            <a:t>Publish</a:t>
          </a:r>
        </a:p>
      </dgm:t>
    </dgm:pt>
    <dgm:pt modelId="{8420D86B-EB0A-894D-A9A6-BA5CFF57EB78}" type="parTrans" cxnId="{8E9ED332-F968-3F47-B802-630EBD595907}">
      <dgm:prSet/>
      <dgm:spPr/>
      <dgm:t>
        <a:bodyPr/>
        <a:lstStyle/>
        <a:p>
          <a:endParaRPr lang="en-GB"/>
        </a:p>
      </dgm:t>
    </dgm:pt>
    <dgm:pt modelId="{474699E4-1108-AE4E-828C-4F0741972D97}" type="sibTrans" cxnId="{8E9ED332-F968-3F47-B802-630EBD595907}">
      <dgm:prSet/>
      <dgm:spPr/>
      <dgm:t>
        <a:bodyPr/>
        <a:lstStyle/>
        <a:p>
          <a:endParaRPr lang="en-GB"/>
        </a:p>
      </dgm:t>
    </dgm:pt>
    <dgm:pt modelId="{76042FA9-FD02-C84C-896C-3544B7256647}">
      <dgm:prSet phldrT="[Text]" custT="1"/>
      <dgm:spPr/>
      <dgm:t>
        <a:bodyPr/>
        <a:lstStyle/>
        <a:p>
          <a:r>
            <a:rPr lang="en-GB" sz="1800" dirty="0"/>
            <a:t>New version</a:t>
          </a:r>
        </a:p>
      </dgm:t>
    </dgm:pt>
    <dgm:pt modelId="{1994EAAA-1841-2149-90BB-236006351778}" type="parTrans" cxnId="{55011205-E33B-EF4F-AB3D-C7185375944B}">
      <dgm:prSet/>
      <dgm:spPr/>
      <dgm:t>
        <a:bodyPr/>
        <a:lstStyle/>
        <a:p>
          <a:endParaRPr lang="en-GB"/>
        </a:p>
      </dgm:t>
    </dgm:pt>
    <dgm:pt modelId="{9C801C12-525E-2846-9C24-62A281AB17B3}" type="sibTrans" cxnId="{55011205-E33B-EF4F-AB3D-C7185375944B}">
      <dgm:prSet/>
      <dgm:spPr/>
      <dgm:t>
        <a:bodyPr/>
        <a:lstStyle/>
        <a:p>
          <a:endParaRPr lang="en-GB"/>
        </a:p>
      </dgm:t>
    </dgm:pt>
    <dgm:pt modelId="{0D32E7CB-6A43-5D44-AC65-F7115E54FC2D}" type="pres">
      <dgm:prSet presAssocID="{25357F72-F742-9C4C-BB85-237E2CA601D9}" presName="Name0" presStyleCnt="0">
        <dgm:presLayoutVars>
          <dgm:dir/>
          <dgm:resizeHandles val="exact"/>
        </dgm:presLayoutVars>
      </dgm:prSet>
      <dgm:spPr/>
    </dgm:pt>
    <dgm:pt modelId="{C1830AE3-B58D-AD49-ABDE-A3BE0BDAE322}" type="pres">
      <dgm:prSet presAssocID="{25357F72-F742-9C4C-BB85-237E2CA601D9}" presName="node1" presStyleLbl="node1" presStyleIdx="0" presStyleCnt="2" custScaleY="50895" custLinFactNeighborX="5335" custLinFactNeighborY="-33216">
        <dgm:presLayoutVars>
          <dgm:bulletEnabled val="1"/>
        </dgm:presLayoutVars>
      </dgm:prSet>
      <dgm:spPr/>
    </dgm:pt>
    <dgm:pt modelId="{5261A53B-7420-FC41-ACBD-47561253DF0F}" type="pres">
      <dgm:prSet presAssocID="{25357F72-F742-9C4C-BB85-237E2CA601D9}" presName="sibTrans" presStyleLbl="bgShp" presStyleIdx="0" presStyleCnt="1"/>
      <dgm:spPr/>
    </dgm:pt>
    <dgm:pt modelId="{07DD07CD-28F8-E745-97E6-ECF8FFC28A93}" type="pres">
      <dgm:prSet presAssocID="{25357F72-F742-9C4C-BB85-237E2CA601D9}" presName="node2" presStyleLbl="node1" presStyleIdx="1" presStyleCnt="2" custScaleY="46228" custLinFactNeighborX="1974" custLinFactNeighborY="-15726">
        <dgm:presLayoutVars>
          <dgm:bulletEnabled val="1"/>
        </dgm:presLayoutVars>
      </dgm:prSet>
      <dgm:spPr/>
    </dgm:pt>
    <dgm:pt modelId="{A3403BD3-01C8-C943-91C7-E179BDDBD933}" type="pres">
      <dgm:prSet presAssocID="{25357F72-F742-9C4C-BB85-237E2CA601D9}" presName="sp1" presStyleCnt="0"/>
      <dgm:spPr/>
    </dgm:pt>
    <dgm:pt modelId="{7FE42C81-3A11-0E45-B6A6-F6B60D3026BA}" type="pres">
      <dgm:prSet presAssocID="{25357F72-F742-9C4C-BB85-237E2CA601D9}" presName="sp2" presStyleCnt="0"/>
      <dgm:spPr/>
    </dgm:pt>
  </dgm:ptLst>
  <dgm:cxnLst>
    <dgm:cxn modelId="{55011205-E33B-EF4F-AB3D-C7185375944B}" srcId="{25357F72-F742-9C4C-BB85-237E2CA601D9}" destId="{76042FA9-FD02-C84C-896C-3544B7256647}" srcOrd="1" destOrd="0" parTransId="{1994EAAA-1841-2149-90BB-236006351778}" sibTransId="{9C801C12-525E-2846-9C24-62A281AB17B3}"/>
    <dgm:cxn modelId="{BB321828-9ECB-FD4F-A903-3561556E4006}" type="presOf" srcId="{474699E4-1108-AE4E-828C-4F0741972D97}" destId="{5261A53B-7420-FC41-ACBD-47561253DF0F}" srcOrd="0" destOrd="0" presId="urn:microsoft.com/office/officeart/2005/8/layout/cycle3"/>
    <dgm:cxn modelId="{8E9ED332-F968-3F47-B802-630EBD595907}" srcId="{25357F72-F742-9C4C-BB85-237E2CA601D9}" destId="{FAC57EB5-F265-2945-930C-F5CEC85FC186}" srcOrd="0" destOrd="0" parTransId="{8420D86B-EB0A-894D-A9A6-BA5CFF57EB78}" sibTransId="{474699E4-1108-AE4E-828C-4F0741972D97}"/>
    <dgm:cxn modelId="{FF0090AC-F9FB-EA45-BD70-1D665A200508}" type="presOf" srcId="{FAC57EB5-F265-2945-930C-F5CEC85FC186}" destId="{C1830AE3-B58D-AD49-ABDE-A3BE0BDAE322}" srcOrd="0" destOrd="0" presId="urn:microsoft.com/office/officeart/2005/8/layout/cycle3"/>
    <dgm:cxn modelId="{3D1A20CA-4AF9-024C-9FD9-2D5483FE066E}" type="presOf" srcId="{76042FA9-FD02-C84C-896C-3544B7256647}" destId="{07DD07CD-28F8-E745-97E6-ECF8FFC28A93}" srcOrd="0" destOrd="0" presId="urn:microsoft.com/office/officeart/2005/8/layout/cycle3"/>
    <dgm:cxn modelId="{2B1C72D3-F76A-0645-A5F8-D47B21B9452C}" type="presOf" srcId="{25357F72-F742-9C4C-BB85-237E2CA601D9}" destId="{0D32E7CB-6A43-5D44-AC65-F7115E54FC2D}" srcOrd="0" destOrd="0" presId="urn:microsoft.com/office/officeart/2005/8/layout/cycle3"/>
    <dgm:cxn modelId="{2EF68593-BBE2-1D42-BA3C-17D759036648}" type="presParOf" srcId="{0D32E7CB-6A43-5D44-AC65-F7115E54FC2D}" destId="{C1830AE3-B58D-AD49-ABDE-A3BE0BDAE322}" srcOrd="0" destOrd="0" presId="urn:microsoft.com/office/officeart/2005/8/layout/cycle3"/>
    <dgm:cxn modelId="{2897F07E-FCEC-8640-9553-D287307A34D1}" type="presParOf" srcId="{0D32E7CB-6A43-5D44-AC65-F7115E54FC2D}" destId="{5261A53B-7420-FC41-ACBD-47561253DF0F}" srcOrd="1" destOrd="0" presId="urn:microsoft.com/office/officeart/2005/8/layout/cycle3"/>
    <dgm:cxn modelId="{3A6F0AE9-E2C6-1F41-8F41-DE12BA467300}" type="presParOf" srcId="{0D32E7CB-6A43-5D44-AC65-F7115E54FC2D}" destId="{07DD07CD-28F8-E745-97E6-ECF8FFC28A93}" srcOrd="2" destOrd="0" presId="urn:microsoft.com/office/officeart/2005/8/layout/cycle3"/>
    <dgm:cxn modelId="{AC7CCE73-01C3-3B49-BD81-F46E56D654DD}" type="presParOf" srcId="{0D32E7CB-6A43-5D44-AC65-F7115E54FC2D}" destId="{A3403BD3-01C8-C943-91C7-E179BDDBD933}" srcOrd="3" destOrd="0" presId="urn:microsoft.com/office/officeart/2005/8/layout/cycle3"/>
    <dgm:cxn modelId="{7BAD1264-000C-354D-BD7E-6B5E8EA2ABA9}" type="presParOf" srcId="{0D32E7CB-6A43-5D44-AC65-F7115E54FC2D}" destId="{7FE42C81-3A11-0E45-B6A6-F6B60D3026BA}" srcOrd="4"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1A53B-7420-FC41-ACBD-47561253DF0F}">
      <dsp:nvSpPr>
        <dsp:cNvPr id="0" name=""/>
        <dsp:cNvSpPr/>
      </dsp:nvSpPr>
      <dsp:spPr>
        <a:xfrm>
          <a:off x="415597" y="-275386"/>
          <a:ext cx="2594026" cy="2594026"/>
        </a:xfrm>
        <a:prstGeom prst="circularArrow">
          <a:avLst>
            <a:gd name="adj1" fmla="val 5310"/>
            <a:gd name="adj2" fmla="val 343918"/>
            <a:gd name="adj3" fmla="val 12695751"/>
            <a:gd name="adj4" fmla="val 18075192"/>
            <a:gd name="adj5" fmla="val 6195"/>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30AE3-B58D-AD49-ABDE-A3BE0BDAE322}">
      <dsp:nvSpPr>
        <dsp:cNvPr id="0" name=""/>
        <dsp:cNvSpPr/>
      </dsp:nvSpPr>
      <dsp:spPr>
        <a:xfrm>
          <a:off x="854443" y="41016"/>
          <a:ext cx="1716335" cy="43676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Publish</a:t>
          </a:r>
        </a:p>
      </dsp:txBody>
      <dsp:txXfrm>
        <a:off x="875764" y="62337"/>
        <a:ext cx="1673693" cy="394122"/>
      </dsp:txXfrm>
    </dsp:sp>
    <dsp:sp modelId="{07DD07CD-28F8-E745-97E6-ECF8FFC28A93}">
      <dsp:nvSpPr>
        <dsp:cNvPr id="0" name=""/>
        <dsp:cNvSpPr/>
      </dsp:nvSpPr>
      <dsp:spPr>
        <a:xfrm>
          <a:off x="796757" y="1736766"/>
          <a:ext cx="1716335" cy="39671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New version</a:t>
          </a:r>
        </a:p>
      </dsp:txBody>
      <dsp:txXfrm>
        <a:off x="816123" y="1756132"/>
        <a:ext cx="1677603" cy="35798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8FC57-2E5E-B14E-95E5-AE2B17DAF327}" type="datetimeFigureOut">
              <a:rPr lang="en-FI" smtClean="0"/>
              <a:t>1.8.2022</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3B1EA-D9D8-784B-B7FB-095C1B6A8028}" type="slidenum">
              <a:rPr lang="en-FI" smtClean="0"/>
              <a:t>‹#›</a:t>
            </a:fld>
            <a:endParaRPr lang="en-FI"/>
          </a:p>
        </p:txBody>
      </p:sp>
    </p:spTree>
    <p:extLst>
      <p:ext uri="{BB962C8B-B14F-4D97-AF65-F5344CB8AC3E}">
        <p14:creationId xmlns:p14="http://schemas.microsoft.com/office/powerpoint/2010/main" val="3210965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1</a:t>
            </a:fld>
            <a:endParaRPr lang="en-FI"/>
          </a:p>
        </p:txBody>
      </p:sp>
    </p:spTree>
    <p:extLst>
      <p:ext uri="{BB962C8B-B14F-4D97-AF65-F5344CB8AC3E}">
        <p14:creationId xmlns:p14="http://schemas.microsoft.com/office/powerpoint/2010/main" val="428357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While there are some other similar tools or frameworks to achieve similar outcomes </a:t>
            </a:r>
            <a:r>
              <a:rPr lang="en-GB" dirty="0"/>
              <a:t>I</a:t>
            </a:r>
            <a:r>
              <a:rPr lang="en-FI" dirty="0"/>
              <a:t> think webpack 5 module federation plugin is the way to go for javascript MFE.</a:t>
            </a:r>
          </a:p>
          <a:p>
            <a:endParaRPr lang="en-FI" dirty="0"/>
          </a:p>
          <a:p>
            <a:r>
              <a:rPr lang="en-GB" dirty="0" err="1"/>
              <a:t>Vaikka</a:t>
            </a:r>
            <a:r>
              <a:rPr lang="en-GB" dirty="0"/>
              <a:t> on </a:t>
            </a:r>
            <a:r>
              <a:rPr lang="en-GB" dirty="0" err="1"/>
              <a:t>olemassa</a:t>
            </a:r>
            <a:r>
              <a:rPr lang="en-GB" dirty="0"/>
              <a:t> </a:t>
            </a:r>
            <a:r>
              <a:rPr lang="en-GB" dirty="0" err="1"/>
              <a:t>joitain</a:t>
            </a:r>
            <a:r>
              <a:rPr lang="en-GB" dirty="0"/>
              <a:t> </a:t>
            </a:r>
            <a:r>
              <a:rPr lang="en-GB" dirty="0" err="1"/>
              <a:t>muita</a:t>
            </a:r>
            <a:r>
              <a:rPr lang="en-GB" dirty="0"/>
              <a:t> </a:t>
            </a:r>
            <a:r>
              <a:rPr lang="en-GB" dirty="0" err="1"/>
              <a:t>samankaltaisia</a:t>
            </a:r>
            <a:r>
              <a:rPr lang="en-GB" dirty="0"/>
              <a:t> </a:t>
            </a:r>
            <a:r>
              <a:rPr lang="en-GB" dirty="0" err="1"/>
              <a:t>työkaluja</a:t>
            </a:r>
            <a:r>
              <a:rPr lang="en-GB" dirty="0"/>
              <a:t> tai </a:t>
            </a:r>
            <a:r>
              <a:rPr lang="en-GB" dirty="0" err="1"/>
              <a:t>kehyksiä</a:t>
            </a:r>
            <a:r>
              <a:rPr lang="en-GB" dirty="0"/>
              <a:t> </a:t>
            </a:r>
            <a:r>
              <a:rPr lang="en-GB" dirty="0" err="1"/>
              <a:t>samanlaisten</a:t>
            </a:r>
            <a:r>
              <a:rPr lang="en-GB" dirty="0"/>
              <a:t> </a:t>
            </a:r>
            <a:r>
              <a:rPr lang="en-GB" dirty="0" err="1"/>
              <a:t>tulosten</a:t>
            </a:r>
            <a:r>
              <a:rPr lang="en-GB" dirty="0"/>
              <a:t> </a:t>
            </a:r>
            <a:r>
              <a:rPr lang="en-GB" dirty="0" err="1"/>
              <a:t>saavuttamiseksi</a:t>
            </a:r>
            <a:r>
              <a:rPr lang="en-GB" dirty="0"/>
              <a:t>, </a:t>
            </a:r>
            <a:r>
              <a:rPr lang="en-GB" dirty="0" err="1"/>
              <a:t>uskon</a:t>
            </a:r>
            <a:r>
              <a:rPr lang="en-GB" dirty="0"/>
              <a:t> </a:t>
            </a:r>
            <a:r>
              <a:rPr lang="en-GB" dirty="0" err="1"/>
              <a:t>itse</a:t>
            </a:r>
            <a:r>
              <a:rPr lang="en-GB" dirty="0"/>
              <a:t> </a:t>
            </a:r>
            <a:r>
              <a:rPr lang="en-GB" dirty="0" err="1"/>
              <a:t>että</a:t>
            </a:r>
            <a:r>
              <a:rPr lang="en-GB" dirty="0"/>
              <a:t> webpack 5 – module federation on paras tapa </a:t>
            </a:r>
            <a:r>
              <a:rPr lang="en-GB" dirty="0" err="1"/>
              <a:t>JavaScriptin</a:t>
            </a:r>
            <a:r>
              <a:rPr lang="en-GB" dirty="0"/>
              <a:t> </a:t>
            </a:r>
            <a:r>
              <a:rPr lang="en-GB" dirty="0" err="1"/>
              <a:t>MFE:lle</a:t>
            </a:r>
            <a:r>
              <a:rPr lang="en-GB" dirty="0"/>
              <a:t>, </a:t>
            </a:r>
            <a:r>
              <a:rPr lang="en-GB" dirty="0" err="1"/>
              <a:t>ja</a:t>
            </a:r>
            <a:r>
              <a:rPr lang="en-GB" dirty="0"/>
              <a:t> </a:t>
            </a:r>
            <a:r>
              <a:rPr lang="en-GB" dirty="0" err="1"/>
              <a:t>voidaan</a:t>
            </a:r>
            <a:r>
              <a:rPr lang="en-GB" dirty="0"/>
              <a:t> </a:t>
            </a:r>
            <a:r>
              <a:rPr lang="en-GB" dirty="0" err="1"/>
              <a:t>webpackin</a:t>
            </a:r>
            <a:r>
              <a:rPr lang="en-GB" dirty="0"/>
              <a:t> module federation </a:t>
            </a:r>
            <a:r>
              <a:rPr lang="en-GB" dirty="0" err="1"/>
              <a:t>lisäosa</a:t>
            </a:r>
            <a:r>
              <a:rPr lang="en-GB" dirty="0"/>
              <a:t> </a:t>
            </a:r>
            <a:r>
              <a:rPr lang="en-GB" dirty="0" err="1"/>
              <a:t>käyttää</a:t>
            </a:r>
            <a:r>
              <a:rPr lang="en-GB" dirty="0"/>
              <a:t> </a:t>
            </a:r>
            <a:r>
              <a:rPr lang="en-GB" dirty="0" err="1"/>
              <a:t>yhdessä</a:t>
            </a:r>
            <a:r>
              <a:rPr lang="en-GB" dirty="0"/>
              <a:t> </a:t>
            </a:r>
            <a:r>
              <a:rPr lang="en-GB" dirty="0" err="1"/>
              <a:t>muiden</a:t>
            </a:r>
            <a:r>
              <a:rPr lang="en-GB" dirty="0"/>
              <a:t> </a:t>
            </a:r>
            <a:r>
              <a:rPr lang="en-GB" dirty="0" err="1"/>
              <a:t>parissa</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11</a:t>
            </a:fld>
            <a:endParaRPr lang="en-FI"/>
          </a:p>
        </p:txBody>
      </p:sp>
    </p:spTree>
    <p:extLst>
      <p:ext uri="{BB962C8B-B14F-4D97-AF65-F5344CB8AC3E}">
        <p14:creationId xmlns:p14="http://schemas.microsoft.com/office/powerpoint/2010/main" val="426225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An example here, And let me change from our afore mentioned IZ design system to a normal web application where we have our libraries, our data store and finally our javascript modules.</a:t>
            </a:r>
          </a:p>
        </p:txBody>
      </p:sp>
      <p:sp>
        <p:nvSpPr>
          <p:cNvPr id="4" name="Slide Number Placeholder 3"/>
          <p:cNvSpPr>
            <a:spLocks noGrp="1"/>
          </p:cNvSpPr>
          <p:nvPr>
            <p:ph type="sldNum" sz="quarter" idx="5"/>
          </p:nvPr>
        </p:nvSpPr>
        <p:spPr/>
        <p:txBody>
          <a:bodyPr/>
          <a:lstStyle/>
          <a:p>
            <a:fld id="{F383B1EA-D9D8-784B-B7FB-095C1B6A8028}" type="slidenum">
              <a:rPr lang="en-FI" smtClean="0"/>
              <a:t>12</a:t>
            </a:fld>
            <a:endParaRPr lang="en-FI"/>
          </a:p>
        </p:txBody>
      </p:sp>
    </p:spTree>
    <p:extLst>
      <p:ext uri="{BB962C8B-B14F-4D97-AF65-F5344CB8AC3E}">
        <p14:creationId xmlns:p14="http://schemas.microsoft.com/office/powerpoint/2010/main" val="296832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Let’s say we have another web application that </a:t>
            </a:r>
            <a:r>
              <a:rPr lang="en-FI"/>
              <a:t>in tis case is using the</a:t>
            </a:r>
            <a:r>
              <a:rPr lang="en-FI" dirty="0"/>
              <a:t> same </a:t>
            </a:r>
            <a:r>
              <a:rPr lang="en-FI"/>
              <a:t>architecture</a:t>
            </a:r>
            <a:r>
              <a:rPr lang="en-FI" dirty="0"/>
              <a:t> as the first one but is missing one thing.</a:t>
            </a:r>
          </a:p>
        </p:txBody>
      </p:sp>
      <p:sp>
        <p:nvSpPr>
          <p:cNvPr id="4" name="Slide Number Placeholder 3"/>
          <p:cNvSpPr>
            <a:spLocks noGrp="1"/>
          </p:cNvSpPr>
          <p:nvPr>
            <p:ph type="sldNum" sz="quarter" idx="5"/>
          </p:nvPr>
        </p:nvSpPr>
        <p:spPr/>
        <p:txBody>
          <a:bodyPr/>
          <a:lstStyle/>
          <a:p>
            <a:fld id="{F383B1EA-D9D8-784B-B7FB-095C1B6A8028}" type="slidenum">
              <a:rPr lang="en-FI" smtClean="0"/>
              <a:t>13</a:t>
            </a:fld>
            <a:endParaRPr lang="en-FI"/>
          </a:p>
        </p:txBody>
      </p:sp>
    </p:spTree>
    <p:extLst>
      <p:ext uri="{BB962C8B-B14F-4D97-AF65-F5344CB8AC3E}">
        <p14:creationId xmlns:p14="http://schemas.microsoft.com/office/powerpoint/2010/main" val="776131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And that one thing is one of the javascript modules from the WebApp1, let’s say a carousel</a:t>
            </a:r>
          </a:p>
        </p:txBody>
      </p:sp>
      <p:sp>
        <p:nvSpPr>
          <p:cNvPr id="4" name="Slide Number Placeholder 3"/>
          <p:cNvSpPr>
            <a:spLocks noGrp="1"/>
          </p:cNvSpPr>
          <p:nvPr>
            <p:ph type="sldNum" sz="quarter" idx="5"/>
          </p:nvPr>
        </p:nvSpPr>
        <p:spPr/>
        <p:txBody>
          <a:bodyPr/>
          <a:lstStyle/>
          <a:p>
            <a:fld id="{F383B1EA-D9D8-784B-B7FB-095C1B6A8028}" type="slidenum">
              <a:rPr lang="en-FI" smtClean="0"/>
              <a:t>14</a:t>
            </a:fld>
            <a:endParaRPr lang="en-FI"/>
          </a:p>
        </p:txBody>
      </p:sp>
    </p:spTree>
    <p:extLst>
      <p:ext uri="{BB962C8B-B14F-4D97-AF65-F5344CB8AC3E}">
        <p14:creationId xmlns:p14="http://schemas.microsoft.com/office/powerpoint/2010/main" val="319171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So now </a:t>
            </a:r>
            <a:r>
              <a:rPr lang="en-GB" dirty="0"/>
              <a:t>I</a:t>
            </a:r>
            <a:r>
              <a:rPr lang="en-FI" dirty="0"/>
              <a:t> would like to integrate that module into </a:t>
            </a:r>
            <a:r>
              <a:rPr lang="en-FI"/>
              <a:t>my project, </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15</a:t>
            </a:fld>
            <a:endParaRPr lang="en-FI"/>
          </a:p>
        </p:txBody>
      </p:sp>
    </p:spTree>
    <p:extLst>
      <p:ext uri="{BB962C8B-B14F-4D97-AF65-F5344CB8AC3E}">
        <p14:creationId xmlns:p14="http://schemas.microsoft.com/office/powerpoint/2010/main" val="258677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What options do </a:t>
            </a:r>
            <a:r>
              <a:rPr lang="en-GB" dirty="0"/>
              <a:t>I</a:t>
            </a:r>
            <a:r>
              <a:rPr lang="en-FI" dirty="0"/>
              <a:t> have?</a:t>
            </a:r>
          </a:p>
        </p:txBody>
      </p:sp>
      <p:sp>
        <p:nvSpPr>
          <p:cNvPr id="4" name="Slide Number Placeholder 3"/>
          <p:cNvSpPr>
            <a:spLocks noGrp="1"/>
          </p:cNvSpPr>
          <p:nvPr>
            <p:ph type="sldNum" sz="quarter" idx="5"/>
          </p:nvPr>
        </p:nvSpPr>
        <p:spPr/>
        <p:txBody>
          <a:bodyPr/>
          <a:lstStyle/>
          <a:p>
            <a:fld id="{F383B1EA-D9D8-784B-B7FB-095C1B6A8028}" type="slidenum">
              <a:rPr lang="en-FI" smtClean="0"/>
              <a:t>16</a:t>
            </a:fld>
            <a:endParaRPr lang="en-FI"/>
          </a:p>
        </p:txBody>
      </p:sp>
    </p:spTree>
    <p:extLst>
      <p:ext uri="{BB962C8B-B14F-4D97-AF65-F5344CB8AC3E}">
        <p14:creationId xmlns:p14="http://schemas.microsoft.com/office/powerpoint/2010/main" val="3974973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The first one is to use the same solution we used to share our design system and well known to everyone here</a:t>
            </a:r>
          </a:p>
        </p:txBody>
      </p:sp>
      <p:sp>
        <p:nvSpPr>
          <p:cNvPr id="4" name="Slide Number Placeholder 3"/>
          <p:cNvSpPr>
            <a:spLocks noGrp="1"/>
          </p:cNvSpPr>
          <p:nvPr>
            <p:ph type="sldNum" sz="quarter" idx="5"/>
          </p:nvPr>
        </p:nvSpPr>
        <p:spPr/>
        <p:txBody>
          <a:bodyPr/>
          <a:lstStyle/>
          <a:p>
            <a:fld id="{F383B1EA-D9D8-784B-B7FB-095C1B6A8028}" type="slidenum">
              <a:rPr lang="en-FI" smtClean="0"/>
              <a:t>17</a:t>
            </a:fld>
            <a:endParaRPr lang="en-FI"/>
          </a:p>
        </p:txBody>
      </p:sp>
    </p:spTree>
    <p:extLst>
      <p:ext uri="{BB962C8B-B14F-4D97-AF65-F5344CB8AC3E}">
        <p14:creationId xmlns:p14="http://schemas.microsoft.com/office/powerpoint/2010/main" val="2368440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So we create an external entity with it’s own CI/CD pipeline for other apps to grab and utilise </a:t>
            </a:r>
          </a:p>
        </p:txBody>
      </p:sp>
      <p:sp>
        <p:nvSpPr>
          <p:cNvPr id="4" name="Slide Number Placeholder 3"/>
          <p:cNvSpPr>
            <a:spLocks noGrp="1"/>
          </p:cNvSpPr>
          <p:nvPr>
            <p:ph type="sldNum" sz="quarter" idx="5"/>
          </p:nvPr>
        </p:nvSpPr>
        <p:spPr/>
        <p:txBody>
          <a:bodyPr/>
          <a:lstStyle/>
          <a:p>
            <a:fld id="{F383B1EA-D9D8-784B-B7FB-095C1B6A8028}" type="slidenum">
              <a:rPr lang="en-FI" smtClean="0"/>
              <a:t>18</a:t>
            </a:fld>
            <a:endParaRPr lang="en-FI"/>
          </a:p>
        </p:txBody>
      </p:sp>
    </p:spTree>
    <p:extLst>
      <p:ext uri="{BB962C8B-B14F-4D97-AF65-F5344CB8AC3E}">
        <p14:creationId xmlns:p14="http://schemas.microsoft.com/office/powerpoint/2010/main" val="2923243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What if it´s coded using a different framework…. </a:t>
            </a:r>
            <a:r>
              <a:rPr lang="en-GB" dirty="0"/>
              <a:t>W</a:t>
            </a:r>
            <a:r>
              <a:rPr lang="en-FI" dirty="0"/>
              <a:t>e can use … an iframe…? </a:t>
            </a:r>
          </a:p>
        </p:txBody>
      </p:sp>
      <p:sp>
        <p:nvSpPr>
          <p:cNvPr id="4" name="Slide Number Placeholder 3"/>
          <p:cNvSpPr>
            <a:spLocks noGrp="1"/>
          </p:cNvSpPr>
          <p:nvPr>
            <p:ph type="sldNum" sz="quarter" idx="5"/>
          </p:nvPr>
        </p:nvSpPr>
        <p:spPr/>
        <p:txBody>
          <a:bodyPr/>
          <a:lstStyle/>
          <a:p>
            <a:fld id="{F383B1EA-D9D8-784B-B7FB-095C1B6A8028}" type="slidenum">
              <a:rPr lang="en-FI" smtClean="0"/>
              <a:t>19</a:t>
            </a:fld>
            <a:endParaRPr lang="en-FI"/>
          </a:p>
        </p:txBody>
      </p:sp>
    </p:spTree>
    <p:extLst>
      <p:ext uri="{BB962C8B-B14F-4D97-AF65-F5344CB8AC3E}">
        <p14:creationId xmlns:p14="http://schemas.microsoft.com/office/powerpoint/2010/main" val="2173762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What if we could achieve this keeping the module at home? So there´s no need to externalise it and it gets it´s own updates without installing the package again? In this scenario we will have mainly two actors</a:t>
            </a:r>
          </a:p>
        </p:txBody>
      </p:sp>
      <p:sp>
        <p:nvSpPr>
          <p:cNvPr id="4" name="Slide Number Placeholder 3"/>
          <p:cNvSpPr>
            <a:spLocks noGrp="1"/>
          </p:cNvSpPr>
          <p:nvPr>
            <p:ph type="sldNum" sz="quarter" idx="5"/>
          </p:nvPr>
        </p:nvSpPr>
        <p:spPr/>
        <p:txBody>
          <a:bodyPr/>
          <a:lstStyle/>
          <a:p>
            <a:fld id="{F383B1EA-D9D8-784B-B7FB-095C1B6A8028}" type="slidenum">
              <a:rPr lang="en-FI" smtClean="0"/>
              <a:t>20</a:t>
            </a:fld>
            <a:endParaRPr lang="en-FI"/>
          </a:p>
        </p:txBody>
      </p:sp>
    </p:spTree>
    <p:extLst>
      <p:ext uri="{BB962C8B-B14F-4D97-AF65-F5344CB8AC3E}">
        <p14:creationId xmlns:p14="http://schemas.microsoft.com/office/powerpoint/2010/main" val="46405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Welcome and thank you  all for attending to this GUILD meeting. Today will be talking about webpack 5 Module federation plugin as a brief introduction to micro front ends. </a:t>
            </a:r>
          </a:p>
          <a:p>
            <a:endParaRPr lang="en-FI" dirty="0"/>
          </a:p>
          <a:p>
            <a:r>
              <a:rPr lang="en-GB" dirty="0" err="1"/>
              <a:t>Tervetuloa</a:t>
            </a:r>
            <a:r>
              <a:rPr lang="en-GB" dirty="0"/>
              <a:t> </a:t>
            </a:r>
            <a:r>
              <a:rPr lang="en-GB" dirty="0" err="1"/>
              <a:t>ja</a:t>
            </a:r>
            <a:r>
              <a:rPr lang="en-GB" dirty="0"/>
              <a:t> </a:t>
            </a:r>
            <a:r>
              <a:rPr lang="en-GB" dirty="0" err="1"/>
              <a:t>kiitos</a:t>
            </a:r>
            <a:r>
              <a:rPr lang="en-GB" dirty="0"/>
              <a:t> </a:t>
            </a:r>
            <a:r>
              <a:rPr lang="en-GB" dirty="0" err="1"/>
              <a:t>kaikille</a:t>
            </a:r>
            <a:r>
              <a:rPr lang="en-GB" dirty="0"/>
              <a:t> </a:t>
            </a:r>
            <a:r>
              <a:rPr lang="en-GB" dirty="0" err="1"/>
              <a:t>osallistumisesta</a:t>
            </a:r>
            <a:r>
              <a:rPr lang="en-GB" dirty="0"/>
              <a:t> </a:t>
            </a:r>
            <a:r>
              <a:rPr lang="en-GB" dirty="0" err="1"/>
              <a:t>tähän</a:t>
            </a:r>
            <a:r>
              <a:rPr lang="en-GB" dirty="0"/>
              <a:t> GUILD-</a:t>
            </a:r>
            <a:r>
              <a:rPr lang="en-GB" dirty="0" err="1"/>
              <a:t>kokoukseen</a:t>
            </a:r>
            <a:r>
              <a:rPr lang="en-GB" dirty="0"/>
              <a:t>. </a:t>
            </a:r>
            <a:r>
              <a:rPr lang="en-GB" dirty="0" err="1"/>
              <a:t>Tänään</a:t>
            </a:r>
            <a:r>
              <a:rPr lang="en-GB" dirty="0"/>
              <a:t> </a:t>
            </a:r>
            <a:r>
              <a:rPr lang="en-GB" dirty="0" err="1"/>
              <a:t>puhutaan</a:t>
            </a:r>
            <a:r>
              <a:rPr lang="en-GB" dirty="0"/>
              <a:t> </a:t>
            </a:r>
            <a:r>
              <a:rPr lang="en-GB" dirty="0" err="1"/>
              <a:t>webpackin</a:t>
            </a:r>
            <a:r>
              <a:rPr lang="en-GB" dirty="0"/>
              <a:t> 5 Module Federation -</a:t>
            </a:r>
            <a:r>
              <a:rPr lang="en-GB" dirty="0" err="1"/>
              <a:t>lisäosasta</a:t>
            </a:r>
            <a:r>
              <a:rPr lang="en-GB" dirty="0"/>
              <a:t> </a:t>
            </a:r>
            <a:r>
              <a:rPr lang="en-GB" dirty="0" err="1"/>
              <a:t>lyhyenä</a:t>
            </a:r>
            <a:r>
              <a:rPr lang="en-GB" dirty="0"/>
              <a:t> </a:t>
            </a:r>
            <a:r>
              <a:rPr lang="en-GB" dirty="0" err="1"/>
              <a:t>johdannona</a:t>
            </a:r>
            <a:r>
              <a:rPr lang="en-GB" dirty="0"/>
              <a:t> </a:t>
            </a:r>
            <a:r>
              <a:rPr lang="en-GB" dirty="0" err="1"/>
              <a:t>MFE:iin</a:t>
            </a:r>
            <a:r>
              <a:rPr lang="en-GB" dirty="0"/>
              <a:t>.</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2</a:t>
            </a:fld>
            <a:endParaRPr lang="en-FI"/>
          </a:p>
        </p:txBody>
      </p:sp>
    </p:spTree>
    <p:extLst>
      <p:ext uri="{BB962C8B-B14F-4D97-AF65-F5344CB8AC3E}">
        <p14:creationId xmlns:p14="http://schemas.microsoft.com/office/powerpoint/2010/main" val="2100303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The remote, or from where the javascript module is shared, Also special or custom libraries and types can be shared from the remote. Highlighting here that virtually anything that webpack can handle can be exported/exposed</a:t>
            </a:r>
          </a:p>
        </p:txBody>
      </p:sp>
      <p:sp>
        <p:nvSpPr>
          <p:cNvPr id="4" name="Slide Number Placeholder 3"/>
          <p:cNvSpPr>
            <a:spLocks noGrp="1"/>
          </p:cNvSpPr>
          <p:nvPr>
            <p:ph type="sldNum" sz="quarter" idx="5"/>
          </p:nvPr>
        </p:nvSpPr>
        <p:spPr/>
        <p:txBody>
          <a:bodyPr/>
          <a:lstStyle/>
          <a:p>
            <a:fld id="{F383B1EA-D9D8-784B-B7FB-095C1B6A8028}" type="slidenum">
              <a:rPr lang="en-FI" smtClean="0"/>
              <a:t>21</a:t>
            </a:fld>
            <a:endParaRPr lang="en-FI"/>
          </a:p>
        </p:txBody>
      </p:sp>
    </p:spTree>
    <p:extLst>
      <p:ext uri="{BB962C8B-B14F-4D97-AF65-F5344CB8AC3E}">
        <p14:creationId xmlns:p14="http://schemas.microsoft.com/office/powerpoint/2010/main" val="2133584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And the host, the application that consumes this javascript module importing it in runtime using dependency sharing, which means that it will try to use the code that is already in place and importing just the necessary avoiding increasing unnecessarilly increasing bundle size, As the component is invoked asynchonously, we can use a fallback if the module build fails or is not available somehow.</a:t>
            </a:r>
          </a:p>
        </p:txBody>
      </p:sp>
      <p:sp>
        <p:nvSpPr>
          <p:cNvPr id="4" name="Slide Number Placeholder 3"/>
          <p:cNvSpPr>
            <a:spLocks noGrp="1"/>
          </p:cNvSpPr>
          <p:nvPr>
            <p:ph type="sldNum" sz="quarter" idx="5"/>
          </p:nvPr>
        </p:nvSpPr>
        <p:spPr/>
        <p:txBody>
          <a:bodyPr/>
          <a:lstStyle/>
          <a:p>
            <a:fld id="{F383B1EA-D9D8-784B-B7FB-095C1B6A8028}" type="slidenum">
              <a:rPr lang="en-FI" smtClean="0"/>
              <a:t>22</a:t>
            </a:fld>
            <a:endParaRPr lang="en-FI"/>
          </a:p>
        </p:txBody>
      </p:sp>
    </p:spTree>
    <p:extLst>
      <p:ext uri="{BB962C8B-B14F-4D97-AF65-F5344CB8AC3E}">
        <p14:creationId xmlns:p14="http://schemas.microsoft.com/office/powerpoint/2010/main" val="3418350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Keeps the js module at home, no need to externalise it. We don’t need to quit developing to publish the change and modifications updates through already existing infrastucture.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FI" dirty="0"/>
              <a:t>So it works like charm and magically then? …. Well the answer is no </a:t>
            </a:r>
          </a:p>
          <a:p>
            <a:r>
              <a:rPr lang="en-FI" dirty="0"/>
              <a:t> </a:t>
            </a:r>
          </a:p>
          <a:p>
            <a:endParaRPr lang="en-FI" dirty="0"/>
          </a:p>
          <a:p>
            <a:r>
              <a:rPr lang="en-GB" dirty="0"/>
              <a:t>“</a:t>
            </a:r>
            <a:r>
              <a:rPr lang="en-GB" dirty="0" err="1"/>
              <a:t>Pitää</a:t>
            </a:r>
            <a:r>
              <a:rPr lang="en-GB" dirty="0"/>
              <a:t> </a:t>
            </a:r>
            <a:r>
              <a:rPr lang="en-GB" dirty="0" err="1"/>
              <a:t>js-moduulin</a:t>
            </a:r>
            <a:r>
              <a:rPr lang="en-GB" dirty="0"/>
              <a:t> </a:t>
            </a:r>
            <a:r>
              <a:rPr lang="en-GB" dirty="0" err="1"/>
              <a:t>kotona</a:t>
            </a:r>
            <a:r>
              <a:rPr lang="en-GB" dirty="0"/>
              <a:t>”, </a:t>
            </a:r>
            <a:r>
              <a:rPr lang="en-GB" dirty="0" err="1"/>
              <a:t>sitä</a:t>
            </a:r>
            <a:r>
              <a:rPr lang="en-GB" dirty="0"/>
              <a:t> </a:t>
            </a:r>
            <a:r>
              <a:rPr lang="en-GB" dirty="0" err="1"/>
              <a:t>ei</a:t>
            </a:r>
            <a:r>
              <a:rPr lang="en-GB" dirty="0"/>
              <a:t> </a:t>
            </a:r>
            <a:r>
              <a:rPr lang="en-GB" dirty="0" err="1"/>
              <a:t>tarvitse</a:t>
            </a:r>
            <a:r>
              <a:rPr lang="en-GB" dirty="0"/>
              <a:t> </a:t>
            </a:r>
            <a:r>
              <a:rPr lang="en-GB" dirty="0" err="1"/>
              <a:t>ulkoistaa</a:t>
            </a:r>
            <a:r>
              <a:rPr lang="en-GB" dirty="0"/>
              <a:t>. </a:t>
            </a:r>
            <a:r>
              <a:rPr lang="en-GB" dirty="0" err="1"/>
              <a:t>Meidän</a:t>
            </a:r>
            <a:r>
              <a:rPr lang="en-GB" dirty="0"/>
              <a:t> </a:t>
            </a:r>
            <a:r>
              <a:rPr lang="en-GB" dirty="0" err="1"/>
              <a:t>ei</a:t>
            </a:r>
            <a:r>
              <a:rPr lang="en-GB" dirty="0"/>
              <a:t> </a:t>
            </a:r>
            <a:r>
              <a:rPr lang="en-GB" dirty="0" err="1"/>
              <a:t>tarvitse</a:t>
            </a:r>
            <a:r>
              <a:rPr lang="en-GB" dirty="0"/>
              <a:t> </a:t>
            </a:r>
            <a:r>
              <a:rPr lang="en-GB" dirty="0" err="1"/>
              <a:t>lopettaa</a:t>
            </a:r>
            <a:r>
              <a:rPr lang="en-GB" dirty="0"/>
              <a:t> </a:t>
            </a:r>
            <a:r>
              <a:rPr lang="en-GB" dirty="0" err="1"/>
              <a:t>kehitystä</a:t>
            </a:r>
            <a:r>
              <a:rPr lang="en-GB" dirty="0"/>
              <a:t> </a:t>
            </a:r>
            <a:r>
              <a:rPr lang="en-GB" dirty="0" err="1"/>
              <a:t>julkaistaksemme</a:t>
            </a:r>
            <a:r>
              <a:rPr lang="en-GB" dirty="0"/>
              <a:t> </a:t>
            </a:r>
            <a:r>
              <a:rPr lang="en-GB" dirty="0" err="1"/>
              <a:t>muutos</a:t>
            </a:r>
            <a:r>
              <a:rPr lang="en-GB" dirty="0"/>
              <a:t>- </a:t>
            </a:r>
            <a:r>
              <a:rPr lang="en-GB" dirty="0" err="1"/>
              <a:t>ja</a:t>
            </a:r>
            <a:r>
              <a:rPr lang="en-GB" dirty="0"/>
              <a:t> </a:t>
            </a:r>
            <a:r>
              <a:rPr lang="en-GB" dirty="0" err="1"/>
              <a:t>muutospäivitykset</a:t>
            </a:r>
            <a:r>
              <a:rPr lang="en-GB" dirty="0"/>
              <a:t> jo </a:t>
            </a:r>
            <a:r>
              <a:rPr lang="en-GB" dirty="0" err="1"/>
              <a:t>olemassa</a:t>
            </a:r>
            <a:r>
              <a:rPr lang="en-GB" dirty="0"/>
              <a:t> </a:t>
            </a:r>
            <a:r>
              <a:rPr lang="en-GB" dirty="0" err="1"/>
              <a:t>olevan</a:t>
            </a:r>
            <a:r>
              <a:rPr lang="en-GB" dirty="0"/>
              <a:t> </a:t>
            </a:r>
            <a:r>
              <a:rPr lang="en-GB" dirty="0" err="1"/>
              <a:t>infrastruktuurin</a:t>
            </a:r>
            <a:r>
              <a:rPr lang="en-GB" dirty="0"/>
              <a:t> </a:t>
            </a:r>
            <a:r>
              <a:rPr lang="en-GB" dirty="0" err="1"/>
              <a:t>kautta</a:t>
            </a:r>
            <a:r>
              <a:rPr lang="en-GB" dirty="0"/>
              <a:t>.</a:t>
            </a:r>
          </a:p>
          <a:p>
            <a:r>
              <a:rPr lang="en-GB" dirty="0" err="1"/>
              <a:t>Joten</a:t>
            </a:r>
            <a:r>
              <a:rPr lang="en-GB" dirty="0"/>
              <a:t> se </a:t>
            </a:r>
            <a:r>
              <a:rPr lang="en-GB" dirty="0" err="1"/>
              <a:t>toimii</a:t>
            </a:r>
            <a:r>
              <a:rPr lang="en-GB" dirty="0"/>
              <a:t> </a:t>
            </a:r>
            <a:r>
              <a:rPr lang="en-GB" dirty="0" err="1"/>
              <a:t>heti</a:t>
            </a:r>
            <a:r>
              <a:rPr lang="en-GB" dirty="0"/>
              <a:t> </a:t>
            </a:r>
            <a:r>
              <a:rPr lang="en-GB" dirty="0" err="1"/>
              <a:t>ja</a:t>
            </a:r>
            <a:r>
              <a:rPr lang="en-GB" dirty="0"/>
              <a:t> </a:t>
            </a:r>
            <a:r>
              <a:rPr lang="en-GB" dirty="0" err="1"/>
              <a:t>maagisesti</a:t>
            </a:r>
            <a:r>
              <a:rPr lang="en-GB" dirty="0"/>
              <a:t> </a:t>
            </a:r>
            <a:r>
              <a:rPr lang="en-GB" dirty="0" err="1"/>
              <a:t>sitten</a:t>
            </a:r>
            <a:r>
              <a:rPr lang="en-GB" dirty="0"/>
              <a:t>? …. No </a:t>
            </a:r>
            <a:r>
              <a:rPr lang="en-GB" dirty="0" err="1"/>
              <a:t>vastaus</a:t>
            </a:r>
            <a:r>
              <a:rPr lang="en-GB" dirty="0"/>
              <a:t> on </a:t>
            </a:r>
            <a:r>
              <a:rPr lang="en-GB" dirty="0" err="1"/>
              <a:t>ei</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23</a:t>
            </a:fld>
            <a:endParaRPr lang="en-FI"/>
          </a:p>
        </p:txBody>
      </p:sp>
    </p:spTree>
    <p:extLst>
      <p:ext uri="{BB962C8B-B14F-4D97-AF65-F5344CB8AC3E}">
        <p14:creationId xmlns:p14="http://schemas.microsoft.com/office/powerpoint/2010/main" val="404399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What we will end up having is our micro frontends published on a  S3 or equivalent solution and consuming from there also</a:t>
            </a:r>
          </a:p>
          <a:p>
            <a:endParaRPr lang="en-FI" dirty="0"/>
          </a:p>
          <a:p>
            <a:endParaRPr lang="en-FI" dirty="0"/>
          </a:p>
          <a:p>
            <a:r>
              <a:rPr lang="en-GB" dirty="0" err="1"/>
              <a:t>Lopulta</a:t>
            </a:r>
            <a:r>
              <a:rPr lang="en-GB" dirty="0"/>
              <a:t> </a:t>
            </a:r>
            <a:r>
              <a:rPr lang="en-GB" dirty="0" err="1"/>
              <a:t>saamme</a:t>
            </a:r>
            <a:r>
              <a:rPr lang="en-GB" dirty="0"/>
              <a:t> MFE </a:t>
            </a:r>
            <a:r>
              <a:rPr lang="en-GB" dirty="0" err="1"/>
              <a:t>jukaistettuna</a:t>
            </a:r>
            <a:r>
              <a:rPr lang="en-GB" dirty="0"/>
              <a:t> S3:lla tai </a:t>
            </a:r>
            <a:r>
              <a:rPr lang="en-GB" dirty="0" err="1"/>
              <a:t>vastaavalla</a:t>
            </a:r>
            <a:r>
              <a:rPr lang="en-GB" dirty="0"/>
              <a:t> </a:t>
            </a:r>
            <a:r>
              <a:rPr lang="en-GB" dirty="0" err="1"/>
              <a:t>ratkaisulla</a:t>
            </a:r>
            <a:r>
              <a:rPr lang="en-GB" dirty="0"/>
              <a:t> </a:t>
            </a:r>
            <a:r>
              <a:rPr lang="en-GB" dirty="0" err="1"/>
              <a:t>ja</a:t>
            </a:r>
            <a:r>
              <a:rPr lang="en-GB" dirty="0"/>
              <a:t> </a:t>
            </a:r>
            <a:r>
              <a:rPr lang="en-GB" dirty="0" err="1"/>
              <a:t>otetaan</a:t>
            </a:r>
            <a:r>
              <a:rPr lang="en-GB" dirty="0"/>
              <a:t> </a:t>
            </a:r>
            <a:r>
              <a:rPr lang="en-GB" dirty="0" err="1"/>
              <a:t>siitä</a:t>
            </a:r>
            <a:r>
              <a:rPr lang="en-GB" dirty="0"/>
              <a:t> </a:t>
            </a:r>
            <a:r>
              <a:rPr lang="en-GB" dirty="0" err="1"/>
              <a:t>käytöön</a:t>
            </a:r>
            <a:r>
              <a:rPr lang="en-GB" dirty="0"/>
              <a:t> </a:t>
            </a:r>
            <a:r>
              <a:rPr lang="en-GB" dirty="0" err="1"/>
              <a:t>myös</a:t>
            </a:r>
            <a:r>
              <a:rPr lang="en-GB" dirty="0"/>
              <a:t> </a:t>
            </a:r>
            <a:r>
              <a:rPr lang="en-GB" dirty="0" err="1"/>
              <a:t>sieltä</a:t>
            </a:r>
            <a:r>
              <a:rPr lang="en-GB" dirty="0"/>
              <a:t> </a:t>
            </a:r>
            <a:r>
              <a:rPr lang="en-GB" dirty="0" err="1"/>
              <a:t>kautta</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24</a:t>
            </a:fld>
            <a:endParaRPr lang="en-FI"/>
          </a:p>
        </p:txBody>
      </p:sp>
    </p:spTree>
    <p:extLst>
      <p:ext uri="{BB962C8B-B14F-4D97-AF65-F5344CB8AC3E}">
        <p14:creationId xmlns:p14="http://schemas.microsoft.com/office/powerpoint/2010/main" val="1666529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These are some of the companies that are using module federation</a:t>
            </a:r>
          </a:p>
          <a:p>
            <a:endParaRPr lang="en-FI" dirty="0"/>
          </a:p>
          <a:p>
            <a:r>
              <a:rPr lang="en-GB" dirty="0" err="1"/>
              <a:t>Muutama</a:t>
            </a:r>
            <a:r>
              <a:rPr lang="en-GB" dirty="0"/>
              <a:t> </a:t>
            </a:r>
            <a:r>
              <a:rPr lang="en-GB" dirty="0" err="1"/>
              <a:t>yritystä</a:t>
            </a:r>
            <a:r>
              <a:rPr lang="en-GB" dirty="0"/>
              <a:t>, </a:t>
            </a:r>
            <a:r>
              <a:rPr lang="en-GB" dirty="0" err="1"/>
              <a:t>jotka</a:t>
            </a:r>
            <a:r>
              <a:rPr lang="en-GB" dirty="0"/>
              <a:t> </a:t>
            </a:r>
            <a:r>
              <a:rPr lang="en-GB" dirty="0" err="1"/>
              <a:t>käyttävät</a:t>
            </a:r>
            <a:r>
              <a:rPr lang="en-GB" dirty="0"/>
              <a:t> module federation</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25</a:t>
            </a:fld>
            <a:endParaRPr lang="en-FI"/>
          </a:p>
        </p:txBody>
      </p:sp>
    </p:spTree>
    <p:extLst>
      <p:ext uri="{BB962C8B-B14F-4D97-AF65-F5344CB8AC3E}">
        <p14:creationId xmlns:p14="http://schemas.microsoft.com/office/powerpoint/2010/main" val="30196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28</a:t>
            </a:fld>
            <a:endParaRPr lang="en-FI"/>
          </a:p>
        </p:txBody>
      </p:sp>
    </p:spTree>
    <p:extLst>
      <p:ext uri="{BB962C8B-B14F-4D97-AF65-F5344CB8AC3E}">
        <p14:creationId xmlns:p14="http://schemas.microsoft.com/office/powerpoint/2010/main" val="331590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First let me recap a bit and tell you briefly about the history of my finding</a:t>
            </a:r>
          </a:p>
          <a:p>
            <a:endParaRPr lang="en-FI" dirty="0"/>
          </a:p>
          <a:p>
            <a:r>
              <a:rPr lang="en-FI" dirty="0"/>
              <a:t>Kerron teille ensin lyhyesti miten minä löysin tämän uuden ominaisuuden</a:t>
            </a:r>
          </a:p>
        </p:txBody>
      </p:sp>
      <p:sp>
        <p:nvSpPr>
          <p:cNvPr id="4" name="Slide Number Placeholder 3"/>
          <p:cNvSpPr>
            <a:spLocks noGrp="1"/>
          </p:cNvSpPr>
          <p:nvPr>
            <p:ph type="sldNum" sz="quarter" idx="5"/>
          </p:nvPr>
        </p:nvSpPr>
        <p:spPr/>
        <p:txBody>
          <a:bodyPr/>
          <a:lstStyle/>
          <a:p>
            <a:fld id="{F383B1EA-D9D8-784B-B7FB-095C1B6A8028}" type="slidenum">
              <a:rPr lang="en-FI" smtClean="0"/>
              <a:t>4</a:t>
            </a:fld>
            <a:endParaRPr lang="en-FI"/>
          </a:p>
        </p:txBody>
      </p:sp>
    </p:spTree>
    <p:extLst>
      <p:ext uri="{BB962C8B-B14F-4D97-AF65-F5344CB8AC3E}">
        <p14:creationId xmlns:p14="http://schemas.microsoft.com/office/powerpoint/2010/main" val="348268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I was in charge (apart from coding some of the components) of publishing and sharing our IZ design system made using React and styled components and using storybook as a way to have our UI component library published online.</a:t>
            </a:r>
          </a:p>
          <a:p>
            <a:br>
              <a:rPr lang="en-FI" dirty="0"/>
            </a:br>
            <a:r>
              <a:rPr lang="en-GB" dirty="0"/>
              <a:t>Olin </a:t>
            </a:r>
            <a:r>
              <a:rPr lang="en-GB" dirty="0" err="1"/>
              <a:t>vastuussa</a:t>
            </a:r>
            <a:r>
              <a:rPr lang="en-GB" dirty="0"/>
              <a:t> (</a:t>
            </a:r>
            <a:r>
              <a:rPr lang="en-GB" dirty="0" err="1"/>
              <a:t>joidenkin</a:t>
            </a:r>
            <a:r>
              <a:rPr lang="en-GB" dirty="0"/>
              <a:t> </a:t>
            </a:r>
            <a:r>
              <a:rPr lang="en-GB" dirty="0" err="1"/>
              <a:t>komponenttien</a:t>
            </a:r>
            <a:r>
              <a:rPr lang="en-GB" dirty="0"/>
              <a:t> </a:t>
            </a:r>
            <a:r>
              <a:rPr lang="en-GB" dirty="0" err="1"/>
              <a:t>koodaamisen</a:t>
            </a:r>
            <a:r>
              <a:rPr lang="en-GB" dirty="0"/>
              <a:t> </a:t>
            </a:r>
            <a:r>
              <a:rPr lang="en-GB" dirty="0" err="1"/>
              <a:t>lisäksi</a:t>
            </a:r>
            <a:r>
              <a:rPr lang="en-GB" dirty="0"/>
              <a:t>) React- </a:t>
            </a:r>
            <a:r>
              <a:rPr lang="en-GB" dirty="0" err="1"/>
              <a:t>ja</a:t>
            </a:r>
            <a:r>
              <a:rPr lang="en-GB" dirty="0"/>
              <a:t> </a:t>
            </a:r>
            <a:r>
              <a:rPr lang="en-FI" dirty="0"/>
              <a:t>styled components</a:t>
            </a:r>
            <a:r>
              <a:rPr lang="en-GB" dirty="0"/>
              <a:t> </a:t>
            </a:r>
            <a:r>
              <a:rPr lang="en-GB" dirty="0" err="1"/>
              <a:t>tehdyn</a:t>
            </a:r>
            <a:r>
              <a:rPr lang="en-GB" dirty="0"/>
              <a:t> IZ-design system </a:t>
            </a:r>
            <a:r>
              <a:rPr lang="en-GB" dirty="0" err="1"/>
              <a:t>julkaisemisesta</a:t>
            </a:r>
            <a:r>
              <a:rPr lang="en-GB" dirty="0"/>
              <a:t> </a:t>
            </a:r>
            <a:r>
              <a:rPr lang="en-GB" dirty="0" err="1"/>
              <a:t>ja</a:t>
            </a:r>
            <a:r>
              <a:rPr lang="en-GB" dirty="0"/>
              <a:t> </a:t>
            </a:r>
            <a:r>
              <a:rPr lang="en-GB" dirty="0" err="1"/>
              <a:t>jakamisesta</a:t>
            </a:r>
            <a:r>
              <a:rPr lang="en-GB" dirty="0"/>
              <a:t> </a:t>
            </a:r>
            <a:r>
              <a:rPr lang="en-GB" dirty="0" err="1"/>
              <a:t>sekä</a:t>
            </a:r>
            <a:r>
              <a:rPr lang="en-GB" dirty="0"/>
              <a:t> </a:t>
            </a:r>
            <a:r>
              <a:rPr lang="en-GB" dirty="0" err="1"/>
              <a:t>storybookin</a:t>
            </a:r>
            <a:r>
              <a:rPr lang="en-GB" dirty="0"/>
              <a:t> </a:t>
            </a:r>
            <a:r>
              <a:rPr lang="en-GB" dirty="0" err="1"/>
              <a:t>tapana</a:t>
            </a:r>
            <a:r>
              <a:rPr lang="en-GB" dirty="0"/>
              <a:t> </a:t>
            </a:r>
            <a:r>
              <a:rPr lang="en-GB" dirty="0" err="1"/>
              <a:t>julkaista</a:t>
            </a:r>
            <a:r>
              <a:rPr lang="en-GB" dirty="0"/>
              <a:t> </a:t>
            </a:r>
            <a:r>
              <a:rPr lang="en-GB" dirty="0" err="1"/>
              <a:t>käyttöliittymäkomponenttikirjastomme</a:t>
            </a:r>
            <a:r>
              <a:rPr lang="en-GB" dirty="0"/>
              <a:t> </a:t>
            </a:r>
            <a:r>
              <a:rPr lang="en-GB" dirty="0" err="1"/>
              <a:t>verkossa</a:t>
            </a:r>
            <a:r>
              <a:rPr lang="en-GB" dirty="0"/>
              <a:t>.</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5</a:t>
            </a:fld>
            <a:endParaRPr lang="en-FI"/>
          </a:p>
        </p:txBody>
      </p:sp>
    </p:spTree>
    <p:extLst>
      <p:ext uri="{BB962C8B-B14F-4D97-AF65-F5344CB8AC3E}">
        <p14:creationId xmlns:p14="http://schemas.microsoft.com/office/powerpoint/2010/main" val="113151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The </a:t>
            </a:r>
            <a:r>
              <a:rPr lang="en-FI" dirty="0"/>
              <a:t>best possible way we could find was throuhg NPM transforming the design system into a consumable NPM library.</a:t>
            </a:r>
            <a:br>
              <a:rPr lang="en-FI" dirty="0"/>
            </a:br>
            <a:r>
              <a:rPr lang="en-GB" dirty="0"/>
              <a:t>Paras </a:t>
            </a:r>
            <a:r>
              <a:rPr lang="en-GB" dirty="0" err="1"/>
              <a:t>mahdollinen</a:t>
            </a:r>
            <a:r>
              <a:rPr lang="en-GB" dirty="0"/>
              <a:t> tapa, </a:t>
            </a:r>
            <a:r>
              <a:rPr lang="en-GB" dirty="0" err="1"/>
              <a:t>jonka</a:t>
            </a:r>
            <a:r>
              <a:rPr lang="en-GB" dirty="0"/>
              <a:t> </a:t>
            </a:r>
            <a:r>
              <a:rPr lang="en-GB" dirty="0" err="1"/>
              <a:t>pystyimme</a:t>
            </a:r>
            <a:r>
              <a:rPr lang="en-GB" dirty="0"/>
              <a:t> </a:t>
            </a:r>
            <a:r>
              <a:rPr lang="en-GB" dirty="0" err="1"/>
              <a:t>löytämään</a:t>
            </a:r>
            <a:r>
              <a:rPr lang="en-GB" dirty="0"/>
              <a:t>, </a:t>
            </a:r>
            <a:r>
              <a:rPr lang="en-GB" dirty="0" err="1"/>
              <a:t>oli</a:t>
            </a:r>
            <a:r>
              <a:rPr lang="en-GB" dirty="0"/>
              <a:t> </a:t>
            </a:r>
            <a:r>
              <a:rPr lang="en-GB" dirty="0" err="1"/>
              <a:t>tehdä</a:t>
            </a:r>
            <a:r>
              <a:rPr lang="en-GB" dirty="0"/>
              <a:t> </a:t>
            </a:r>
            <a:r>
              <a:rPr lang="en-GB" dirty="0" err="1"/>
              <a:t>NPM:n</a:t>
            </a:r>
            <a:r>
              <a:rPr lang="en-GB" dirty="0"/>
              <a:t> </a:t>
            </a:r>
            <a:r>
              <a:rPr lang="en-GB" dirty="0" err="1"/>
              <a:t>paketin</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6</a:t>
            </a:fld>
            <a:endParaRPr lang="en-FI"/>
          </a:p>
        </p:txBody>
      </p:sp>
    </p:spTree>
    <p:extLst>
      <p:ext uri="{BB962C8B-B14F-4D97-AF65-F5344CB8AC3E}">
        <p14:creationId xmlns:p14="http://schemas.microsoft.com/office/powerpoint/2010/main" val="642652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So that our components could then be consumed by any app using React. Nothing new under the sun, and quite complex as well because in order to be able to do that, we needed to integrate the project into a CI/CD pipeline, implement a version control system and go through the same publish process over and over again every time we make a change to the design system. </a:t>
            </a:r>
          </a:p>
          <a:p>
            <a:r>
              <a:rPr lang="en-FI" dirty="0"/>
              <a:t>A duplicated task because we already have in place our unit tests and we have already a CI/CD pipeline in place to publish those modifications into our site. And what if </a:t>
            </a:r>
            <a:r>
              <a:rPr lang="en-GB" dirty="0"/>
              <a:t>I</a:t>
            </a:r>
            <a:r>
              <a:rPr lang="en-FI" dirty="0"/>
              <a:t> just want to use one of the components, and not al the stuff in the package? Am </a:t>
            </a:r>
            <a:r>
              <a:rPr lang="en-GB" dirty="0"/>
              <a:t>I</a:t>
            </a:r>
            <a:r>
              <a:rPr lang="en-FI" dirty="0"/>
              <a:t> not sharing those same components already through the storybook website? Wouldn´t it be easier to share straight from the public site?</a:t>
            </a:r>
            <a:br>
              <a:rPr lang="en-FI" dirty="0"/>
            </a:br>
            <a:br>
              <a:rPr lang="en-FI" dirty="0"/>
            </a:br>
            <a:r>
              <a:rPr lang="en-GB" dirty="0"/>
              <a:t>Jotta </a:t>
            </a:r>
            <a:r>
              <a:rPr lang="en-GB" dirty="0" err="1"/>
              <a:t>komponenttimme</a:t>
            </a:r>
            <a:r>
              <a:rPr lang="en-GB" dirty="0"/>
              <a:t> </a:t>
            </a:r>
            <a:r>
              <a:rPr lang="en-GB" dirty="0" err="1"/>
              <a:t>voisi</a:t>
            </a:r>
            <a:r>
              <a:rPr lang="en-GB" dirty="0"/>
              <a:t> </a:t>
            </a:r>
            <a:r>
              <a:rPr lang="en-GB" dirty="0" err="1"/>
              <a:t>sitten</a:t>
            </a:r>
            <a:r>
              <a:rPr lang="en-GB" dirty="0"/>
              <a:t> </a:t>
            </a:r>
            <a:r>
              <a:rPr lang="en-GB" dirty="0" err="1"/>
              <a:t>kuluttaa</a:t>
            </a:r>
            <a:r>
              <a:rPr lang="en-GB" dirty="0"/>
              <a:t> </a:t>
            </a:r>
            <a:r>
              <a:rPr lang="en-GB" dirty="0" err="1"/>
              <a:t>mikä</a:t>
            </a:r>
            <a:r>
              <a:rPr lang="en-GB" dirty="0"/>
              <a:t> </a:t>
            </a:r>
            <a:r>
              <a:rPr lang="en-GB" dirty="0" err="1"/>
              <a:t>tahansa</a:t>
            </a:r>
            <a:r>
              <a:rPr lang="en-GB" dirty="0"/>
              <a:t> </a:t>
            </a:r>
            <a:r>
              <a:rPr lang="en-GB" dirty="0" err="1"/>
              <a:t>Reactia</a:t>
            </a:r>
            <a:r>
              <a:rPr lang="en-GB" dirty="0"/>
              <a:t> </a:t>
            </a:r>
            <a:r>
              <a:rPr lang="en-GB" dirty="0" err="1"/>
              <a:t>käyttävä</a:t>
            </a:r>
            <a:r>
              <a:rPr lang="en-GB" dirty="0"/>
              <a:t> </a:t>
            </a:r>
            <a:r>
              <a:rPr lang="en-GB" dirty="0" err="1"/>
              <a:t>sovellus</a:t>
            </a:r>
            <a:r>
              <a:rPr lang="en-GB" dirty="0"/>
              <a:t>. </a:t>
            </a:r>
          </a:p>
          <a:p>
            <a:r>
              <a:rPr lang="en-GB" dirty="0" err="1"/>
              <a:t>Ei</a:t>
            </a:r>
            <a:r>
              <a:rPr lang="en-GB" dirty="0"/>
              <a:t> </a:t>
            </a:r>
            <a:r>
              <a:rPr lang="en-GB" dirty="0" err="1"/>
              <a:t>mitään</a:t>
            </a:r>
            <a:r>
              <a:rPr lang="en-GB" dirty="0"/>
              <a:t> </a:t>
            </a:r>
            <a:r>
              <a:rPr lang="en-GB" dirty="0" err="1"/>
              <a:t>uutta</a:t>
            </a:r>
            <a:r>
              <a:rPr lang="en-GB" dirty="0"/>
              <a:t> </a:t>
            </a:r>
            <a:r>
              <a:rPr lang="en-GB" dirty="0" err="1"/>
              <a:t>auringon</a:t>
            </a:r>
            <a:r>
              <a:rPr lang="en-GB" dirty="0"/>
              <a:t> </a:t>
            </a:r>
            <a:r>
              <a:rPr lang="en-GB" dirty="0" err="1"/>
              <a:t>alla</a:t>
            </a:r>
            <a:r>
              <a:rPr lang="en-GB" dirty="0"/>
              <a:t>, </a:t>
            </a:r>
            <a:r>
              <a:rPr lang="en-GB" dirty="0" err="1"/>
              <a:t>ja</a:t>
            </a:r>
            <a:r>
              <a:rPr lang="en-GB" dirty="0"/>
              <a:t> </a:t>
            </a:r>
            <a:r>
              <a:rPr lang="en-GB" dirty="0" err="1"/>
              <a:t>myös</a:t>
            </a:r>
            <a:r>
              <a:rPr lang="en-GB" dirty="0"/>
              <a:t> </a:t>
            </a:r>
            <a:r>
              <a:rPr lang="en-GB" dirty="0" err="1"/>
              <a:t>melko</a:t>
            </a:r>
            <a:r>
              <a:rPr lang="en-GB" dirty="0"/>
              <a:t> </a:t>
            </a:r>
            <a:r>
              <a:rPr lang="en-GB" dirty="0" err="1"/>
              <a:t>monimutkaista</a:t>
            </a:r>
            <a:r>
              <a:rPr lang="en-GB" dirty="0"/>
              <a:t>, </a:t>
            </a:r>
            <a:r>
              <a:rPr lang="en-GB" dirty="0" err="1"/>
              <a:t>koska</a:t>
            </a:r>
            <a:r>
              <a:rPr lang="en-GB" dirty="0"/>
              <a:t> </a:t>
            </a:r>
            <a:r>
              <a:rPr lang="en-GB" dirty="0" err="1"/>
              <a:t>voidaksemme</a:t>
            </a:r>
            <a:r>
              <a:rPr lang="en-GB" dirty="0"/>
              <a:t> </a:t>
            </a:r>
            <a:r>
              <a:rPr lang="en-GB" dirty="0" err="1"/>
              <a:t>tehdä</a:t>
            </a:r>
            <a:r>
              <a:rPr lang="en-GB" dirty="0"/>
              <a:t> </a:t>
            </a:r>
            <a:r>
              <a:rPr lang="en-GB" dirty="0" err="1"/>
              <a:t>sen</a:t>
            </a:r>
            <a:r>
              <a:rPr lang="en-GB" dirty="0"/>
              <a:t>, </a:t>
            </a:r>
            <a:r>
              <a:rPr lang="en-GB" dirty="0" err="1"/>
              <a:t>meidän</a:t>
            </a:r>
            <a:r>
              <a:rPr lang="en-GB" dirty="0"/>
              <a:t> </a:t>
            </a:r>
            <a:r>
              <a:rPr lang="en-GB" dirty="0" err="1"/>
              <a:t>piti</a:t>
            </a:r>
            <a:r>
              <a:rPr lang="en-GB" dirty="0"/>
              <a:t> </a:t>
            </a:r>
            <a:r>
              <a:rPr lang="en-GB" dirty="0" err="1"/>
              <a:t>integroida</a:t>
            </a:r>
            <a:r>
              <a:rPr lang="en-GB" dirty="0"/>
              <a:t> </a:t>
            </a:r>
            <a:r>
              <a:rPr lang="en-GB" dirty="0" err="1"/>
              <a:t>projekti</a:t>
            </a:r>
            <a:r>
              <a:rPr lang="en-GB" dirty="0"/>
              <a:t> CI/CD-</a:t>
            </a:r>
            <a:r>
              <a:rPr lang="en-GB" dirty="0" err="1"/>
              <a:t>putkiin</a:t>
            </a:r>
            <a:r>
              <a:rPr lang="en-GB" dirty="0"/>
              <a:t>, </a:t>
            </a:r>
            <a:r>
              <a:rPr lang="en-GB" dirty="0" err="1"/>
              <a:t>ottaa</a:t>
            </a:r>
            <a:r>
              <a:rPr lang="en-GB" dirty="0"/>
              <a:t> </a:t>
            </a:r>
            <a:r>
              <a:rPr lang="en-GB" dirty="0" err="1"/>
              <a:t>käyttöön</a:t>
            </a:r>
            <a:r>
              <a:rPr lang="en-GB" dirty="0"/>
              <a:t> </a:t>
            </a:r>
            <a:r>
              <a:rPr lang="en-GB" dirty="0" err="1"/>
              <a:t>versionhallintajärjestelmä</a:t>
            </a:r>
            <a:r>
              <a:rPr lang="en-GB" dirty="0"/>
              <a:t> </a:t>
            </a:r>
            <a:r>
              <a:rPr lang="en-GB" dirty="0" err="1"/>
              <a:t>ja</a:t>
            </a:r>
            <a:r>
              <a:rPr lang="en-GB" dirty="0"/>
              <a:t> </a:t>
            </a:r>
            <a:r>
              <a:rPr lang="en-GB" dirty="0" err="1"/>
              <a:t>käydä</a:t>
            </a:r>
            <a:r>
              <a:rPr lang="en-GB" dirty="0"/>
              <a:t> </a:t>
            </a:r>
            <a:r>
              <a:rPr lang="en-GB" dirty="0" err="1"/>
              <a:t>läpi</a:t>
            </a:r>
            <a:r>
              <a:rPr lang="en-GB" dirty="0"/>
              <a:t> </a:t>
            </a:r>
            <a:r>
              <a:rPr lang="en-GB" dirty="0" err="1"/>
              <a:t>sama</a:t>
            </a:r>
            <a:r>
              <a:rPr lang="en-GB" dirty="0"/>
              <a:t> </a:t>
            </a:r>
            <a:r>
              <a:rPr lang="en-GB" dirty="0" err="1"/>
              <a:t>julkaisuprosessi</a:t>
            </a:r>
            <a:r>
              <a:rPr lang="en-GB" dirty="0"/>
              <a:t> </a:t>
            </a:r>
            <a:r>
              <a:rPr lang="en-GB" dirty="0" err="1"/>
              <a:t>uudelleen</a:t>
            </a:r>
            <a:r>
              <a:rPr lang="en-GB" dirty="0"/>
              <a:t> </a:t>
            </a:r>
            <a:r>
              <a:rPr lang="en-GB" dirty="0" err="1"/>
              <a:t>ja</a:t>
            </a:r>
            <a:r>
              <a:rPr lang="en-GB" dirty="0"/>
              <a:t> </a:t>
            </a:r>
            <a:r>
              <a:rPr lang="en-GB" dirty="0" err="1"/>
              <a:t>uudelleen</a:t>
            </a:r>
            <a:r>
              <a:rPr lang="en-GB" dirty="0"/>
              <a:t>. </a:t>
            </a:r>
            <a:r>
              <a:rPr lang="en-GB" dirty="0" err="1"/>
              <a:t>aina</a:t>
            </a:r>
            <a:r>
              <a:rPr lang="en-GB" dirty="0"/>
              <a:t> </a:t>
            </a:r>
            <a:r>
              <a:rPr lang="en-GB" dirty="0" err="1"/>
              <a:t>kun</a:t>
            </a:r>
            <a:r>
              <a:rPr lang="en-GB" dirty="0"/>
              <a:t> </a:t>
            </a:r>
            <a:r>
              <a:rPr lang="en-GB" dirty="0" err="1"/>
              <a:t>muutamme</a:t>
            </a:r>
            <a:r>
              <a:rPr lang="en-GB" dirty="0"/>
              <a:t> design </a:t>
            </a:r>
            <a:r>
              <a:rPr lang="en-GB" dirty="0" err="1"/>
              <a:t>systemia</a:t>
            </a:r>
            <a:r>
              <a:rPr lang="en-GB" dirty="0"/>
              <a:t>.</a:t>
            </a:r>
          </a:p>
          <a:p>
            <a:r>
              <a:rPr lang="en-GB" dirty="0" err="1"/>
              <a:t>Kaksinkertainen</a:t>
            </a:r>
            <a:r>
              <a:rPr lang="en-GB" dirty="0"/>
              <a:t> </a:t>
            </a:r>
            <a:r>
              <a:rPr lang="en-GB" dirty="0" err="1"/>
              <a:t>tehtävä</a:t>
            </a:r>
            <a:r>
              <a:rPr lang="en-GB" dirty="0"/>
              <a:t>, </a:t>
            </a:r>
            <a:r>
              <a:rPr lang="en-GB" dirty="0" err="1"/>
              <a:t>koska</a:t>
            </a:r>
            <a:r>
              <a:rPr lang="en-GB" dirty="0"/>
              <a:t> </a:t>
            </a:r>
            <a:r>
              <a:rPr lang="en-GB" dirty="0" err="1"/>
              <a:t>meillä</a:t>
            </a:r>
            <a:r>
              <a:rPr lang="en-GB" dirty="0"/>
              <a:t> on jo </a:t>
            </a:r>
            <a:r>
              <a:rPr lang="en-GB" dirty="0" err="1"/>
              <a:t>yksikkötestejämme</a:t>
            </a:r>
            <a:r>
              <a:rPr lang="en-GB" dirty="0"/>
              <a:t> </a:t>
            </a:r>
            <a:r>
              <a:rPr lang="en-GB" dirty="0" err="1"/>
              <a:t>ja</a:t>
            </a:r>
            <a:r>
              <a:rPr lang="en-GB" dirty="0"/>
              <a:t> </a:t>
            </a:r>
            <a:r>
              <a:rPr lang="en-GB" dirty="0" err="1"/>
              <a:t>meillä</a:t>
            </a:r>
            <a:r>
              <a:rPr lang="en-GB" dirty="0"/>
              <a:t> on jo CI/CD-</a:t>
            </a:r>
            <a:r>
              <a:rPr lang="en-GB" dirty="0" err="1"/>
              <a:t>putki</a:t>
            </a:r>
            <a:r>
              <a:rPr lang="en-GB" dirty="0"/>
              <a:t>, </a:t>
            </a:r>
            <a:r>
              <a:rPr lang="en-GB" dirty="0" err="1"/>
              <a:t>jotta</a:t>
            </a:r>
            <a:r>
              <a:rPr lang="en-GB" dirty="0"/>
              <a:t> </a:t>
            </a:r>
            <a:r>
              <a:rPr lang="en-GB" dirty="0" err="1"/>
              <a:t>voimme</a:t>
            </a:r>
            <a:r>
              <a:rPr lang="en-GB" dirty="0"/>
              <a:t> </a:t>
            </a:r>
            <a:r>
              <a:rPr lang="en-GB" dirty="0" err="1"/>
              <a:t>julkaista</a:t>
            </a:r>
            <a:r>
              <a:rPr lang="en-GB" dirty="0"/>
              <a:t> </a:t>
            </a:r>
            <a:r>
              <a:rPr lang="en-GB" dirty="0" err="1"/>
              <a:t>kyseiset</a:t>
            </a:r>
            <a:r>
              <a:rPr lang="en-GB" dirty="0"/>
              <a:t> </a:t>
            </a:r>
            <a:r>
              <a:rPr lang="en-GB" dirty="0" err="1"/>
              <a:t>muutokset</a:t>
            </a:r>
            <a:r>
              <a:rPr lang="en-GB" dirty="0"/>
              <a:t> </a:t>
            </a:r>
            <a:r>
              <a:rPr lang="en-GB" dirty="0" err="1"/>
              <a:t>verkkosivustollamme</a:t>
            </a:r>
            <a:r>
              <a:rPr lang="en-GB" dirty="0"/>
              <a:t>. </a:t>
            </a:r>
            <a:r>
              <a:rPr lang="en-GB" dirty="0" err="1"/>
              <a:t>Mitä</a:t>
            </a:r>
            <a:r>
              <a:rPr lang="en-GB" dirty="0"/>
              <a:t> </a:t>
            </a:r>
            <a:r>
              <a:rPr lang="en-GB" dirty="0" err="1"/>
              <a:t>jos</a:t>
            </a:r>
            <a:r>
              <a:rPr lang="en-GB" dirty="0"/>
              <a:t> </a:t>
            </a:r>
            <a:r>
              <a:rPr lang="en-GB" dirty="0" err="1"/>
              <a:t>haluaisimme</a:t>
            </a:r>
            <a:r>
              <a:rPr lang="en-GB" dirty="0"/>
              <a:t> </a:t>
            </a:r>
            <a:r>
              <a:rPr lang="en-GB" dirty="0" err="1"/>
              <a:t>käyttää</a:t>
            </a:r>
            <a:r>
              <a:rPr lang="en-GB" dirty="0"/>
              <a:t> vain </a:t>
            </a:r>
            <a:r>
              <a:rPr lang="en-GB" dirty="0" err="1"/>
              <a:t>yhtä</a:t>
            </a:r>
            <a:r>
              <a:rPr lang="en-GB" dirty="0"/>
              <a:t> </a:t>
            </a:r>
            <a:r>
              <a:rPr lang="en-GB" dirty="0" err="1"/>
              <a:t>komponenteista</a:t>
            </a:r>
            <a:r>
              <a:rPr lang="en-GB" dirty="0"/>
              <a:t> </a:t>
            </a:r>
            <a:r>
              <a:rPr lang="en-GB" dirty="0" err="1"/>
              <a:t>enkä</a:t>
            </a:r>
            <a:r>
              <a:rPr lang="en-GB" dirty="0"/>
              <a:t> </a:t>
            </a:r>
            <a:r>
              <a:rPr lang="en-GB" dirty="0" err="1"/>
              <a:t>kaikkea</a:t>
            </a:r>
            <a:r>
              <a:rPr lang="en-GB" dirty="0"/>
              <a:t> </a:t>
            </a:r>
            <a:r>
              <a:rPr lang="en-GB" dirty="0" err="1"/>
              <a:t>pakkauksessa</a:t>
            </a:r>
            <a:r>
              <a:rPr lang="en-GB" dirty="0"/>
              <a:t> </a:t>
            </a:r>
            <a:r>
              <a:rPr lang="en-GB" dirty="0" err="1"/>
              <a:t>olevaa</a:t>
            </a:r>
            <a:r>
              <a:rPr lang="en-GB" dirty="0"/>
              <a:t> </a:t>
            </a:r>
            <a:r>
              <a:rPr lang="en-GB" dirty="0" err="1"/>
              <a:t>tavaraa</a:t>
            </a:r>
            <a:r>
              <a:rPr lang="en-GB" dirty="0"/>
              <a:t>? </a:t>
            </a:r>
            <a:r>
              <a:rPr lang="en-GB" dirty="0" err="1"/>
              <a:t>Emmekö</a:t>
            </a:r>
            <a:r>
              <a:rPr lang="en-GB" dirty="0"/>
              <a:t> ole </a:t>
            </a:r>
            <a:r>
              <a:rPr lang="en-GB" dirty="0" err="1"/>
              <a:t>jaamassa</a:t>
            </a:r>
            <a:r>
              <a:rPr lang="en-GB" dirty="0"/>
              <a:t> </a:t>
            </a:r>
            <a:r>
              <a:rPr lang="en-GB" dirty="0" err="1"/>
              <a:t>verkkosivuston</a:t>
            </a:r>
            <a:r>
              <a:rPr lang="en-GB" dirty="0"/>
              <a:t> </a:t>
            </a:r>
            <a:r>
              <a:rPr lang="en-GB" dirty="0" err="1"/>
              <a:t>kautta</a:t>
            </a:r>
            <a:r>
              <a:rPr lang="en-GB" dirty="0"/>
              <a:t> </a:t>
            </a:r>
            <a:r>
              <a:rPr lang="en-GB" dirty="0" err="1"/>
              <a:t>samat</a:t>
            </a:r>
            <a:r>
              <a:rPr lang="en-GB" dirty="0"/>
              <a:t> </a:t>
            </a:r>
            <a:r>
              <a:rPr lang="en-GB" dirty="0" err="1"/>
              <a:t>komponentit</a:t>
            </a:r>
            <a:r>
              <a:rPr lang="en-GB" dirty="0"/>
              <a:t>? </a:t>
            </a:r>
            <a:r>
              <a:rPr lang="en-GB" dirty="0" err="1"/>
              <a:t>Eikö</a:t>
            </a:r>
            <a:r>
              <a:rPr lang="en-GB" dirty="0"/>
              <a:t> </a:t>
            </a:r>
            <a:r>
              <a:rPr lang="en-GB" dirty="0" err="1"/>
              <a:t>olisi</a:t>
            </a:r>
            <a:r>
              <a:rPr lang="en-GB" dirty="0"/>
              <a:t> </a:t>
            </a:r>
            <a:r>
              <a:rPr lang="en-GB" dirty="0" err="1"/>
              <a:t>helpompaa</a:t>
            </a:r>
            <a:r>
              <a:rPr lang="en-GB" dirty="0"/>
              <a:t> </a:t>
            </a:r>
            <a:r>
              <a:rPr lang="en-GB" dirty="0" err="1"/>
              <a:t>jakaa</a:t>
            </a:r>
            <a:r>
              <a:rPr lang="en-GB" dirty="0"/>
              <a:t> </a:t>
            </a:r>
            <a:r>
              <a:rPr lang="en-GB" dirty="0" err="1"/>
              <a:t>suoraan</a:t>
            </a:r>
            <a:r>
              <a:rPr lang="en-GB" dirty="0"/>
              <a:t> </a:t>
            </a:r>
            <a:r>
              <a:rPr lang="en-GB" dirty="0" err="1"/>
              <a:t>julkiselta</a:t>
            </a:r>
            <a:r>
              <a:rPr lang="en-GB" dirty="0"/>
              <a:t> </a:t>
            </a:r>
            <a:r>
              <a:rPr lang="en-GB" dirty="0" err="1"/>
              <a:t>sivustolta</a:t>
            </a:r>
            <a:r>
              <a:rPr lang="en-GB" dirty="0"/>
              <a:t>?</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7</a:t>
            </a:fld>
            <a:endParaRPr lang="en-FI"/>
          </a:p>
        </p:txBody>
      </p:sp>
    </p:spTree>
    <p:extLst>
      <p:ext uri="{BB962C8B-B14F-4D97-AF65-F5344CB8AC3E}">
        <p14:creationId xmlns:p14="http://schemas.microsoft.com/office/powerpoint/2010/main" val="67490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8</a:t>
            </a:fld>
            <a:endParaRPr lang="en-FI"/>
          </a:p>
        </p:txBody>
      </p:sp>
    </p:spTree>
    <p:extLst>
      <p:ext uri="{BB962C8B-B14F-4D97-AF65-F5344CB8AC3E}">
        <p14:creationId xmlns:p14="http://schemas.microsoft.com/office/powerpoint/2010/main" val="315357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I" dirty="0"/>
              <a:t>So webpack version 5 includes a plugin called module federation</a:t>
            </a:r>
          </a:p>
          <a:p>
            <a:r>
              <a:rPr lang="en-FI" dirty="0"/>
              <a:t>It´s also mandatorilly telling you briefly about micro front ends that it might be a new concept for some of us, at least for me it was. </a:t>
            </a:r>
          </a:p>
          <a:p>
            <a:endParaRPr lang="en-FI" dirty="0"/>
          </a:p>
          <a:p>
            <a:r>
              <a:rPr lang="en-GB" dirty="0"/>
              <a:t>Webpack-</a:t>
            </a:r>
            <a:r>
              <a:rPr lang="en-GB" dirty="0" err="1"/>
              <a:t>versio</a:t>
            </a:r>
            <a:r>
              <a:rPr lang="en-GB" dirty="0"/>
              <a:t> 5 </a:t>
            </a:r>
            <a:r>
              <a:rPr lang="en-GB" dirty="0" err="1"/>
              <a:t>sisältää</a:t>
            </a:r>
            <a:r>
              <a:rPr lang="en-GB" dirty="0"/>
              <a:t> </a:t>
            </a:r>
            <a:r>
              <a:rPr lang="en-GB" dirty="0" err="1"/>
              <a:t>lisäosan</a:t>
            </a:r>
            <a:r>
              <a:rPr lang="en-GB" dirty="0"/>
              <a:t> </a:t>
            </a:r>
            <a:r>
              <a:rPr lang="en-GB" dirty="0" err="1"/>
              <a:t>nimeltä</a:t>
            </a:r>
            <a:r>
              <a:rPr lang="en-GB" dirty="0"/>
              <a:t> module federation</a:t>
            </a:r>
          </a:p>
          <a:p>
            <a:r>
              <a:rPr lang="en-GB" dirty="0" err="1"/>
              <a:t>Puhun</a:t>
            </a:r>
            <a:r>
              <a:rPr lang="en-GB" dirty="0"/>
              <a:t> </a:t>
            </a:r>
            <a:r>
              <a:rPr lang="en-GB" dirty="0" err="1"/>
              <a:t>myös</a:t>
            </a:r>
            <a:r>
              <a:rPr lang="en-GB" dirty="0"/>
              <a:t> </a:t>
            </a:r>
            <a:r>
              <a:rPr lang="en-GB" dirty="0" err="1"/>
              <a:t>lyhyesti</a:t>
            </a:r>
            <a:r>
              <a:rPr lang="en-GB" dirty="0"/>
              <a:t> </a:t>
            </a:r>
            <a:r>
              <a:rPr lang="en-GB" dirty="0" err="1"/>
              <a:t>mikrokäyttöliittymästä</a:t>
            </a:r>
            <a:r>
              <a:rPr lang="en-GB" dirty="0"/>
              <a:t>, </a:t>
            </a:r>
            <a:r>
              <a:rPr lang="en-GB" dirty="0" err="1"/>
              <a:t>joka</a:t>
            </a:r>
            <a:r>
              <a:rPr lang="en-GB" dirty="0"/>
              <a:t> </a:t>
            </a:r>
            <a:r>
              <a:rPr lang="en-GB" dirty="0" err="1"/>
              <a:t>saattaa</a:t>
            </a:r>
            <a:r>
              <a:rPr lang="en-GB" dirty="0"/>
              <a:t> olla </a:t>
            </a:r>
            <a:r>
              <a:rPr lang="en-GB" dirty="0" err="1"/>
              <a:t>joillekin</a:t>
            </a:r>
            <a:r>
              <a:rPr lang="en-GB" dirty="0"/>
              <a:t> </a:t>
            </a:r>
            <a:r>
              <a:rPr lang="en-GB" dirty="0" err="1"/>
              <a:t>teistä</a:t>
            </a:r>
            <a:r>
              <a:rPr lang="en-GB" dirty="0"/>
              <a:t> </a:t>
            </a:r>
            <a:r>
              <a:rPr lang="en-GB" dirty="0" err="1"/>
              <a:t>uutta</a:t>
            </a:r>
            <a:r>
              <a:rPr lang="en-GB" dirty="0"/>
              <a:t>.</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9</a:t>
            </a:fld>
            <a:endParaRPr lang="en-FI"/>
          </a:p>
        </p:txBody>
      </p:sp>
    </p:spTree>
    <p:extLst>
      <p:ext uri="{BB962C8B-B14F-4D97-AF65-F5344CB8AC3E}">
        <p14:creationId xmlns:p14="http://schemas.microsoft.com/office/powerpoint/2010/main" val="3349279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definitions of micro frontends. It might need a new GUILD session to explain in detail but adopting this architectural method changes the organisations/teams works upside down.</a:t>
            </a:r>
          </a:p>
          <a:p>
            <a:endParaRPr lang="en-GB" dirty="0"/>
          </a:p>
          <a:p>
            <a:r>
              <a:rPr lang="en-GB" dirty="0" err="1"/>
              <a:t>Jotkut</a:t>
            </a:r>
            <a:r>
              <a:rPr lang="en-GB" dirty="0"/>
              <a:t> micro frontends </a:t>
            </a:r>
            <a:r>
              <a:rPr lang="en-GB" dirty="0" err="1"/>
              <a:t>määritelmät</a:t>
            </a:r>
            <a:r>
              <a:rPr lang="en-GB" dirty="0"/>
              <a:t>. </a:t>
            </a:r>
            <a:r>
              <a:rPr lang="en-GB" dirty="0" err="1"/>
              <a:t>Aihe</a:t>
            </a:r>
            <a:r>
              <a:rPr lang="en-GB" dirty="0"/>
              <a:t> </a:t>
            </a:r>
            <a:r>
              <a:rPr lang="en-GB" dirty="0" err="1"/>
              <a:t>vaati</a:t>
            </a:r>
            <a:r>
              <a:rPr lang="en-GB" dirty="0"/>
              <a:t> </a:t>
            </a:r>
            <a:r>
              <a:rPr lang="en-GB" dirty="0" err="1"/>
              <a:t>oma</a:t>
            </a:r>
            <a:r>
              <a:rPr lang="en-GB" dirty="0"/>
              <a:t> </a:t>
            </a:r>
            <a:r>
              <a:rPr lang="en-GB" dirty="0" err="1"/>
              <a:t>kiltamiitti</a:t>
            </a:r>
            <a:r>
              <a:rPr lang="en-GB" dirty="0"/>
              <a:t> </a:t>
            </a:r>
            <a:r>
              <a:rPr lang="en-GB" dirty="0" err="1"/>
              <a:t>selvittämään</a:t>
            </a:r>
            <a:r>
              <a:rPr lang="en-GB" dirty="0"/>
              <a:t> MFE </a:t>
            </a:r>
            <a:r>
              <a:rPr lang="en-GB" dirty="0" err="1"/>
              <a:t>yksityiskohtaisesti</a:t>
            </a:r>
            <a:r>
              <a:rPr lang="en-GB" dirty="0"/>
              <a:t>, </a:t>
            </a:r>
            <a:r>
              <a:rPr lang="en-GB" dirty="0" err="1"/>
              <a:t>ja</a:t>
            </a:r>
            <a:r>
              <a:rPr lang="en-GB" dirty="0"/>
              <a:t> </a:t>
            </a:r>
            <a:r>
              <a:rPr lang="en-GB" dirty="0" err="1"/>
              <a:t>miten</a:t>
            </a:r>
            <a:r>
              <a:rPr lang="en-GB" dirty="0"/>
              <a:t> </a:t>
            </a:r>
            <a:r>
              <a:rPr lang="en-GB" dirty="0" err="1"/>
              <a:t>tämän</a:t>
            </a:r>
            <a:r>
              <a:rPr lang="en-GB" dirty="0"/>
              <a:t> </a:t>
            </a:r>
            <a:r>
              <a:rPr lang="en-GB" dirty="0" err="1"/>
              <a:t>arkkitehtuurin</a:t>
            </a:r>
            <a:r>
              <a:rPr lang="en-GB" dirty="0"/>
              <a:t> </a:t>
            </a:r>
            <a:r>
              <a:rPr lang="en-GB" dirty="0" err="1"/>
              <a:t>muuttaa</a:t>
            </a:r>
            <a:r>
              <a:rPr lang="en-GB" dirty="0"/>
              <a:t> </a:t>
            </a:r>
            <a:r>
              <a:rPr lang="en-GB" dirty="0" err="1"/>
              <a:t>organisaatioiden</a:t>
            </a:r>
            <a:r>
              <a:rPr lang="en-GB" dirty="0"/>
              <a:t>/</a:t>
            </a:r>
            <a:r>
              <a:rPr lang="en-GB" dirty="0" err="1"/>
              <a:t>tiimien</a:t>
            </a:r>
            <a:r>
              <a:rPr lang="en-GB" dirty="0"/>
              <a:t> </a:t>
            </a:r>
            <a:r>
              <a:rPr lang="en-GB" dirty="0" err="1"/>
              <a:t>toimintaa</a:t>
            </a:r>
            <a:r>
              <a:rPr lang="en-GB" dirty="0"/>
              <a:t> </a:t>
            </a:r>
            <a:r>
              <a:rPr lang="en-GB" dirty="0" err="1"/>
              <a:t>kokonaan</a:t>
            </a:r>
            <a:r>
              <a:rPr lang="en-GB" dirty="0"/>
              <a:t>.</a:t>
            </a:r>
            <a:endParaRPr lang="en-FI" dirty="0"/>
          </a:p>
        </p:txBody>
      </p:sp>
      <p:sp>
        <p:nvSpPr>
          <p:cNvPr id="4" name="Slide Number Placeholder 3"/>
          <p:cNvSpPr>
            <a:spLocks noGrp="1"/>
          </p:cNvSpPr>
          <p:nvPr>
            <p:ph type="sldNum" sz="quarter" idx="5"/>
          </p:nvPr>
        </p:nvSpPr>
        <p:spPr/>
        <p:txBody>
          <a:bodyPr/>
          <a:lstStyle/>
          <a:p>
            <a:fld id="{F383B1EA-D9D8-784B-B7FB-095C1B6A8028}" type="slidenum">
              <a:rPr lang="en-FI" smtClean="0"/>
              <a:t>10</a:t>
            </a:fld>
            <a:endParaRPr lang="en-FI"/>
          </a:p>
        </p:txBody>
      </p:sp>
    </p:spTree>
    <p:extLst>
      <p:ext uri="{BB962C8B-B14F-4D97-AF65-F5344CB8AC3E}">
        <p14:creationId xmlns:p14="http://schemas.microsoft.com/office/powerpoint/2010/main" val="278892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micro-frontends.org/" TargetMode="External"/><Relationship Id="rId4" Type="http://schemas.openxmlformats.org/officeDocument/2006/relationships/hyperlink" Target="https://microfrontends.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s://www.adservio.fr/post/top-micro-frontend-frameworks" TargetMode="External"/><Relationship Id="rId4" Type="http://schemas.openxmlformats.org/officeDocument/2006/relationships/hyperlink" Target="https://en.wikipedia.org/wiki/Edge_Side_Includ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hyperlink" Target="https://levelup.gitconnected.com/a-complete-aws-architecture-for-module-federated-micro-frontends-a0306ba466e3"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Logo&#10;&#10;Description automatically generated">
            <a:extLst>
              <a:ext uri="{FF2B5EF4-FFF2-40B4-BE49-F238E27FC236}">
                <a16:creationId xmlns:a16="http://schemas.microsoft.com/office/drawing/2014/main" id="{FEFC6C1E-443C-840C-0F24-1A8B345E3964}"/>
              </a:ext>
            </a:extLst>
          </p:cNvPr>
          <p:cNvPicPr>
            <a:picLocks noChangeAspect="1"/>
          </p:cNvPicPr>
          <p:nvPr/>
        </p:nvPicPr>
        <p:blipFill rotWithShape="1">
          <a:blip r:embed="rId3"/>
          <a:srcRect t="19"/>
          <a:stretch/>
        </p:blipFill>
        <p:spPr>
          <a:xfrm>
            <a:off x="20" y="10"/>
            <a:ext cx="12191980"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5" descr="A picture containing shape&#10;&#10;Description automatically generated">
            <a:extLst>
              <a:ext uri="{FF2B5EF4-FFF2-40B4-BE49-F238E27FC236}">
                <a16:creationId xmlns:a16="http://schemas.microsoft.com/office/drawing/2014/main" id="{C5A6161E-87E4-62FE-C42E-B5DFE2C62B82}"/>
              </a:ext>
            </a:extLst>
          </p:cNvPr>
          <p:cNvPicPr>
            <a:picLocks noChangeAspect="1"/>
          </p:cNvPicPr>
          <p:nvPr/>
        </p:nvPicPr>
        <p:blipFill>
          <a:blip r:embed="rId3"/>
          <a:stretch>
            <a:fillRect/>
          </a:stretch>
        </p:blipFill>
        <p:spPr>
          <a:xfrm>
            <a:off x="7436" y="0"/>
            <a:ext cx="12184564" cy="6858464"/>
          </a:xfrm>
          <a:prstGeom prst="rect">
            <a:avLst/>
          </a:prstGeom>
        </p:spPr>
      </p:pic>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5E55C41-6212-B616-16E8-A4D871DA5583}"/>
              </a:ext>
            </a:extLst>
          </p:cNvPr>
          <p:cNvSpPr txBox="1"/>
          <p:nvPr/>
        </p:nvSpPr>
        <p:spPr>
          <a:xfrm>
            <a:off x="596857" y="1569645"/>
            <a:ext cx="1052452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000" b="1" dirty="0">
                <a:latin typeface="Arial" panose="020B0604020202020204" pitchFamily="34" charset="0"/>
                <a:cs typeface="Arial" panose="020B0604020202020204" pitchFamily="34" charset="0"/>
              </a:rPr>
              <a:t>MFE</a:t>
            </a:r>
            <a:r>
              <a:rPr lang="en-GB" sz="5000" dirty="0">
                <a:latin typeface="Arial" panose="020B0604020202020204" pitchFamily="34" charset="0"/>
                <a:cs typeface="Arial" panose="020B0604020202020204" pitchFamily="34" charset="0"/>
              </a:rPr>
              <a:t> (</a:t>
            </a:r>
            <a:r>
              <a:rPr lang="en-GB" sz="5000" b="1" dirty="0">
                <a:latin typeface="Arial" panose="020B0604020202020204" pitchFamily="34" charset="0"/>
                <a:cs typeface="Arial" panose="020B0604020202020204" pitchFamily="34" charset="0"/>
              </a:rPr>
              <a:t>M</a:t>
            </a:r>
            <a:r>
              <a:rPr lang="en-GB" sz="5000" dirty="0">
                <a:latin typeface="Arial" panose="020B0604020202020204" pitchFamily="34" charset="0"/>
                <a:cs typeface="Arial" panose="020B0604020202020204" pitchFamily="34" charset="0"/>
              </a:rPr>
              <a:t>icro </a:t>
            </a:r>
            <a:r>
              <a:rPr lang="en-GB" sz="5000" b="1" dirty="0" err="1">
                <a:latin typeface="Arial" panose="020B0604020202020204" pitchFamily="34" charset="0"/>
                <a:cs typeface="Arial" panose="020B0604020202020204" pitchFamily="34" charset="0"/>
              </a:rPr>
              <a:t>F</a:t>
            </a:r>
            <a:r>
              <a:rPr lang="en-GB" sz="5000" dirty="0" err="1">
                <a:latin typeface="Arial" panose="020B0604020202020204" pitchFamily="34" charset="0"/>
                <a:cs typeface="Arial" panose="020B0604020202020204" pitchFamily="34" charset="0"/>
              </a:rPr>
              <a:t>ront</a:t>
            </a:r>
            <a:r>
              <a:rPr lang="en-GB" sz="5000" b="1" dirty="0" err="1">
                <a:latin typeface="Arial" panose="020B0604020202020204" pitchFamily="34" charset="0"/>
                <a:cs typeface="Arial" panose="020B0604020202020204" pitchFamily="34" charset="0"/>
              </a:rPr>
              <a:t>E</a:t>
            </a:r>
            <a:r>
              <a:rPr lang="en-GB" sz="5000" dirty="0" err="1">
                <a:latin typeface="Arial" panose="020B0604020202020204" pitchFamily="34" charset="0"/>
                <a:cs typeface="Arial" panose="020B0604020202020204" pitchFamily="34" charset="0"/>
              </a:rPr>
              <a:t>nd</a:t>
            </a:r>
            <a:r>
              <a:rPr lang="en-GB" sz="5000" dirty="0">
                <a:latin typeface="Arial" panose="020B0604020202020204" pitchFamily="34" charset="0"/>
                <a:cs typeface="Arial" panose="020B0604020202020204" pitchFamily="34" charset="0"/>
              </a:rPr>
              <a:t>) architecture? </a:t>
            </a:r>
          </a:p>
        </p:txBody>
      </p:sp>
      <p:sp>
        <p:nvSpPr>
          <p:cNvPr id="4" name="TextBox 3">
            <a:extLst>
              <a:ext uri="{FF2B5EF4-FFF2-40B4-BE49-F238E27FC236}">
                <a16:creationId xmlns:a16="http://schemas.microsoft.com/office/drawing/2014/main" id="{144B1CDC-EBC4-26C7-C6EB-DC618BD9631A}"/>
              </a:ext>
            </a:extLst>
          </p:cNvPr>
          <p:cNvSpPr txBox="1"/>
          <p:nvPr/>
        </p:nvSpPr>
        <p:spPr>
          <a:xfrm>
            <a:off x="596857" y="2578791"/>
            <a:ext cx="10132874" cy="1231106"/>
          </a:xfrm>
          <a:prstGeom prst="rect">
            <a:avLst/>
          </a:prstGeom>
          <a:noFill/>
        </p:spPr>
        <p:txBody>
          <a:bodyPr wrap="square">
            <a:spAutoFit/>
          </a:bodyPr>
          <a:lstStyle/>
          <a:p>
            <a:r>
              <a:rPr lang="en-GB" sz="2000" i="1">
                <a:solidFill>
                  <a:srgbClr val="6F6F6F"/>
                </a:solidFill>
                <a:latin typeface="Arial Rounded MT Bold" panose="020F0704030504030204" pitchFamily="34" charset="77"/>
              </a:rPr>
              <a:t>” </a:t>
            </a:r>
            <a:r>
              <a:rPr lang="en-GB" sz="2000" i="1">
                <a:solidFill>
                  <a:srgbClr val="6F6F6F"/>
                </a:solidFill>
                <a:latin typeface="Arial" panose="020B0604020202020204" pitchFamily="34" charset="0"/>
                <a:cs typeface="Arial" panose="020B0604020202020204" pitchFamily="34" charset="0"/>
              </a:rPr>
              <a:t>An architectural style where independently deliverable frontend applications are composed into a greater whole. </a:t>
            </a:r>
            <a:r>
              <a:rPr lang="en-GB" sz="2000" i="1">
                <a:solidFill>
                  <a:srgbClr val="6F6F6F"/>
                </a:solidFill>
                <a:latin typeface="Arial Rounded MT Bold" panose="020F0704030504030204" pitchFamily="34" charset="77"/>
              </a:rPr>
              <a:t>”</a:t>
            </a:r>
          </a:p>
          <a:p>
            <a:endParaRPr lang="en-GB" sz="2000" i="1">
              <a:solidFill>
                <a:srgbClr val="6F6F6F"/>
              </a:solidFill>
              <a:latin typeface="Arial Rounded MT Bold" panose="020F0704030504030204" pitchFamily="34" charset="77"/>
            </a:endParaRPr>
          </a:p>
          <a:p>
            <a:r>
              <a:rPr lang="en-GB" sz="1400" b="1">
                <a:solidFill>
                  <a:srgbClr val="6F6F6F"/>
                </a:solidFill>
                <a:latin typeface="Arial Rounded MT Bold" panose="020F0704030504030204" pitchFamily="34" charset="77"/>
              </a:rPr>
              <a:t>SOURCE: </a:t>
            </a:r>
            <a:r>
              <a:rPr lang="en-GB" sz="1400" b="1" err="1">
                <a:solidFill>
                  <a:srgbClr val="6F6F6F"/>
                </a:solidFill>
                <a:latin typeface="Arial Rounded MT Bold" panose="020F0704030504030204" pitchFamily="34" charset="77"/>
                <a:hlinkClick r:id="rId4"/>
              </a:rPr>
              <a:t>microfrontends.com</a:t>
            </a:r>
            <a:endParaRPr lang="en-GB" sz="1400" b="1">
              <a:solidFill>
                <a:srgbClr val="6F6F6F"/>
              </a:solidFill>
              <a:latin typeface="Arial Rounded MT Bold" panose="020F0704030504030204" pitchFamily="34" charset="77"/>
            </a:endParaRPr>
          </a:p>
        </p:txBody>
      </p:sp>
      <p:sp>
        <p:nvSpPr>
          <p:cNvPr id="8" name="TextBox 7">
            <a:extLst>
              <a:ext uri="{FF2B5EF4-FFF2-40B4-BE49-F238E27FC236}">
                <a16:creationId xmlns:a16="http://schemas.microsoft.com/office/drawing/2014/main" id="{2AD6C9AE-BBE1-D27E-FC99-795BF577435C}"/>
              </a:ext>
            </a:extLst>
          </p:cNvPr>
          <p:cNvSpPr txBox="1"/>
          <p:nvPr/>
        </p:nvSpPr>
        <p:spPr>
          <a:xfrm>
            <a:off x="567920" y="4088011"/>
            <a:ext cx="10190748" cy="2154436"/>
          </a:xfrm>
          <a:prstGeom prst="rect">
            <a:avLst/>
          </a:prstGeom>
          <a:noFill/>
        </p:spPr>
        <p:txBody>
          <a:bodyPr wrap="square">
            <a:spAutoFit/>
          </a:bodyPr>
          <a:lstStyle/>
          <a:p>
            <a:r>
              <a:rPr lang="en-GB" sz="2000" i="1">
                <a:solidFill>
                  <a:srgbClr val="6F6F6F"/>
                </a:solidFill>
                <a:latin typeface="Arial Rounded MT Bold" panose="020F0704030504030204" pitchFamily="34" charset="77"/>
              </a:rPr>
              <a:t>” </a:t>
            </a:r>
            <a:r>
              <a:rPr lang="en-GB" sz="2000" i="1">
                <a:solidFill>
                  <a:schemeClr val="bg1">
                    <a:lumMod val="50000"/>
                  </a:schemeClr>
                </a:solidFill>
                <a:latin typeface="Arial" panose="020B0604020202020204" pitchFamily="34" charset="0"/>
                <a:cs typeface="Arial" panose="020B0604020202020204" pitchFamily="34" charset="0"/>
              </a:rPr>
              <a:t>The idea behind Micro Frontends is to think about a website or web app as </a:t>
            </a:r>
            <a:r>
              <a:rPr lang="en-GB" sz="2000" b="1" i="1">
                <a:solidFill>
                  <a:schemeClr val="bg1">
                    <a:lumMod val="50000"/>
                  </a:schemeClr>
                </a:solidFill>
                <a:latin typeface="Arial" panose="020B0604020202020204" pitchFamily="34" charset="0"/>
                <a:cs typeface="Arial" panose="020B0604020202020204" pitchFamily="34" charset="0"/>
              </a:rPr>
              <a:t>a composition of features</a:t>
            </a:r>
            <a:r>
              <a:rPr lang="en-GB" sz="2000" i="1">
                <a:solidFill>
                  <a:schemeClr val="bg1">
                    <a:lumMod val="50000"/>
                  </a:schemeClr>
                </a:solidFill>
                <a:latin typeface="Arial" panose="020B0604020202020204" pitchFamily="34" charset="0"/>
                <a:cs typeface="Arial" panose="020B0604020202020204" pitchFamily="34" charset="0"/>
              </a:rPr>
              <a:t> which are owned by </a:t>
            </a:r>
            <a:r>
              <a:rPr lang="en-GB" sz="2000" b="1" i="1">
                <a:solidFill>
                  <a:schemeClr val="bg1">
                    <a:lumMod val="50000"/>
                  </a:schemeClr>
                </a:solidFill>
                <a:latin typeface="Arial" panose="020B0604020202020204" pitchFamily="34" charset="0"/>
                <a:cs typeface="Arial" panose="020B0604020202020204" pitchFamily="34" charset="0"/>
              </a:rPr>
              <a:t>independent teams</a:t>
            </a:r>
            <a:r>
              <a:rPr lang="en-GB" sz="2000" i="1">
                <a:solidFill>
                  <a:schemeClr val="bg1">
                    <a:lumMod val="50000"/>
                  </a:schemeClr>
                </a:solidFill>
                <a:latin typeface="Arial" panose="020B0604020202020204" pitchFamily="34" charset="0"/>
                <a:cs typeface="Arial" panose="020B0604020202020204" pitchFamily="34" charset="0"/>
              </a:rPr>
              <a:t>. Each team has a </a:t>
            </a:r>
            <a:r>
              <a:rPr lang="en-GB" sz="2000" b="1" i="1">
                <a:solidFill>
                  <a:schemeClr val="bg1">
                    <a:lumMod val="50000"/>
                  </a:schemeClr>
                </a:solidFill>
                <a:latin typeface="Arial" panose="020B0604020202020204" pitchFamily="34" charset="0"/>
                <a:cs typeface="Arial" panose="020B0604020202020204" pitchFamily="34" charset="0"/>
              </a:rPr>
              <a:t>distinct area of business</a:t>
            </a:r>
            <a:r>
              <a:rPr lang="en-GB" sz="2000" i="1">
                <a:solidFill>
                  <a:schemeClr val="bg1">
                    <a:lumMod val="50000"/>
                  </a:schemeClr>
                </a:solidFill>
                <a:latin typeface="Arial" panose="020B0604020202020204" pitchFamily="34" charset="0"/>
                <a:cs typeface="Arial" panose="020B0604020202020204" pitchFamily="34" charset="0"/>
              </a:rPr>
              <a:t> or </a:t>
            </a:r>
            <a:r>
              <a:rPr lang="en-GB" sz="2000" b="1" i="1">
                <a:solidFill>
                  <a:schemeClr val="bg1">
                    <a:lumMod val="50000"/>
                  </a:schemeClr>
                </a:solidFill>
                <a:latin typeface="Arial" panose="020B0604020202020204" pitchFamily="34" charset="0"/>
                <a:cs typeface="Arial" panose="020B0604020202020204" pitchFamily="34" charset="0"/>
              </a:rPr>
              <a:t>mission</a:t>
            </a:r>
            <a:r>
              <a:rPr lang="en-GB" sz="2000" i="1">
                <a:solidFill>
                  <a:schemeClr val="bg1">
                    <a:lumMod val="50000"/>
                  </a:schemeClr>
                </a:solidFill>
                <a:latin typeface="Arial" panose="020B0604020202020204" pitchFamily="34" charset="0"/>
                <a:cs typeface="Arial" panose="020B0604020202020204" pitchFamily="34" charset="0"/>
              </a:rPr>
              <a:t> it cares about and specialises in. A team is </a:t>
            </a:r>
            <a:r>
              <a:rPr lang="en-GB" sz="2000" b="1" i="1">
                <a:solidFill>
                  <a:schemeClr val="bg1">
                    <a:lumMod val="50000"/>
                  </a:schemeClr>
                </a:solidFill>
                <a:latin typeface="Arial" panose="020B0604020202020204" pitchFamily="34" charset="0"/>
                <a:cs typeface="Arial" panose="020B0604020202020204" pitchFamily="34" charset="0"/>
              </a:rPr>
              <a:t>cross functional</a:t>
            </a:r>
            <a:r>
              <a:rPr lang="en-GB" sz="2000" i="1">
                <a:solidFill>
                  <a:schemeClr val="bg1">
                    <a:lumMod val="50000"/>
                  </a:schemeClr>
                </a:solidFill>
                <a:latin typeface="Arial" panose="020B0604020202020204" pitchFamily="34" charset="0"/>
                <a:cs typeface="Arial" panose="020B0604020202020204" pitchFamily="34" charset="0"/>
              </a:rPr>
              <a:t> and develops its features </a:t>
            </a:r>
            <a:r>
              <a:rPr lang="en-GB" sz="2000" b="1" i="1">
                <a:solidFill>
                  <a:schemeClr val="bg1">
                    <a:lumMod val="50000"/>
                  </a:schemeClr>
                </a:solidFill>
                <a:latin typeface="Arial" panose="020B0604020202020204" pitchFamily="34" charset="0"/>
                <a:cs typeface="Arial" panose="020B0604020202020204" pitchFamily="34" charset="0"/>
              </a:rPr>
              <a:t>end-to-end</a:t>
            </a:r>
            <a:r>
              <a:rPr lang="en-GB" sz="2000" i="1">
                <a:solidFill>
                  <a:schemeClr val="bg1">
                    <a:lumMod val="50000"/>
                  </a:schemeClr>
                </a:solidFill>
                <a:latin typeface="Arial" panose="020B0604020202020204" pitchFamily="34" charset="0"/>
                <a:cs typeface="Arial" panose="020B0604020202020204" pitchFamily="34" charset="0"/>
              </a:rPr>
              <a:t>, from database to user interface.</a:t>
            </a:r>
            <a:r>
              <a:rPr lang="en-GB" sz="2000" i="1">
                <a:solidFill>
                  <a:srgbClr val="6F6F6F"/>
                </a:solidFill>
                <a:latin typeface="Arial Rounded MT Bold" panose="020F0704030504030204" pitchFamily="34" charset="77"/>
              </a:rPr>
              <a:t>”</a:t>
            </a:r>
          </a:p>
          <a:p>
            <a:endParaRPr lang="en-GB" sz="2000" i="1">
              <a:solidFill>
                <a:srgbClr val="6F6F6F"/>
              </a:solidFill>
              <a:latin typeface="Arial Rounded MT Bold" panose="020F0704030504030204" pitchFamily="34" charset="77"/>
            </a:endParaRPr>
          </a:p>
          <a:p>
            <a:r>
              <a:rPr lang="en-GB" sz="1400" b="1">
                <a:solidFill>
                  <a:srgbClr val="6F6F6F"/>
                </a:solidFill>
                <a:latin typeface="Arial Rounded MT Bold" panose="020F0704030504030204" pitchFamily="34" charset="77"/>
              </a:rPr>
              <a:t>SOURCE: </a:t>
            </a:r>
            <a:r>
              <a:rPr lang="en-GB" sz="1400" b="1">
                <a:solidFill>
                  <a:srgbClr val="6F6F6F"/>
                </a:solidFill>
                <a:latin typeface="Arial Rounded MT Bold" panose="020F0704030504030204" pitchFamily="34" charset="77"/>
                <a:hlinkClick r:id="rId5"/>
              </a:rPr>
              <a:t>micro-frontends.org</a:t>
            </a:r>
            <a:endParaRPr lang="en-GB" sz="1400" b="1">
              <a:solidFill>
                <a:srgbClr val="6F6F6F"/>
              </a:solidFill>
              <a:latin typeface="Arial Rounded MT Bold" panose="020F0704030504030204" pitchFamily="34" charset="77"/>
            </a:endParaRPr>
          </a:p>
        </p:txBody>
      </p:sp>
    </p:spTree>
    <p:extLst>
      <p:ext uri="{BB962C8B-B14F-4D97-AF65-F5344CB8AC3E}">
        <p14:creationId xmlns:p14="http://schemas.microsoft.com/office/powerpoint/2010/main" val="304310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5" descr="A picture containing shape&#10;&#10;Description automatically generated">
            <a:extLst>
              <a:ext uri="{FF2B5EF4-FFF2-40B4-BE49-F238E27FC236}">
                <a16:creationId xmlns:a16="http://schemas.microsoft.com/office/drawing/2014/main" id="{C5A6161E-87E4-62FE-C42E-B5DFE2C62B82}"/>
              </a:ext>
            </a:extLst>
          </p:cNvPr>
          <p:cNvPicPr>
            <a:picLocks noChangeAspect="1"/>
          </p:cNvPicPr>
          <p:nvPr/>
        </p:nvPicPr>
        <p:blipFill>
          <a:blip r:embed="rId3"/>
          <a:stretch>
            <a:fillRect/>
          </a:stretch>
        </p:blipFill>
        <p:spPr>
          <a:xfrm>
            <a:off x="7436" y="0"/>
            <a:ext cx="12184564" cy="6858464"/>
          </a:xfrm>
          <a:prstGeom prst="rect">
            <a:avLst/>
          </a:prstGeom>
        </p:spPr>
      </p:pic>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5E55C41-6212-B616-16E8-A4D871DA5583}"/>
              </a:ext>
            </a:extLst>
          </p:cNvPr>
          <p:cNvSpPr txBox="1"/>
          <p:nvPr/>
        </p:nvSpPr>
        <p:spPr>
          <a:xfrm>
            <a:off x="596857" y="1569645"/>
            <a:ext cx="1041066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000" dirty="0">
                <a:latin typeface="Arial" panose="020B0604020202020204" pitchFamily="34" charset="0"/>
                <a:cs typeface="Arial" panose="020B0604020202020204" pitchFamily="34" charset="0"/>
              </a:rPr>
              <a:t>Why MFE and module federation?</a:t>
            </a:r>
          </a:p>
        </p:txBody>
      </p:sp>
      <p:pic>
        <p:nvPicPr>
          <p:cNvPr id="5" name="Graphic 4">
            <a:extLst>
              <a:ext uri="{FF2B5EF4-FFF2-40B4-BE49-F238E27FC236}">
                <a16:creationId xmlns:a16="http://schemas.microsoft.com/office/drawing/2014/main" id="{69FA7927-002C-3736-E026-0A9DE5DD8A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4594" y="2980748"/>
            <a:ext cx="1580699" cy="373393"/>
          </a:xfrm>
          <a:prstGeom prst="rect">
            <a:avLst/>
          </a:prstGeom>
        </p:spPr>
      </p:pic>
      <p:pic>
        <p:nvPicPr>
          <p:cNvPr id="9" name="Graphic 8">
            <a:extLst>
              <a:ext uri="{FF2B5EF4-FFF2-40B4-BE49-F238E27FC236}">
                <a16:creationId xmlns:a16="http://schemas.microsoft.com/office/drawing/2014/main" id="{18DBB9D7-AF41-AAEA-CEBD-AA40AED017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4548" y="5229308"/>
            <a:ext cx="851260" cy="851260"/>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263533BF-F001-7DE7-F36B-5FCBE9C86D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0695" y="2963256"/>
            <a:ext cx="1783902" cy="525614"/>
          </a:xfrm>
          <a:prstGeom prst="rect">
            <a:avLst/>
          </a:prstGeom>
        </p:spPr>
      </p:pic>
      <p:pic>
        <p:nvPicPr>
          <p:cNvPr id="17" name="Picture 16" descr="A picture containing text, candelabrum, vector graphics, clipart&#10;&#10;Description automatically generated">
            <a:extLst>
              <a:ext uri="{FF2B5EF4-FFF2-40B4-BE49-F238E27FC236}">
                <a16:creationId xmlns:a16="http://schemas.microsoft.com/office/drawing/2014/main" id="{8C2A5EFE-03CF-9FCF-6651-1F3B135089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88383" y="5230352"/>
            <a:ext cx="851260" cy="851260"/>
          </a:xfrm>
          <a:prstGeom prst="rect">
            <a:avLst/>
          </a:prstGeom>
        </p:spPr>
      </p:pic>
      <p:sp>
        <p:nvSpPr>
          <p:cNvPr id="19" name="TextBox 18">
            <a:extLst>
              <a:ext uri="{FF2B5EF4-FFF2-40B4-BE49-F238E27FC236}">
                <a16:creationId xmlns:a16="http://schemas.microsoft.com/office/drawing/2014/main" id="{BC60B44F-EB3A-AE32-15FF-E1617FF916CA}"/>
              </a:ext>
            </a:extLst>
          </p:cNvPr>
          <p:cNvSpPr txBox="1"/>
          <p:nvPr/>
        </p:nvSpPr>
        <p:spPr>
          <a:xfrm>
            <a:off x="8853898" y="4052712"/>
            <a:ext cx="1580699" cy="400110"/>
          </a:xfrm>
          <a:prstGeom prst="rect">
            <a:avLst/>
          </a:prstGeom>
          <a:noFill/>
        </p:spPr>
        <p:txBody>
          <a:bodyPr wrap="square" rtlCol="0">
            <a:spAutoFit/>
          </a:bodyPr>
          <a:lstStyle/>
          <a:p>
            <a:r>
              <a:rPr lang="en-FI" sz="2000" dirty="0">
                <a:latin typeface="Arial" panose="020B0604020202020204" pitchFamily="34" charset="0"/>
                <a:cs typeface="Arial" panose="020B0604020202020204" pitchFamily="34" charset="0"/>
              </a:rPr>
              <a:t>SystemJS</a:t>
            </a:r>
          </a:p>
        </p:txBody>
      </p:sp>
      <p:pic>
        <p:nvPicPr>
          <p:cNvPr id="21" name="Picture 20">
            <a:extLst>
              <a:ext uri="{FF2B5EF4-FFF2-40B4-BE49-F238E27FC236}">
                <a16:creationId xmlns:a16="http://schemas.microsoft.com/office/drawing/2014/main" id="{3FDD670C-DFD8-E11B-26AA-A1C4E1B5AA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5170" y="3946425"/>
            <a:ext cx="1272965" cy="477362"/>
          </a:xfrm>
          <a:prstGeom prst="rect">
            <a:avLst/>
          </a:prstGeom>
        </p:spPr>
      </p:pic>
      <p:pic>
        <p:nvPicPr>
          <p:cNvPr id="24" name="Picture 23">
            <a:extLst>
              <a:ext uri="{FF2B5EF4-FFF2-40B4-BE49-F238E27FC236}">
                <a16:creationId xmlns:a16="http://schemas.microsoft.com/office/drawing/2014/main" id="{CB5F56D5-D177-C095-9FE1-63C12C31FA2B}"/>
              </a:ext>
            </a:extLst>
          </p:cNvPr>
          <p:cNvPicPr>
            <a:picLocks noChangeAspect="1"/>
          </p:cNvPicPr>
          <p:nvPr/>
        </p:nvPicPr>
        <p:blipFill>
          <a:blip r:embed="rId11"/>
          <a:stretch>
            <a:fillRect/>
          </a:stretch>
        </p:blipFill>
        <p:spPr>
          <a:xfrm>
            <a:off x="4065103" y="2306945"/>
            <a:ext cx="3843376" cy="4109210"/>
          </a:xfrm>
          <a:prstGeom prst="rect">
            <a:avLst/>
          </a:prstGeom>
        </p:spPr>
      </p:pic>
    </p:spTree>
    <p:extLst>
      <p:ext uri="{BB962C8B-B14F-4D97-AF65-F5344CB8AC3E}">
        <p14:creationId xmlns:p14="http://schemas.microsoft.com/office/powerpoint/2010/main" val="343944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5" descr="A picture containing shape&#10;&#10;Description automatically generated">
            <a:extLst>
              <a:ext uri="{FF2B5EF4-FFF2-40B4-BE49-F238E27FC236}">
                <a16:creationId xmlns:a16="http://schemas.microsoft.com/office/drawing/2014/main" id="{7E24530E-C5AC-2AF7-D89C-CED6AB946A45}"/>
              </a:ext>
            </a:extLst>
          </p:cNvPr>
          <p:cNvPicPr>
            <a:picLocks noChangeAspect="1"/>
          </p:cNvPicPr>
          <p:nvPr/>
        </p:nvPicPr>
        <p:blipFill>
          <a:blip r:embed="rId3"/>
          <a:stretch>
            <a:fillRect/>
          </a:stretch>
        </p:blipFill>
        <p:spPr>
          <a:xfrm>
            <a:off x="0" y="-2068"/>
            <a:ext cx="12192000" cy="6862650"/>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4882055" y="174471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4892565" y="2165132"/>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4892565" y="2585545"/>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5461932" y="2344623"/>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4892565" y="302698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4882055" y="3439510"/>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4882055" y="39970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7052153" y="40033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6469693"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5880969"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5464515" y="40033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4882055" y="4427483"/>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4892565" y="4823147"/>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4884071" y="5222748"/>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5228904" y="4561502"/>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42" name="TextBox 41">
            <a:extLst>
              <a:ext uri="{FF2B5EF4-FFF2-40B4-BE49-F238E27FC236}">
                <a16:creationId xmlns:a16="http://schemas.microsoft.com/office/drawing/2014/main" id="{3C00F785-D9AE-F1CD-D901-125DBF3BB7E3}"/>
              </a:ext>
            </a:extLst>
          </p:cNvPr>
          <p:cNvSpPr txBox="1"/>
          <p:nvPr/>
        </p:nvSpPr>
        <p:spPr>
          <a:xfrm>
            <a:off x="4833548" y="845996"/>
            <a:ext cx="257709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endParaRPr lang="en-US" sz="4000" dirty="0"/>
          </a:p>
        </p:txBody>
      </p:sp>
    </p:spTree>
    <p:extLst>
      <p:ext uri="{BB962C8B-B14F-4D97-AF65-F5344CB8AC3E}">
        <p14:creationId xmlns:p14="http://schemas.microsoft.com/office/powerpoint/2010/main" val="163297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5" descr="A picture containing shape&#10;&#10;Description automatically generated">
            <a:extLst>
              <a:ext uri="{FF2B5EF4-FFF2-40B4-BE49-F238E27FC236}">
                <a16:creationId xmlns:a16="http://schemas.microsoft.com/office/drawing/2014/main" id="{43C60D77-13F5-E7AD-592F-E1B9B0F4284F}"/>
              </a:ext>
            </a:extLst>
          </p:cNvPr>
          <p:cNvPicPr>
            <a:picLocks noChangeAspect="1"/>
          </p:cNvPicPr>
          <p:nvPr/>
        </p:nvPicPr>
        <p:blipFill>
          <a:blip r:embed="rId3"/>
          <a:stretch>
            <a:fillRect/>
          </a:stretch>
        </p:blipFill>
        <p:spPr>
          <a:xfrm>
            <a:off x="0" y="0"/>
            <a:ext cx="12192000" cy="6862650"/>
          </a:xfrm>
          <a:prstGeom prst="rect">
            <a:avLst/>
          </a:prstGeom>
        </p:spPr>
      </p:pic>
      <p:sp>
        <p:nvSpPr>
          <p:cNvPr id="2" name="Rectangle 1">
            <a:extLst>
              <a:ext uri="{FF2B5EF4-FFF2-40B4-BE49-F238E27FC236}">
                <a16:creationId xmlns:a16="http://schemas.microsoft.com/office/drawing/2014/main" id="{6E511498-F8E7-ECD9-7F2D-42B1A8174903}"/>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7" name="Rectangle 36">
            <a:extLst>
              <a:ext uri="{FF2B5EF4-FFF2-40B4-BE49-F238E27FC236}">
                <a16:creationId xmlns:a16="http://schemas.microsoft.com/office/drawing/2014/main" id="{EA9630C0-37CD-874D-149E-688CFC1195A2}"/>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1" name="Rectangle 60">
            <a:extLst>
              <a:ext uri="{FF2B5EF4-FFF2-40B4-BE49-F238E27FC236}">
                <a16:creationId xmlns:a16="http://schemas.microsoft.com/office/drawing/2014/main" id="{6743E516-5802-EF40-7AEC-39A8422BA9BB}"/>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2" name="TextBox 61">
            <a:extLst>
              <a:ext uri="{FF2B5EF4-FFF2-40B4-BE49-F238E27FC236}">
                <a16:creationId xmlns:a16="http://schemas.microsoft.com/office/drawing/2014/main" id="{4705F46C-64DC-64FF-880D-A9B90282F9C8}"/>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63" name="Rectangle 62">
            <a:extLst>
              <a:ext uri="{FF2B5EF4-FFF2-40B4-BE49-F238E27FC236}">
                <a16:creationId xmlns:a16="http://schemas.microsoft.com/office/drawing/2014/main" id="{27B3023D-DFA8-9480-B777-99494D28D324}"/>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4" name="Rectangle 63">
            <a:extLst>
              <a:ext uri="{FF2B5EF4-FFF2-40B4-BE49-F238E27FC236}">
                <a16:creationId xmlns:a16="http://schemas.microsoft.com/office/drawing/2014/main" id="{0DA9760D-F353-0CC5-C5DE-BAA1511E70E3}"/>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65" name="Rectangle 64">
            <a:extLst>
              <a:ext uri="{FF2B5EF4-FFF2-40B4-BE49-F238E27FC236}">
                <a16:creationId xmlns:a16="http://schemas.microsoft.com/office/drawing/2014/main" id="{5CF6531B-58F9-505D-BA32-2262162B8B42}"/>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6" name="Rectangle 65">
            <a:extLst>
              <a:ext uri="{FF2B5EF4-FFF2-40B4-BE49-F238E27FC236}">
                <a16:creationId xmlns:a16="http://schemas.microsoft.com/office/drawing/2014/main" id="{942045EE-6CB4-3E78-C5D8-2A9C6AFF2AF2}"/>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7" name="Rectangle 66">
            <a:extLst>
              <a:ext uri="{FF2B5EF4-FFF2-40B4-BE49-F238E27FC236}">
                <a16:creationId xmlns:a16="http://schemas.microsoft.com/office/drawing/2014/main" id="{115CC436-B12F-078E-D896-14DB97EE663E}"/>
              </a:ext>
            </a:extLst>
          </p:cNvPr>
          <p:cNvSpPr/>
          <p:nvPr/>
        </p:nvSpPr>
        <p:spPr>
          <a:xfrm>
            <a:off x="3372180" y="3986521"/>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8" name="Rectangle 67">
            <a:extLst>
              <a:ext uri="{FF2B5EF4-FFF2-40B4-BE49-F238E27FC236}">
                <a16:creationId xmlns:a16="http://schemas.microsoft.com/office/drawing/2014/main" id="{D5763699-FF66-C93C-6BFD-85143E297A3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9" name="Rectangle 68">
            <a:extLst>
              <a:ext uri="{FF2B5EF4-FFF2-40B4-BE49-F238E27FC236}">
                <a16:creationId xmlns:a16="http://schemas.microsoft.com/office/drawing/2014/main" id="{480ED76A-2C59-BECE-AB18-1EB9A20C0B8E}"/>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70" name="Group 69">
            <a:extLst>
              <a:ext uri="{FF2B5EF4-FFF2-40B4-BE49-F238E27FC236}">
                <a16:creationId xmlns:a16="http://schemas.microsoft.com/office/drawing/2014/main" id="{9DC73AB8-A542-0B1B-BDA4-816572139CF7}"/>
              </a:ext>
            </a:extLst>
          </p:cNvPr>
          <p:cNvGrpSpPr/>
          <p:nvPr/>
        </p:nvGrpSpPr>
        <p:grpSpPr>
          <a:xfrm>
            <a:off x="1419527" y="4415291"/>
            <a:ext cx="2438400" cy="294289"/>
            <a:chOff x="4882055" y="4427483"/>
            <a:chExt cx="2438400" cy="294289"/>
          </a:xfrm>
        </p:grpSpPr>
        <p:sp>
          <p:nvSpPr>
            <p:cNvPr id="71" name="Rectangle 70">
              <a:extLst>
                <a:ext uri="{FF2B5EF4-FFF2-40B4-BE49-F238E27FC236}">
                  <a16:creationId xmlns:a16="http://schemas.microsoft.com/office/drawing/2014/main" id="{86B041FD-E4D6-5022-48B1-DBA95EA08DE6}"/>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2" name="Rectangle 71">
              <a:extLst>
                <a:ext uri="{FF2B5EF4-FFF2-40B4-BE49-F238E27FC236}">
                  <a16:creationId xmlns:a16="http://schemas.microsoft.com/office/drawing/2014/main" id="{2ACBC344-84BD-9689-D7FD-85AB866821E7}"/>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3" name="Rectangle 72">
              <a:extLst>
                <a:ext uri="{FF2B5EF4-FFF2-40B4-BE49-F238E27FC236}">
                  <a16:creationId xmlns:a16="http://schemas.microsoft.com/office/drawing/2014/main" id="{49613DA1-6208-3F6D-CB4A-1DE929D936A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4" name="Rectangle 73">
              <a:extLst>
                <a:ext uri="{FF2B5EF4-FFF2-40B4-BE49-F238E27FC236}">
                  <a16:creationId xmlns:a16="http://schemas.microsoft.com/office/drawing/2014/main" id="{8481455D-F9A0-4906-795B-0F5386F64713}"/>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75" name="Group 74">
            <a:extLst>
              <a:ext uri="{FF2B5EF4-FFF2-40B4-BE49-F238E27FC236}">
                <a16:creationId xmlns:a16="http://schemas.microsoft.com/office/drawing/2014/main" id="{EA1FF41D-9163-2C81-0FF3-B55950B7087A}"/>
              </a:ext>
            </a:extLst>
          </p:cNvPr>
          <p:cNvGrpSpPr/>
          <p:nvPr/>
        </p:nvGrpSpPr>
        <p:grpSpPr>
          <a:xfrm rot="10800000">
            <a:off x="1430037" y="4810955"/>
            <a:ext cx="2439408" cy="300552"/>
            <a:chOff x="5034455" y="4149470"/>
            <a:chExt cx="2439408" cy="300552"/>
          </a:xfrm>
        </p:grpSpPr>
        <p:sp>
          <p:nvSpPr>
            <p:cNvPr id="76" name="Rectangle 75">
              <a:extLst>
                <a:ext uri="{FF2B5EF4-FFF2-40B4-BE49-F238E27FC236}">
                  <a16:creationId xmlns:a16="http://schemas.microsoft.com/office/drawing/2014/main" id="{7C62E221-E2E9-B4C5-EB1C-E77A680079B9}"/>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7" name="Rectangle 76">
              <a:extLst>
                <a:ext uri="{FF2B5EF4-FFF2-40B4-BE49-F238E27FC236}">
                  <a16:creationId xmlns:a16="http://schemas.microsoft.com/office/drawing/2014/main" id="{77BC60F7-EE42-A8FB-51D2-C2DBA30C3A74}"/>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8" name="Rectangle 77">
              <a:extLst>
                <a:ext uri="{FF2B5EF4-FFF2-40B4-BE49-F238E27FC236}">
                  <a16:creationId xmlns:a16="http://schemas.microsoft.com/office/drawing/2014/main" id="{EADF1F01-0CEC-3F05-BA13-F8D992A2848E}"/>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9" name="Rectangle 78">
              <a:extLst>
                <a:ext uri="{FF2B5EF4-FFF2-40B4-BE49-F238E27FC236}">
                  <a16:creationId xmlns:a16="http://schemas.microsoft.com/office/drawing/2014/main" id="{DCB06110-9451-7693-056C-5855242FB0CA}"/>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0" name="Rectangle 79">
              <a:extLst>
                <a:ext uri="{FF2B5EF4-FFF2-40B4-BE49-F238E27FC236}">
                  <a16:creationId xmlns:a16="http://schemas.microsoft.com/office/drawing/2014/main" id="{7608183B-ACDC-6047-D398-A23C7CC7030D}"/>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81" name="Group 80">
            <a:extLst>
              <a:ext uri="{FF2B5EF4-FFF2-40B4-BE49-F238E27FC236}">
                <a16:creationId xmlns:a16="http://schemas.microsoft.com/office/drawing/2014/main" id="{D552E0F0-EA07-759D-F3BD-66EE1EBDCE42}"/>
              </a:ext>
            </a:extLst>
          </p:cNvPr>
          <p:cNvGrpSpPr/>
          <p:nvPr/>
        </p:nvGrpSpPr>
        <p:grpSpPr>
          <a:xfrm rot="10800000">
            <a:off x="1421543" y="5210556"/>
            <a:ext cx="2438400" cy="294289"/>
            <a:chOff x="4882055" y="4427483"/>
            <a:chExt cx="2438400" cy="294289"/>
          </a:xfrm>
        </p:grpSpPr>
        <p:sp>
          <p:nvSpPr>
            <p:cNvPr id="82" name="Rectangle 81">
              <a:extLst>
                <a:ext uri="{FF2B5EF4-FFF2-40B4-BE49-F238E27FC236}">
                  <a16:creationId xmlns:a16="http://schemas.microsoft.com/office/drawing/2014/main" id="{3F54EF53-EA76-B387-100F-8A4A64A31D87}"/>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3" name="Rectangle 82">
              <a:extLst>
                <a:ext uri="{FF2B5EF4-FFF2-40B4-BE49-F238E27FC236}">
                  <a16:creationId xmlns:a16="http://schemas.microsoft.com/office/drawing/2014/main" id="{9CDCD2BD-64B2-EAB2-77FF-58AA3CA039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4" name="Rectangle 83">
              <a:extLst>
                <a:ext uri="{FF2B5EF4-FFF2-40B4-BE49-F238E27FC236}">
                  <a16:creationId xmlns:a16="http://schemas.microsoft.com/office/drawing/2014/main" id="{A39C338F-843F-99EC-99B1-6DF4378F0D0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5" name="Rectangle 84">
              <a:extLst>
                <a:ext uri="{FF2B5EF4-FFF2-40B4-BE49-F238E27FC236}">
                  <a16:creationId xmlns:a16="http://schemas.microsoft.com/office/drawing/2014/main" id="{20BCF1F4-C42E-5D2D-1CC9-4F0AE006E1D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86" name="TextBox 85">
            <a:extLst>
              <a:ext uri="{FF2B5EF4-FFF2-40B4-BE49-F238E27FC236}">
                <a16:creationId xmlns:a16="http://schemas.microsoft.com/office/drawing/2014/main" id="{1FC481F0-86D3-603D-3A85-598E6374B81E}"/>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87" name="Rectangle 86">
            <a:extLst>
              <a:ext uri="{FF2B5EF4-FFF2-40B4-BE49-F238E27FC236}">
                <a16:creationId xmlns:a16="http://schemas.microsoft.com/office/drawing/2014/main" id="{2FAB719B-9611-1E4C-DE3D-8D0C37FA1C8F}"/>
              </a:ext>
            </a:extLst>
          </p:cNvPr>
          <p:cNvSpPr/>
          <p:nvPr/>
        </p:nvSpPr>
        <p:spPr>
          <a:xfrm>
            <a:off x="832255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8" name="Rectangle 87">
            <a:extLst>
              <a:ext uri="{FF2B5EF4-FFF2-40B4-BE49-F238E27FC236}">
                <a16:creationId xmlns:a16="http://schemas.microsoft.com/office/drawing/2014/main" id="{FBF80CC1-3E07-3AFF-7A68-016731D8655D}"/>
              </a:ext>
            </a:extLst>
          </p:cNvPr>
          <p:cNvSpPr/>
          <p:nvPr/>
        </p:nvSpPr>
        <p:spPr>
          <a:xfrm>
            <a:off x="833306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9" name="Rectangle 88">
            <a:extLst>
              <a:ext uri="{FF2B5EF4-FFF2-40B4-BE49-F238E27FC236}">
                <a16:creationId xmlns:a16="http://schemas.microsoft.com/office/drawing/2014/main" id="{7335E709-1A7F-0041-09B2-8E3D4AB70EB1}"/>
              </a:ext>
            </a:extLst>
          </p:cNvPr>
          <p:cNvSpPr/>
          <p:nvPr/>
        </p:nvSpPr>
        <p:spPr>
          <a:xfrm>
            <a:off x="833306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0" name="TextBox 89">
            <a:extLst>
              <a:ext uri="{FF2B5EF4-FFF2-40B4-BE49-F238E27FC236}">
                <a16:creationId xmlns:a16="http://schemas.microsoft.com/office/drawing/2014/main" id="{EB5F89AD-8C7B-FC52-6B5F-7C3C9B49E742}"/>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1" name="Rectangle 90">
            <a:extLst>
              <a:ext uri="{FF2B5EF4-FFF2-40B4-BE49-F238E27FC236}">
                <a16:creationId xmlns:a16="http://schemas.microsoft.com/office/drawing/2014/main" id="{E2457D82-DBEC-05A8-3EC4-01BF1A39EB47}"/>
              </a:ext>
            </a:extLst>
          </p:cNvPr>
          <p:cNvSpPr/>
          <p:nvPr/>
        </p:nvSpPr>
        <p:spPr>
          <a:xfrm>
            <a:off x="833306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2" name="Rectangle 91">
            <a:extLst>
              <a:ext uri="{FF2B5EF4-FFF2-40B4-BE49-F238E27FC236}">
                <a16:creationId xmlns:a16="http://schemas.microsoft.com/office/drawing/2014/main" id="{3B4A46F6-04B8-B211-14B3-B94B49D9F25A}"/>
              </a:ext>
            </a:extLst>
          </p:cNvPr>
          <p:cNvSpPr/>
          <p:nvPr/>
        </p:nvSpPr>
        <p:spPr>
          <a:xfrm>
            <a:off x="832255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94" name="Rectangle 93">
            <a:extLst>
              <a:ext uri="{FF2B5EF4-FFF2-40B4-BE49-F238E27FC236}">
                <a16:creationId xmlns:a16="http://schemas.microsoft.com/office/drawing/2014/main" id="{AD6801E8-DA8F-9F2F-31C9-D0325A732D81}"/>
              </a:ext>
            </a:extLst>
          </p:cNvPr>
          <p:cNvSpPr/>
          <p:nvPr/>
        </p:nvSpPr>
        <p:spPr>
          <a:xfrm>
            <a:off x="10492655" y="3991141"/>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6" name="Rectangle 95">
            <a:extLst>
              <a:ext uri="{FF2B5EF4-FFF2-40B4-BE49-F238E27FC236}">
                <a16:creationId xmlns:a16="http://schemas.microsoft.com/office/drawing/2014/main" id="{00DABEB0-2F3E-FAA1-7C9E-883F968671BF}"/>
              </a:ext>
            </a:extLst>
          </p:cNvPr>
          <p:cNvSpPr/>
          <p:nvPr/>
        </p:nvSpPr>
        <p:spPr>
          <a:xfrm>
            <a:off x="9910195"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7" name="Rectangle 96">
            <a:extLst>
              <a:ext uri="{FF2B5EF4-FFF2-40B4-BE49-F238E27FC236}">
                <a16:creationId xmlns:a16="http://schemas.microsoft.com/office/drawing/2014/main" id="{A77007CE-13EB-CEA6-77D5-86A4410A54DB}"/>
              </a:ext>
            </a:extLst>
          </p:cNvPr>
          <p:cNvSpPr/>
          <p:nvPr/>
        </p:nvSpPr>
        <p:spPr>
          <a:xfrm>
            <a:off x="932147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8" name="Rectangle 97">
            <a:extLst>
              <a:ext uri="{FF2B5EF4-FFF2-40B4-BE49-F238E27FC236}">
                <a16:creationId xmlns:a16="http://schemas.microsoft.com/office/drawing/2014/main" id="{0947C6A9-D968-1E9F-49AC-E305FC9F4D7E}"/>
              </a:ext>
            </a:extLst>
          </p:cNvPr>
          <p:cNvSpPr/>
          <p:nvPr/>
        </p:nvSpPr>
        <p:spPr>
          <a:xfrm>
            <a:off x="890501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99" name="Group 98">
            <a:extLst>
              <a:ext uri="{FF2B5EF4-FFF2-40B4-BE49-F238E27FC236}">
                <a16:creationId xmlns:a16="http://schemas.microsoft.com/office/drawing/2014/main" id="{3D6DF818-E2A1-7542-EDA2-B1AA5FC3E8C1}"/>
              </a:ext>
            </a:extLst>
          </p:cNvPr>
          <p:cNvGrpSpPr/>
          <p:nvPr/>
        </p:nvGrpSpPr>
        <p:grpSpPr>
          <a:xfrm>
            <a:off x="8322557" y="4415291"/>
            <a:ext cx="2438400" cy="294289"/>
            <a:chOff x="4882055" y="4427483"/>
            <a:chExt cx="2438400" cy="294289"/>
          </a:xfrm>
        </p:grpSpPr>
        <p:sp>
          <p:nvSpPr>
            <p:cNvPr id="100" name="Rectangle 99">
              <a:extLst>
                <a:ext uri="{FF2B5EF4-FFF2-40B4-BE49-F238E27FC236}">
                  <a16:creationId xmlns:a16="http://schemas.microsoft.com/office/drawing/2014/main" id="{0BE12906-E5BC-FC0E-9E20-597F8BAD5E83}"/>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1" name="Rectangle 100">
              <a:extLst>
                <a:ext uri="{FF2B5EF4-FFF2-40B4-BE49-F238E27FC236}">
                  <a16:creationId xmlns:a16="http://schemas.microsoft.com/office/drawing/2014/main" id="{61A7B989-654E-ABEB-CE40-1537E16882D4}"/>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2" name="Rectangle 101">
              <a:extLst>
                <a:ext uri="{FF2B5EF4-FFF2-40B4-BE49-F238E27FC236}">
                  <a16:creationId xmlns:a16="http://schemas.microsoft.com/office/drawing/2014/main" id="{44B9E525-BD9D-F767-CF15-2F68C2EBA1E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3" name="Rectangle 102">
              <a:extLst>
                <a:ext uri="{FF2B5EF4-FFF2-40B4-BE49-F238E27FC236}">
                  <a16:creationId xmlns:a16="http://schemas.microsoft.com/office/drawing/2014/main" id="{1384C93B-FEA9-1EA6-3846-3CB85A21A56F}"/>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04" name="Group 103">
            <a:extLst>
              <a:ext uri="{FF2B5EF4-FFF2-40B4-BE49-F238E27FC236}">
                <a16:creationId xmlns:a16="http://schemas.microsoft.com/office/drawing/2014/main" id="{6E2A5CD5-4069-5F3B-5775-0EB6BCB14384}"/>
              </a:ext>
            </a:extLst>
          </p:cNvPr>
          <p:cNvGrpSpPr/>
          <p:nvPr/>
        </p:nvGrpSpPr>
        <p:grpSpPr>
          <a:xfrm rot="10800000">
            <a:off x="8333067" y="4810955"/>
            <a:ext cx="2439408" cy="300552"/>
            <a:chOff x="5034455" y="4149470"/>
            <a:chExt cx="2439408" cy="300552"/>
          </a:xfrm>
        </p:grpSpPr>
        <p:sp>
          <p:nvSpPr>
            <p:cNvPr id="105" name="Rectangle 104">
              <a:extLst>
                <a:ext uri="{FF2B5EF4-FFF2-40B4-BE49-F238E27FC236}">
                  <a16:creationId xmlns:a16="http://schemas.microsoft.com/office/drawing/2014/main" id="{715F0DC8-4B79-97FD-BB3B-353068E78A66}"/>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6" name="Rectangle 105">
              <a:extLst>
                <a:ext uri="{FF2B5EF4-FFF2-40B4-BE49-F238E27FC236}">
                  <a16:creationId xmlns:a16="http://schemas.microsoft.com/office/drawing/2014/main" id="{E3A7FAA9-DDF4-A167-9A75-78490A944522}"/>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7" name="Rectangle 106">
              <a:extLst>
                <a:ext uri="{FF2B5EF4-FFF2-40B4-BE49-F238E27FC236}">
                  <a16:creationId xmlns:a16="http://schemas.microsoft.com/office/drawing/2014/main" id="{DF588484-98F5-CC4C-680D-75ED29AFCE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8" name="Rectangle 107">
              <a:extLst>
                <a:ext uri="{FF2B5EF4-FFF2-40B4-BE49-F238E27FC236}">
                  <a16:creationId xmlns:a16="http://schemas.microsoft.com/office/drawing/2014/main" id="{5EE1AF69-440F-0A26-277E-DCE709F2E0F7}"/>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9" name="Rectangle 108">
              <a:extLst>
                <a:ext uri="{FF2B5EF4-FFF2-40B4-BE49-F238E27FC236}">
                  <a16:creationId xmlns:a16="http://schemas.microsoft.com/office/drawing/2014/main" id="{DA20BE23-071E-49AA-3B4D-C7E8B13BA29B}"/>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10" name="Group 109">
            <a:extLst>
              <a:ext uri="{FF2B5EF4-FFF2-40B4-BE49-F238E27FC236}">
                <a16:creationId xmlns:a16="http://schemas.microsoft.com/office/drawing/2014/main" id="{9DEB84ED-B655-00BF-1A75-BFED3A1F743F}"/>
              </a:ext>
            </a:extLst>
          </p:cNvPr>
          <p:cNvGrpSpPr/>
          <p:nvPr/>
        </p:nvGrpSpPr>
        <p:grpSpPr>
          <a:xfrm rot="10800000">
            <a:off x="8324573" y="5210556"/>
            <a:ext cx="2438400" cy="294289"/>
            <a:chOff x="4882055" y="4427483"/>
            <a:chExt cx="2438400" cy="294289"/>
          </a:xfrm>
        </p:grpSpPr>
        <p:sp>
          <p:nvSpPr>
            <p:cNvPr id="111" name="Rectangle 110">
              <a:extLst>
                <a:ext uri="{FF2B5EF4-FFF2-40B4-BE49-F238E27FC236}">
                  <a16:creationId xmlns:a16="http://schemas.microsoft.com/office/drawing/2014/main" id="{2BA25B1F-E16D-F512-591A-DAF6A0D1D44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2" name="Rectangle 111">
              <a:extLst>
                <a:ext uri="{FF2B5EF4-FFF2-40B4-BE49-F238E27FC236}">
                  <a16:creationId xmlns:a16="http://schemas.microsoft.com/office/drawing/2014/main" id="{350BBDB0-A738-AF10-FF2F-0AA061F89A05}"/>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3" name="Rectangle 112">
              <a:extLst>
                <a:ext uri="{FF2B5EF4-FFF2-40B4-BE49-F238E27FC236}">
                  <a16:creationId xmlns:a16="http://schemas.microsoft.com/office/drawing/2014/main" id="{D62F8C0B-CE74-3947-FA88-C4FDF087328F}"/>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4" name="Rectangle 113">
              <a:extLst>
                <a:ext uri="{FF2B5EF4-FFF2-40B4-BE49-F238E27FC236}">
                  <a16:creationId xmlns:a16="http://schemas.microsoft.com/office/drawing/2014/main" id="{06A93DD9-D746-A447-7237-ACCDD3742304}"/>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115" name="TextBox 114">
            <a:extLst>
              <a:ext uri="{FF2B5EF4-FFF2-40B4-BE49-F238E27FC236}">
                <a16:creationId xmlns:a16="http://schemas.microsoft.com/office/drawing/2014/main" id="{9E30A8ED-0EA2-4EEF-0514-090B487F0709}"/>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120" name="TextBox 119">
            <a:extLst>
              <a:ext uri="{FF2B5EF4-FFF2-40B4-BE49-F238E27FC236}">
                <a16:creationId xmlns:a16="http://schemas.microsoft.com/office/drawing/2014/main" id="{E90F2259-33E1-905C-9C21-14B2AF3C3442}"/>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121" name="TextBox 120">
            <a:extLst>
              <a:ext uri="{FF2B5EF4-FFF2-40B4-BE49-F238E27FC236}">
                <a16:creationId xmlns:a16="http://schemas.microsoft.com/office/drawing/2014/main" id="{3BC689AE-952D-93A4-0771-DEC0E78EDD2F}"/>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Tree>
    <p:extLst>
      <p:ext uri="{BB962C8B-B14F-4D97-AF65-F5344CB8AC3E}">
        <p14:creationId xmlns:p14="http://schemas.microsoft.com/office/powerpoint/2010/main" val="33792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5" descr="A picture containing shape&#10;&#10;Description automatically generated">
            <a:extLst>
              <a:ext uri="{FF2B5EF4-FFF2-40B4-BE49-F238E27FC236}">
                <a16:creationId xmlns:a16="http://schemas.microsoft.com/office/drawing/2014/main" id="{43C60D77-13F5-E7AD-592F-E1B9B0F4284F}"/>
              </a:ext>
            </a:extLst>
          </p:cNvPr>
          <p:cNvPicPr>
            <a:picLocks noChangeAspect="1"/>
          </p:cNvPicPr>
          <p:nvPr/>
        </p:nvPicPr>
        <p:blipFill>
          <a:blip r:embed="rId3"/>
          <a:stretch>
            <a:fillRect/>
          </a:stretch>
        </p:blipFill>
        <p:spPr>
          <a:xfrm>
            <a:off x="0" y="-4186"/>
            <a:ext cx="12192000" cy="6862650"/>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32053" y="1732526"/>
            <a:ext cx="242789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solidFill>
              <a:schemeClr val="accent1">
                <a:shade val="50000"/>
                <a:alpha val="38409"/>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alpha val="38204"/>
                  </a:sysClr>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a:solidFill>
                <a:schemeClr val="accent1">
                  <a:shade val="50000"/>
                  <a:alpha val="3840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Components</a:t>
            </a:r>
          </a:p>
        </p:txBody>
      </p:sp>
      <p:sp>
        <p:nvSpPr>
          <p:cNvPr id="42" name="TextBox 41">
            <a:extLst>
              <a:ext uri="{FF2B5EF4-FFF2-40B4-BE49-F238E27FC236}">
                <a16:creationId xmlns:a16="http://schemas.microsoft.com/office/drawing/2014/main" id="{3C00F785-D9AE-F1CD-D901-125DBF3BB7E3}"/>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solidFill>
              <a:schemeClr val="accent1">
                <a:shade val="50000"/>
                <a:alpha val="3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alpha val="38000"/>
                  </a:sysClr>
                </a:solidFill>
              </a:rPr>
              <a:t>Store</a:t>
            </a:r>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Components</a:t>
            </a:r>
          </a:p>
        </p:txBody>
      </p:sp>
      <p:sp>
        <p:nvSpPr>
          <p:cNvPr id="60" name="TextBox 59">
            <a:extLst>
              <a:ext uri="{FF2B5EF4-FFF2-40B4-BE49-F238E27FC236}">
                <a16:creationId xmlns:a16="http://schemas.microsoft.com/office/drawing/2014/main" id="{DEEFC309-F760-D675-C3E7-9AE7EDAD0F92}"/>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Tree>
    <p:extLst>
      <p:ext uri="{BB962C8B-B14F-4D97-AF65-F5344CB8AC3E}">
        <p14:creationId xmlns:p14="http://schemas.microsoft.com/office/powerpoint/2010/main" val="340263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5" descr="A picture containing shape&#10;&#10;Description automatically generated">
            <a:extLst>
              <a:ext uri="{FF2B5EF4-FFF2-40B4-BE49-F238E27FC236}">
                <a16:creationId xmlns:a16="http://schemas.microsoft.com/office/drawing/2014/main" id="{43C60D77-13F5-E7AD-592F-E1B9B0F4284F}"/>
              </a:ext>
            </a:extLst>
          </p:cNvPr>
          <p:cNvPicPr>
            <a:picLocks noChangeAspect="1"/>
          </p:cNvPicPr>
          <p:nvPr/>
        </p:nvPicPr>
        <p:blipFill>
          <a:blip r:embed="rId3"/>
          <a:stretch>
            <a:fillRect/>
          </a:stretch>
        </p:blipFill>
        <p:spPr>
          <a:xfrm>
            <a:off x="0" y="0"/>
            <a:ext cx="12192000" cy="6862650"/>
          </a:xfrm>
          <a:prstGeom prst="rect">
            <a:avLst/>
          </a:prstGeom>
          <a:effectLst>
            <a:outerShdw sx="1000" sy="1000" algn="ctr" rotWithShape="0">
              <a:srgbClr val="000000"/>
            </a:outerShdw>
          </a:effectLst>
        </p:spPr>
      </p:pic>
      <p:sp>
        <p:nvSpPr>
          <p:cNvPr id="4" name="Rectangle 3">
            <a:extLst>
              <a:ext uri="{FF2B5EF4-FFF2-40B4-BE49-F238E27FC236}">
                <a16:creationId xmlns:a16="http://schemas.microsoft.com/office/drawing/2014/main" id="{ABF711E9-A096-2317-2F50-6C48897B6BC1}"/>
              </a:ext>
            </a:extLst>
          </p:cNvPr>
          <p:cNvSpPr/>
          <p:nvPr/>
        </p:nvSpPr>
        <p:spPr>
          <a:xfrm>
            <a:off x="1432053" y="1732526"/>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solidFill>
              <a:schemeClr val="accent1">
                <a:shade val="50000"/>
                <a:alpha val="3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alpha val="38000"/>
                  </a:sysClr>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Components</a:t>
            </a:r>
          </a:p>
        </p:txBody>
      </p:sp>
      <p:sp>
        <p:nvSpPr>
          <p:cNvPr id="42" name="TextBox 41">
            <a:extLst>
              <a:ext uri="{FF2B5EF4-FFF2-40B4-BE49-F238E27FC236}">
                <a16:creationId xmlns:a16="http://schemas.microsoft.com/office/drawing/2014/main" id="{3C00F785-D9AE-F1CD-D901-125DBF3BB7E3}"/>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solidFill>
              <a:schemeClr val="accent1">
                <a:shade val="50000"/>
                <a:alpha val="3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alpha val="38000"/>
                  </a:sysClr>
                </a:solidFill>
              </a:rPr>
              <a:t>Store</a:t>
            </a:r>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a:effectLst>
            <a:outerShdw sx="1000" sy="1000" algn="ctr" rotWithShape="0">
              <a:srgbClr val="000000"/>
            </a:outerShdw>
          </a:effectLst>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a:effectLst>
            <a:outerShdw sx="1000" sy="1000" algn="ctr" rotWithShape="0">
              <a:srgbClr val="000000"/>
            </a:outerShdw>
          </a:effectLst>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a:effectLst>
            <a:outerShdw sx="1000" sy="1000" algn="ctr" rotWithShape="0">
              <a:srgbClr val="000000"/>
            </a:outerShdw>
          </a:effectLst>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Components</a:t>
            </a:r>
          </a:p>
        </p:txBody>
      </p:sp>
      <p:sp>
        <p:nvSpPr>
          <p:cNvPr id="60" name="TextBox 59">
            <a:extLst>
              <a:ext uri="{FF2B5EF4-FFF2-40B4-BE49-F238E27FC236}">
                <a16:creationId xmlns:a16="http://schemas.microsoft.com/office/drawing/2014/main" id="{DEEFC309-F760-D675-C3E7-9AE7EDAD0F92}"/>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
        <p:nvSpPr>
          <p:cNvPr id="2" name="Rectangle 1">
            <a:extLst>
              <a:ext uri="{FF2B5EF4-FFF2-40B4-BE49-F238E27FC236}">
                <a16:creationId xmlns:a16="http://schemas.microsoft.com/office/drawing/2014/main" id="{0CDCE7C8-5B1E-B019-FF8F-FC393D0DCEF7}"/>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Tree>
    <p:extLst>
      <p:ext uri="{BB962C8B-B14F-4D97-AF65-F5344CB8AC3E}">
        <p14:creationId xmlns:p14="http://schemas.microsoft.com/office/powerpoint/2010/main" val="68718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5" descr="A picture containing shape&#10;&#10;Description automatically generated">
            <a:extLst>
              <a:ext uri="{FF2B5EF4-FFF2-40B4-BE49-F238E27FC236}">
                <a16:creationId xmlns:a16="http://schemas.microsoft.com/office/drawing/2014/main" id="{1C8B7CB5-67EC-8C30-2FBC-070609F59708}"/>
              </a:ext>
            </a:extLst>
          </p:cNvPr>
          <p:cNvPicPr>
            <a:picLocks noChangeAspect="1"/>
          </p:cNvPicPr>
          <p:nvPr/>
        </p:nvPicPr>
        <p:blipFill>
          <a:blip r:embed="rId3"/>
          <a:stretch>
            <a:fillRect/>
          </a:stretch>
        </p:blipFill>
        <p:spPr>
          <a:xfrm>
            <a:off x="0" y="0"/>
            <a:ext cx="12192000" cy="6862650"/>
          </a:xfrm>
          <a:prstGeom prst="rect">
            <a:avLst/>
          </a:prstGeom>
        </p:spPr>
      </p:pic>
      <p:cxnSp>
        <p:nvCxnSpPr>
          <p:cNvPr id="62" name="Elbow Connector 61">
            <a:extLst>
              <a:ext uri="{FF2B5EF4-FFF2-40B4-BE49-F238E27FC236}">
                <a16:creationId xmlns:a16="http://schemas.microsoft.com/office/drawing/2014/main" id="{0C98A477-2571-6F56-19B7-8EF16EAFC229}"/>
              </a:ext>
            </a:extLst>
          </p:cNvPr>
          <p:cNvCxnSpPr>
            <a:cxnSpLocks/>
          </p:cNvCxnSpPr>
          <p:nvPr/>
        </p:nvCxnSpPr>
        <p:spPr>
          <a:xfrm>
            <a:off x="3854433" y="4133666"/>
            <a:ext cx="4468124" cy="12700"/>
          </a:xfrm>
          <a:prstGeom prst="bentConnector3">
            <a:avLst>
              <a:gd name="adj1" fmla="val 50000"/>
            </a:avLst>
          </a:prstGeom>
          <a:ln w="38100">
            <a:solidFill>
              <a:schemeClr val="accent1">
                <a:lumMod val="75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EC6AED40-79C6-4711-9F2C-F89662080710}"/>
              </a:ext>
            </a:extLst>
          </p:cNvPr>
          <p:cNvSpPr/>
          <p:nvPr/>
        </p:nvSpPr>
        <p:spPr>
          <a:xfrm>
            <a:off x="5830633" y="3983052"/>
            <a:ext cx="482253" cy="294289"/>
          </a:xfrm>
          <a:prstGeom prst="rect">
            <a:avLst/>
          </a:prstGeom>
          <a:solidFill>
            <a:srgbClr val="F2F1ED"/>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4" name="TextBox 63">
            <a:extLst>
              <a:ext uri="{FF2B5EF4-FFF2-40B4-BE49-F238E27FC236}">
                <a16:creationId xmlns:a16="http://schemas.microsoft.com/office/drawing/2014/main" id="{D4887186-1E87-A0B4-F5F7-0A11F1A9CD23}"/>
              </a:ext>
            </a:extLst>
          </p:cNvPr>
          <p:cNvSpPr txBox="1"/>
          <p:nvPr/>
        </p:nvSpPr>
        <p:spPr>
          <a:xfrm>
            <a:off x="5908092" y="3519356"/>
            <a:ext cx="351378" cy="523220"/>
          </a:xfrm>
          <a:prstGeom prst="rect">
            <a:avLst/>
          </a:prstGeom>
          <a:noFill/>
        </p:spPr>
        <p:txBody>
          <a:bodyPr wrap="none" rtlCol="0">
            <a:spAutoFit/>
          </a:bodyPr>
          <a:lstStyle/>
          <a:p>
            <a:r>
              <a:rPr lang="en-FI" sz="2800" dirty="0"/>
              <a:t>?</a:t>
            </a:r>
          </a:p>
        </p:txBody>
      </p:sp>
      <p:sp>
        <p:nvSpPr>
          <p:cNvPr id="70" name="TextBox 69">
            <a:extLst>
              <a:ext uri="{FF2B5EF4-FFF2-40B4-BE49-F238E27FC236}">
                <a16:creationId xmlns:a16="http://schemas.microsoft.com/office/drawing/2014/main" id="{24C81C8F-1EBB-1DAC-02F9-BD32A0A36C19}"/>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71" name="TextBox 70">
            <a:extLst>
              <a:ext uri="{FF2B5EF4-FFF2-40B4-BE49-F238E27FC236}">
                <a16:creationId xmlns:a16="http://schemas.microsoft.com/office/drawing/2014/main" id="{71FE4408-A95B-EB42-A9C8-633C7E3FAC18}"/>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
        <p:nvSpPr>
          <p:cNvPr id="78" name="Rectangle 77">
            <a:extLst>
              <a:ext uri="{FF2B5EF4-FFF2-40B4-BE49-F238E27FC236}">
                <a16:creationId xmlns:a16="http://schemas.microsoft.com/office/drawing/2014/main" id="{7E45AB0C-D2EE-F699-B4BE-52F2BA880FB5}"/>
              </a:ext>
            </a:extLst>
          </p:cNvPr>
          <p:cNvSpPr/>
          <p:nvPr/>
        </p:nvSpPr>
        <p:spPr>
          <a:xfrm>
            <a:off x="1432053" y="1732526"/>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9" name="Rectangle 78">
            <a:extLst>
              <a:ext uri="{FF2B5EF4-FFF2-40B4-BE49-F238E27FC236}">
                <a16:creationId xmlns:a16="http://schemas.microsoft.com/office/drawing/2014/main" id="{5BFAF181-697E-DA3C-2787-63838A7B2744}"/>
              </a:ext>
            </a:extLst>
          </p:cNvPr>
          <p:cNvSpPr/>
          <p:nvPr/>
        </p:nvSpPr>
        <p:spPr>
          <a:xfrm>
            <a:off x="1430037" y="2152940"/>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0" name="Rectangle 79">
            <a:extLst>
              <a:ext uri="{FF2B5EF4-FFF2-40B4-BE49-F238E27FC236}">
                <a16:creationId xmlns:a16="http://schemas.microsoft.com/office/drawing/2014/main" id="{FE4F5A63-BEB9-2A2F-AD0A-D60109C5C024}"/>
              </a:ext>
            </a:extLst>
          </p:cNvPr>
          <p:cNvSpPr/>
          <p:nvPr/>
        </p:nvSpPr>
        <p:spPr>
          <a:xfrm>
            <a:off x="1430037" y="2573353"/>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1" name="TextBox 80">
            <a:extLst>
              <a:ext uri="{FF2B5EF4-FFF2-40B4-BE49-F238E27FC236}">
                <a16:creationId xmlns:a16="http://schemas.microsoft.com/office/drawing/2014/main" id="{8AE77906-4AFF-0B80-1C50-6A0DBB1371E4}"/>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Libraries</a:t>
            </a:r>
          </a:p>
        </p:txBody>
      </p:sp>
      <p:sp>
        <p:nvSpPr>
          <p:cNvPr id="82" name="Rectangle 81">
            <a:extLst>
              <a:ext uri="{FF2B5EF4-FFF2-40B4-BE49-F238E27FC236}">
                <a16:creationId xmlns:a16="http://schemas.microsoft.com/office/drawing/2014/main" id="{37B0091A-23B2-27DA-57C0-395DDEDA539B}"/>
              </a:ext>
            </a:extLst>
          </p:cNvPr>
          <p:cNvSpPr/>
          <p:nvPr/>
        </p:nvSpPr>
        <p:spPr>
          <a:xfrm>
            <a:off x="1430037" y="3014788"/>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3" name="Rectangle 82">
            <a:extLst>
              <a:ext uri="{FF2B5EF4-FFF2-40B4-BE49-F238E27FC236}">
                <a16:creationId xmlns:a16="http://schemas.microsoft.com/office/drawing/2014/main" id="{D3CA5B8A-DCE7-7DCE-A61C-251B81C9D908}"/>
              </a:ext>
            </a:extLst>
          </p:cNvPr>
          <p:cNvSpPr/>
          <p:nvPr/>
        </p:nvSpPr>
        <p:spPr>
          <a:xfrm>
            <a:off x="1419527" y="3427318"/>
            <a:ext cx="2433145" cy="417786"/>
          </a:xfrm>
          <a:prstGeom prst="rect">
            <a:avLst/>
          </a:prstGeom>
          <a:noFill/>
          <a:ln w="28575">
            <a:solidFill>
              <a:schemeClr val="accent1">
                <a:shade val="50000"/>
                <a:alpha val="3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alpha val="38000"/>
                  </a:sysClr>
                </a:solidFill>
              </a:rPr>
              <a:t>Store</a:t>
            </a:r>
          </a:p>
        </p:txBody>
      </p:sp>
      <p:sp>
        <p:nvSpPr>
          <p:cNvPr id="84" name="Rectangle 83">
            <a:extLst>
              <a:ext uri="{FF2B5EF4-FFF2-40B4-BE49-F238E27FC236}">
                <a16:creationId xmlns:a16="http://schemas.microsoft.com/office/drawing/2014/main" id="{05BD07D2-EAA5-ED7D-E810-746A4561A8BB}"/>
              </a:ext>
            </a:extLst>
          </p:cNvPr>
          <p:cNvSpPr/>
          <p:nvPr/>
        </p:nvSpPr>
        <p:spPr>
          <a:xfrm>
            <a:off x="1419527" y="3984878"/>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5" name="Rectangle 84">
            <a:extLst>
              <a:ext uri="{FF2B5EF4-FFF2-40B4-BE49-F238E27FC236}">
                <a16:creationId xmlns:a16="http://schemas.microsoft.com/office/drawing/2014/main" id="{2C56A11B-0487-D7FA-398A-B92F19CB989D}"/>
              </a:ext>
            </a:extLst>
          </p:cNvPr>
          <p:cNvSpPr/>
          <p:nvPr/>
        </p:nvSpPr>
        <p:spPr>
          <a:xfrm>
            <a:off x="2993290" y="398305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7" name="Rectangle 86">
            <a:extLst>
              <a:ext uri="{FF2B5EF4-FFF2-40B4-BE49-F238E27FC236}">
                <a16:creationId xmlns:a16="http://schemas.microsoft.com/office/drawing/2014/main" id="{A11EC74C-1B9C-DD3F-62D4-2EADA1BDCACF}"/>
              </a:ext>
            </a:extLst>
          </p:cNvPr>
          <p:cNvSpPr/>
          <p:nvPr/>
        </p:nvSpPr>
        <p:spPr>
          <a:xfrm>
            <a:off x="2418441" y="3991141"/>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8" name="Rectangle 87">
            <a:extLst>
              <a:ext uri="{FF2B5EF4-FFF2-40B4-BE49-F238E27FC236}">
                <a16:creationId xmlns:a16="http://schemas.microsoft.com/office/drawing/2014/main" id="{AB52697C-1367-48A7-EB39-229446D07CD5}"/>
              </a:ext>
            </a:extLst>
          </p:cNvPr>
          <p:cNvSpPr/>
          <p:nvPr/>
        </p:nvSpPr>
        <p:spPr>
          <a:xfrm>
            <a:off x="2001987" y="3991141"/>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89" name="Group 88">
            <a:extLst>
              <a:ext uri="{FF2B5EF4-FFF2-40B4-BE49-F238E27FC236}">
                <a16:creationId xmlns:a16="http://schemas.microsoft.com/office/drawing/2014/main" id="{F9660970-3F46-35E5-0384-8600D5DAAA1D}"/>
              </a:ext>
            </a:extLst>
          </p:cNvPr>
          <p:cNvGrpSpPr/>
          <p:nvPr/>
        </p:nvGrpSpPr>
        <p:grpSpPr>
          <a:xfrm>
            <a:off x="1419527" y="4415291"/>
            <a:ext cx="2438400" cy="294289"/>
            <a:chOff x="4882055" y="4427483"/>
            <a:chExt cx="2438400" cy="294289"/>
          </a:xfrm>
        </p:grpSpPr>
        <p:sp>
          <p:nvSpPr>
            <p:cNvPr id="90" name="Rectangle 89">
              <a:extLst>
                <a:ext uri="{FF2B5EF4-FFF2-40B4-BE49-F238E27FC236}">
                  <a16:creationId xmlns:a16="http://schemas.microsoft.com/office/drawing/2014/main" id="{6857378E-7450-8FF3-73A5-D9427CF52102}"/>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1" name="Rectangle 90">
              <a:extLst>
                <a:ext uri="{FF2B5EF4-FFF2-40B4-BE49-F238E27FC236}">
                  <a16:creationId xmlns:a16="http://schemas.microsoft.com/office/drawing/2014/main" id="{378A0B86-ACD2-24B7-856A-C9EC6EE858C0}"/>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2" name="Rectangle 91">
              <a:extLst>
                <a:ext uri="{FF2B5EF4-FFF2-40B4-BE49-F238E27FC236}">
                  <a16:creationId xmlns:a16="http://schemas.microsoft.com/office/drawing/2014/main" id="{8ECF9B6A-6285-F5B7-EA03-A1CB7814396B}"/>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3" name="Rectangle 92">
              <a:extLst>
                <a:ext uri="{FF2B5EF4-FFF2-40B4-BE49-F238E27FC236}">
                  <a16:creationId xmlns:a16="http://schemas.microsoft.com/office/drawing/2014/main" id="{AED630FE-BB0F-DC3B-FD07-6324CA052E6B}"/>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94" name="Group 93">
            <a:extLst>
              <a:ext uri="{FF2B5EF4-FFF2-40B4-BE49-F238E27FC236}">
                <a16:creationId xmlns:a16="http://schemas.microsoft.com/office/drawing/2014/main" id="{4AB9D0DC-513A-CDDC-86F4-E31E4156DF9B}"/>
              </a:ext>
            </a:extLst>
          </p:cNvPr>
          <p:cNvGrpSpPr/>
          <p:nvPr/>
        </p:nvGrpSpPr>
        <p:grpSpPr>
          <a:xfrm rot="10800000">
            <a:off x="1430037" y="4810955"/>
            <a:ext cx="2439408" cy="300552"/>
            <a:chOff x="5034455" y="4149470"/>
            <a:chExt cx="2439408" cy="300552"/>
          </a:xfrm>
        </p:grpSpPr>
        <p:sp>
          <p:nvSpPr>
            <p:cNvPr id="95" name="Rectangle 94">
              <a:extLst>
                <a:ext uri="{FF2B5EF4-FFF2-40B4-BE49-F238E27FC236}">
                  <a16:creationId xmlns:a16="http://schemas.microsoft.com/office/drawing/2014/main" id="{D3757F3D-D4A0-CECC-DD74-BEA0FDE30F8C}"/>
                </a:ext>
              </a:extLst>
            </p:cNvPr>
            <p:cNvSpPr/>
            <p:nvPr/>
          </p:nvSpPr>
          <p:spPr>
            <a:xfrm>
              <a:off x="5034455" y="4149470"/>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6" name="Rectangle 95">
              <a:extLst>
                <a:ext uri="{FF2B5EF4-FFF2-40B4-BE49-F238E27FC236}">
                  <a16:creationId xmlns:a16="http://schemas.microsoft.com/office/drawing/2014/main" id="{F9677775-C605-F478-5AA8-61741B4CE8C1}"/>
                </a:ext>
              </a:extLst>
            </p:cNvPr>
            <p:cNvSpPr/>
            <p:nvPr/>
          </p:nvSpPr>
          <p:spPr>
            <a:xfrm>
              <a:off x="7204553" y="415573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7" name="Rectangle 96">
              <a:extLst>
                <a:ext uri="{FF2B5EF4-FFF2-40B4-BE49-F238E27FC236}">
                  <a16:creationId xmlns:a16="http://schemas.microsoft.com/office/drawing/2014/main" id="{DFFAFEAB-C037-5591-BE6B-3BE7D9180263}"/>
                </a:ext>
              </a:extLst>
            </p:cNvPr>
            <p:cNvSpPr/>
            <p:nvPr/>
          </p:nvSpPr>
          <p:spPr>
            <a:xfrm>
              <a:off x="6622093"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8" name="Rectangle 97">
              <a:extLst>
                <a:ext uri="{FF2B5EF4-FFF2-40B4-BE49-F238E27FC236}">
                  <a16:creationId xmlns:a16="http://schemas.microsoft.com/office/drawing/2014/main" id="{7A088169-AABF-5992-52A1-1FEB1EC08C0F}"/>
                </a:ext>
              </a:extLst>
            </p:cNvPr>
            <p:cNvSpPr/>
            <p:nvPr/>
          </p:nvSpPr>
          <p:spPr>
            <a:xfrm>
              <a:off x="6033369"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99" name="Rectangle 98">
              <a:extLst>
                <a:ext uri="{FF2B5EF4-FFF2-40B4-BE49-F238E27FC236}">
                  <a16:creationId xmlns:a16="http://schemas.microsoft.com/office/drawing/2014/main" id="{9E9D21E3-1E50-83F7-C237-708C1F6CD705}"/>
                </a:ext>
              </a:extLst>
            </p:cNvPr>
            <p:cNvSpPr/>
            <p:nvPr/>
          </p:nvSpPr>
          <p:spPr>
            <a:xfrm>
              <a:off x="5616915" y="4155733"/>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00" name="Group 99">
            <a:extLst>
              <a:ext uri="{FF2B5EF4-FFF2-40B4-BE49-F238E27FC236}">
                <a16:creationId xmlns:a16="http://schemas.microsoft.com/office/drawing/2014/main" id="{6089E401-77DE-5AF1-EB77-C5B1D5D68599}"/>
              </a:ext>
            </a:extLst>
          </p:cNvPr>
          <p:cNvGrpSpPr/>
          <p:nvPr/>
        </p:nvGrpSpPr>
        <p:grpSpPr>
          <a:xfrm rot="10800000">
            <a:off x="1421543" y="5210556"/>
            <a:ext cx="2438400" cy="294289"/>
            <a:chOff x="4882055" y="4427483"/>
            <a:chExt cx="2438400" cy="294289"/>
          </a:xfrm>
        </p:grpSpPr>
        <p:sp>
          <p:nvSpPr>
            <p:cNvPr id="101" name="Rectangle 100">
              <a:extLst>
                <a:ext uri="{FF2B5EF4-FFF2-40B4-BE49-F238E27FC236}">
                  <a16:creationId xmlns:a16="http://schemas.microsoft.com/office/drawing/2014/main" id="{935CE4BA-DDBA-9D5E-920D-FA7470AEF486}"/>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2" name="Rectangle 101">
              <a:extLst>
                <a:ext uri="{FF2B5EF4-FFF2-40B4-BE49-F238E27FC236}">
                  <a16:creationId xmlns:a16="http://schemas.microsoft.com/office/drawing/2014/main" id="{C2B6E7FE-AF0C-3A2F-1143-8319B84B6348}"/>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3" name="Rectangle 102">
              <a:extLst>
                <a:ext uri="{FF2B5EF4-FFF2-40B4-BE49-F238E27FC236}">
                  <a16:creationId xmlns:a16="http://schemas.microsoft.com/office/drawing/2014/main" id="{21BF1692-C9A9-3534-18D4-6F9A2F7B91FF}"/>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4" name="Rectangle 103">
              <a:extLst>
                <a:ext uri="{FF2B5EF4-FFF2-40B4-BE49-F238E27FC236}">
                  <a16:creationId xmlns:a16="http://schemas.microsoft.com/office/drawing/2014/main" id="{57339391-B059-9FE3-2CB1-D7696B164736}"/>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105" name="TextBox 104">
            <a:extLst>
              <a:ext uri="{FF2B5EF4-FFF2-40B4-BE49-F238E27FC236}">
                <a16:creationId xmlns:a16="http://schemas.microsoft.com/office/drawing/2014/main" id="{84D36B43-022B-96D5-FA52-CC743BAC23A1}"/>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Components</a:t>
            </a:r>
          </a:p>
        </p:txBody>
      </p:sp>
      <p:sp>
        <p:nvSpPr>
          <p:cNvPr id="106" name="Rectangle 105">
            <a:extLst>
              <a:ext uri="{FF2B5EF4-FFF2-40B4-BE49-F238E27FC236}">
                <a16:creationId xmlns:a16="http://schemas.microsoft.com/office/drawing/2014/main" id="{3DB66EF8-7C56-AD1A-FF1E-C98FE93FF98C}"/>
              </a:ext>
            </a:extLst>
          </p:cNvPr>
          <p:cNvSpPr/>
          <p:nvPr/>
        </p:nvSpPr>
        <p:spPr>
          <a:xfrm>
            <a:off x="8322557" y="1732526"/>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7" name="Rectangle 106">
            <a:extLst>
              <a:ext uri="{FF2B5EF4-FFF2-40B4-BE49-F238E27FC236}">
                <a16:creationId xmlns:a16="http://schemas.microsoft.com/office/drawing/2014/main" id="{32D7B8D3-E998-97A4-F72F-37376B51A108}"/>
              </a:ext>
            </a:extLst>
          </p:cNvPr>
          <p:cNvSpPr/>
          <p:nvPr/>
        </p:nvSpPr>
        <p:spPr>
          <a:xfrm>
            <a:off x="8333067" y="2152940"/>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8" name="Rectangle 107">
            <a:extLst>
              <a:ext uri="{FF2B5EF4-FFF2-40B4-BE49-F238E27FC236}">
                <a16:creationId xmlns:a16="http://schemas.microsoft.com/office/drawing/2014/main" id="{23F7F316-4B32-17FD-03A3-D3684261EA06}"/>
              </a:ext>
            </a:extLst>
          </p:cNvPr>
          <p:cNvSpPr/>
          <p:nvPr/>
        </p:nvSpPr>
        <p:spPr>
          <a:xfrm>
            <a:off x="8333067" y="2573353"/>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9" name="TextBox 108">
            <a:extLst>
              <a:ext uri="{FF2B5EF4-FFF2-40B4-BE49-F238E27FC236}">
                <a16:creationId xmlns:a16="http://schemas.microsoft.com/office/drawing/2014/main" id="{1A596E0F-BC3D-3F5F-1198-C7B14D3AEC7A}"/>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Libraries</a:t>
            </a:r>
          </a:p>
        </p:txBody>
      </p:sp>
      <p:sp>
        <p:nvSpPr>
          <p:cNvPr id="110" name="Rectangle 109">
            <a:extLst>
              <a:ext uri="{FF2B5EF4-FFF2-40B4-BE49-F238E27FC236}">
                <a16:creationId xmlns:a16="http://schemas.microsoft.com/office/drawing/2014/main" id="{7CBD6D49-19FF-3EB5-6C0B-521DBB16DDB1}"/>
              </a:ext>
            </a:extLst>
          </p:cNvPr>
          <p:cNvSpPr/>
          <p:nvPr/>
        </p:nvSpPr>
        <p:spPr>
          <a:xfrm>
            <a:off x="8333067" y="3014788"/>
            <a:ext cx="242789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1" name="Rectangle 110">
            <a:extLst>
              <a:ext uri="{FF2B5EF4-FFF2-40B4-BE49-F238E27FC236}">
                <a16:creationId xmlns:a16="http://schemas.microsoft.com/office/drawing/2014/main" id="{CF054205-0179-A148-EBB2-3CE49FB40CCE}"/>
              </a:ext>
            </a:extLst>
          </p:cNvPr>
          <p:cNvSpPr/>
          <p:nvPr/>
        </p:nvSpPr>
        <p:spPr>
          <a:xfrm>
            <a:off x="8322557" y="3427318"/>
            <a:ext cx="2433145" cy="417786"/>
          </a:xfrm>
          <a:prstGeom prst="rect">
            <a:avLst/>
          </a:prstGeom>
          <a:noFill/>
          <a:ln w="28575">
            <a:solidFill>
              <a:schemeClr val="accent1">
                <a:shade val="50000"/>
                <a:alpha val="3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alpha val="38000"/>
                  </a:sysClr>
                </a:solidFill>
              </a:rPr>
              <a:t>Store</a:t>
            </a:r>
          </a:p>
        </p:txBody>
      </p:sp>
      <p:sp>
        <p:nvSpPr>
          <p:cNvPr id="112" name="Rectangle 111">
            <a:extLst>
              <a:ext uri="{FF2B5EF4-FFF2-40B4-BE49-F238E27FC236}">
                <a16:creationId xmlns:a16="http://schemas.microsoft.com/office/drawing/2014/main" id="{775731B2-84F1-92D6-45FE-51EC57EED300}"/>
              </a:ext>
            </a:extLst>
          </p:cNvPr>
          <p:cNvSpPr/>
          <p:nvPr/>
        </p:nvSpPr>
        <p:spPr>
          <a:xfrm>
            <a:off x="10492655" y="3991141"/>
            <a:ext cx="269310"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3" name="Rectangle 112">
            <a:extLst>
              <a:ext uri="{FF2B5EF4-FFF2-40B4-BE49-F238E27FC236}">
                <a16:creationId xmlns:a16="http://schemas.microsoft.com/office/drawing/2014/main" id="{D1775206-DFD7-650F-C93A-B1C163D333F3}"/>
              </a:ext>
            </a:extLst>
          </p:cNvPr>
          <p:cNvSpPr/>
          <p:nvPr/>
        </p:nvSpPr>
        <p:spPr>
          <a:xfrm>
            <a:off x="9910195" y="3991141"/>
            <a:ext cx="482253"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4" name="Rectangle 113">
            <a:extLst>
              <a:ext uri="{FF2B5EF4-FFF2-40B4-BE49-F238E27FC236}">
                <a16:creationId xmlns:a16="http://schemas.microsoft.com/office/drawing/2014/main" id="{BE0F959A-79B3-9D64-54A9-F72675DC3189}"/>
              </a:ext>
            </a:extLst>
          </p:cNvPr>
          <p:cNvSpPr/>
          <p:nvPr/>
        </p:nvSpPr>
        <p:spPr>
          <a:xfrm>
            <a:off x="9321471" y="3991141"/>
            <a:ext cx="482253"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5" name="Rectangle 114">
            <a:extLst>
              <a:ext uri="{FF2B5EF4-FFF2-40B4-BE49-F238E27FC236}">
                <a16:creationId xmlns:a16="http://schemas.microsoft.com/office/drawing/2014/main" id="{925C40D5-DD56-7750-747A-36161928084F}"/>
              </a:ext>
            </a:extLst>
          </p:cNvPr>
          <p:cNvSpPr/>
          <p:nvPr/>
        </p:nvSpPr>
        <p:spPr>
          <a:xfrm>
            <a:off x="8905017" y="3991141"/>
            <a:ext cx="309983" cy="294289"/>
          </a:xfrm>
          <a:prstGeom prst="rect">
            <a:avLst/>
          </a:prstGeom>
          <a:noFill/>
          <a:ln w="38100">
            <a:solidFill>
              <a:schemeClr val="accent1">
                <a:shade val="50000"/>
                <a:alpha val="38000"/>
              </a:schemeClr>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116" name="Group 115">
            <a:extLst>
              <a:ext uri="{FF2B5EF4-FFF2-40B4-BE49-F238E27FC236}">
                <a16:creationId xmlns:a16="http://schemas.microsoft.com/office/drawing/2014/main" id="{6A9F0011-0019-7264-C349-37F795E43CA0}"/>
              </a:ext>
            </a:extLst>
          </p:cNvPr>
          <p:cNvGrpSpPr/>
          <p:nvPr/>
        </p:nvGrpSpPr>
        <p:grpSpPr>
          <a:xfrm>
            <a:off x="8322557" y="4415291"/>
            <a:ext cx="2438400" cy="294289"/>
            <a:chOff x="4882055" y="4427483"/>
            <a:chExt cx="2438400" cy="294289"/>
          </a:xfrm>
          <a:effectLst>
            <a:outerShdw sx="1000" sy="1000" algn="ctr" rotWithShape="0">
              <a:srgbClr val="000000"/>
            </a:outerShdw>
          </a:effectLst>
        </p:grpSpPr>
        <p:sp>
          <p:nvSpPr>
            <p:cNvPr id="117" name="Rectangle 116">
              <a:extLst>
                <a:ext uri="{FF2B5EF4-FFF2-40B4-BE49-F238E27FC236}">
                  <a16:creationId xmlns:a16="http://schemas.microsoft.com/office/drawing/2014/main" id="{B7E9A23E-1792-25D5-5BA5-B3EDF89F0F15}"/>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8" name="Rectangle 117">
              <a:extLst>
                <a:ext uri="{FF2B5EF4-FFF2-40B4-BE49-F238E27FC236}">
                  <a16:creationId xmlns:a16="http://schemas.microsoft.com/office/drawing/2014/main" id="{4E66965D-5BD0-76B9-8407-0F5C50571297}"/>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9" name="Rectangle 118">
              <a:extLst>
                <a:ext uri="{FF2B5EF4-FFF2-40B4-BE49-F238E27FC236}">
                  <a16:creationId xmlns:a16="http://schemas.microsoft.com/office/drawing/2014/main" id="{E2F78531-BD7E-FBE4-49F7-7297402AB838}"/>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0" name="Rectangle 119">
              <a:extLst>
                <a:ext uri="{FF2B5EF4-FFF2-40B4-BE49-F238E27FC236}">
                  <a16:creationId xmlns:a16="http://schemas.microsoft.com/office/drawing/2014/main" id="{0A9D040B-2AFB-8F9F-64E6-6A6A54C15410}"/>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21" name="Group 120">
            <a:extLst>
              <a:ext uri="{FF2B5EF4-FFF2-40B4-BE49-F238E27FC236}">
                <a16:creationId xmlns:a16="http://schemas.microsoft.com/office/drawing/2014/main" id="{73762DE4-1D8A-F693-8C5F-1098C7F2BE90}"/>
              </a:ext>
            </a:extLst>
          </p:cNvPr>
          <p:cNvGrpSpPr/>
          <p:nvPr/>
        </p:nvGrpSpPr>
        <p:grpSpPr>
          <a:xfrm rot="10800000">
            <a:off x="8333067" y="4810955"/>
            <a:ext cx="2439408" cy="300552"/>
            <a:chOff x="5034455" y="4149470"/>
            <a:chExt cx="2439408" cy="300552"/>
          </a:xfrm>
          <a:effectLst>
            <a:outerShdw sx="1000" sy="1000" algn="ctr" rotWithShape="0">
              <a:srgbClr val="000000"/>
            </a:outerShdw>
          </a:effectLst>
        </p:grpSpPr>
        <p:sp>
          <p:nvSpPr>
            <p:cNvPr id="122" name="Rectangle 121">
              <a:extLst>
                <a:ext uri="{FF2B5EF4-FFF2-40B4-BE49-F238E27FC236}">
                  <a16:creationId xmlns:a16="http://schemas.microsoft.com/office/drawing/2014/main" id="{69679EAC-D261-FD98-639E-481BFEF0AC3C}"/>
                </a:ext>
              </a:extLst>
            </p:cNvPr>
            <p:cNvSpPr/>
            <p:nvPr/>
          </p:nvSpPr>
          <p:spPr>
            <a:xfrm>
              <a:off x="5034455" y="4149470"/>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3" name="Rectangle 122">
              <a:extLst>
                <a:ext uri="{FF2B5EF4-FFF2-40B4-BE49-F238E27FC236}">
                  <a16:creationId xmlns:a16="http://schemas.microsoft.com/office/drawing/2014/main" id="{8A8EDC19-0E8D-C6DA-3651-FFD8F143370F}"/>
                </a:ext>
              </a:extLst>
            </p:cNvPr>
            <p:cNvSpPr/>
            <p:nvPr/>
          </p:nvSpPr>
          <p:spPr>
            <a:xfrm>
              <a:off x="7204553" y="415573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4" name="Rectangle 123">
              <a:extLst>
                <a:ext uri="{FF2B5EF4-FFF2-40B4-BE49-F238E27FC236}">
                  <a16:creationId xmlns:a16="http://schemas.microsoft.com/office/drawing/2014/main" id="{21B2C352-FBA3-446A-ED88-16211995C8F6}"/>
                </a:ext>
              </a:extLst>
            </p:cNvPr>
            <p:cNvSpPr/>
            <p:nvPr/>
          </p:nvSpPr>
          <p:spPr>
            <a:xfrm>
              <a:off x="6622093"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5" name="Rectangle 124">
              <a:extLst>
                <a:ext uri="{FF2B5EF4-FFF2-40B4-BE49-F238E27FC236}">
                  <a16:creationId xmlns:a16="http://schemas.microsoft.com/office/drawing/2014/main" id="{B48B194D-2F78-FE51-8C82-3205CF450AD4}"/>
                </a:ext>
              </a:extLst>
            </p:cNvPr>
            <p:cNvSpPr/>
            <p:nvPr/>
          </p:nvSpPr>
          <p:spPr>
            <a:xfrm>
              <a:off x="6033369" y="4155733"/>
              <a:ext cx="48225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6" name="Rectangle 125">
              <a:extLst>
                <a:ext uri="{FF2B5EF4-FFF2-40B4-BE49-F238E27FC236}">
                  <a16:creationId xmlns:a16="http://schemas.microsoft.com/office/drawing/2014/main" id="{2ADC7FF6-9E43-0F49-A862-CDB8F0531AF2}"/>
                </a:ext>
              </a:extLst>
            </p:cNvPr>
            <p:cNvSpPr/>
            <p:nvPr/>
          </p:nvSpPr>
          <p:spPr>
            <a:xfrm>
              <a:off x="5616915" y="4155733"/>
              <a:ext cx="30998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27" name="Group 126">
            <a:extLst>
              <a:ext uri="{FF2B5EF4-FFF2-40B4-BE49-F238E27FC236}">
                <a16:creationId xmlns:a16="http://schemas.microsoft.com/office/drawing/2014/main" id="{4236876E-E569-01E7-F457-AEC64AF108EE}"/>
              </a:ext>
            </a:extLst>
          </p:cNvPr>
          <p:cNvGrpSpPr/>
          <p:nvPr/>
        </p:nvGrpSpPr>
        <p:grpSpPr>
          <a:xfrm rot="10800000">
            <a:off x="8324573" y="5210556"/>
            <a:ext cx="2438400" cy="294289"/>
            <a:chOff x="4882055" y="4427483"/>
            <a:chExt cx="2438400" cy="294289"/>
          </a:xfrm>
          <a:effectLst>
            <a:outerShdw sx="1000" sy="1000" algn="ctr" rotWithShape="0">
              <a:srgbClr val="000000"/>
            </a:outerShdw>
          </a:effectLst>
        </p:grpSpPr>
        <p:sp>
          <p:nvSpPr>
            <p:cNvPr id="128" name="Rectangle 127">
              <a:extLst>
                <a:ext uri="{FF2B5EF4-FFF2-40B4-BE49-F238E27FC236}">
                  <a16:creationId xmlns:a16="http://schemas.microsoft.com/office/drawing/2014/main" id="{7D7B5308-CA00-A79D-2E23-272238766639}"/>
                </a:ext>
              </a:extLst>
            </p:cNvPr>
            <p:cNvSpPr/>
            <p:nvPr/>
          </p:nvSpPr>
          <p:spPr>
            <a:xfrm>
              <a:off x="6814159" y="4427483"/>
              <a:ext cx="506296"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9" name="Rectangle 128">
              <a:extLst>
                <a:ext uri="{FF2B5EF4-FFF2-40B4-BE49-F238E27FC236}">
                  <a16:creationId xmlns:a16="http://schemas.microsoft.com/office/drawing/2014/main" id="{DE28A3DF-5291-69B7-8364-90749F15F316}"/>
                </a:ext>
              </a:extLst>
            </p:cNvPr>
            <p:cNvSpPr/>
            <p:nvPr/>
          </p:nvSpPr>
          <p:spPr>
            <a:xfrm>
              <a:off x="4882055" y="4427483"/>
              <a:ext cx="269310"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30" name="Rectangle 129">
              <a:extLst>
                <a:ext uri="{FF2B5EF4-FFF2-40B4-BE49-F238E27FC236}">
                  <a16:creationId xmlns:a16="http://schemas.microsoft.com/office/drawing/2014/main" id="{490F050E-2BF2-BCAC-0D34-90871A063F90}"/>
                </a:ext>
              </a:extLst>
            </p:cNvPr>
            <p:cNvSpPr/>
            <p:nvPr/>
          </p:nvSpPr>
          <p:spPr>
            <a:xfrm>
              <a:off x="5880969" y="4427483"/>
              <a:ext cx="826719"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31" name="Rectangle 130">
              <a:extLst>
                <a:ext uri="{FF2B5EF4-FFF2-40B4-BE49-F238E27FC236}">
                  <a16:creationId xmlns:a16="http://schemas.microsoft.com/office/drawing/2014/main" id="{EC89F5C3-9E41-C8D1-1DF5-48D6624968F0}"/>
                </a:ext>
              </a:extLst>
            </p:cNvPr>
            <p:cNvSpPr/>
            <p:nvPr/>
          </p:nvSpPr>
          <p:spPr>
            <a:xfrm>
              <a:off x="5240055" y="4427483"/>
              <a:ext cx="534443" cy="294289"/>
            </a:xfrm>
            <a:prstGeom prst="rect">
              <a:avLst/>
            </a:prstGeom>
            <a:noFill/>
            <a:ln w="38100">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132" name="TextBox 131">
            <a:extLst>
              <a:ext uri="{FF2B5EF4-FFF2-40B4-BE49-F238E27FC236}">
                <a16:creationId xmlns:a16="http://schemas.microsoft.com/office/drawing/2014/main" id="{EEE53F6A-D6C3-E383-465B-478A2A0A0711}"/>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solidFill>
                  <a:schemeClr val="tx1">
                    <a:alpha val="38000"/>
                  </a:schemeClr>
                </a:solidFill>
              </a:rPr>
              <a:t>Components</a:t>
            </a:r>
          </a:p>
        </p:txBody>
      </p:sp>
      <p:sp>
        <p:nvSpPr>
          <p:cNvPr id="133" name="Rectangle 132">
            <a:extLst>
              <a:ext uri="{FF2B5EF4-FFF2-40B4-BE49-F238E27FC236}">
                <a16:creationId xmlns:a16="http://schemas.microsoft.com/office/drawing/2014/main" id="{E58C1C33-91CB-CEE2-AC4C-D49A843BD505}"/>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34" name="Rectangle 133">
            <a:extLst>
              <a:ext uri="{FF2B5EF4-FFF2-40B4-BE49-F238E27FC236}">
                <a16:creationId xmlns:a16="http://schemas.microsoft.com/office/drawing/2014/main" id="{DE9ED61E-8EEC-E10D-6AC7-85A78AAA4565}"/>
              </a:ext>
            </a:extLst>
          </p:cNvPr>
          <p:cNvSpPr/>
          <p:nvPr/>
        </p:nvSpPr>
        <p:spPr>
          <a:xfrm>
            <a:off x="3349505" y="3973856"/>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Tree>
    <p:extLst>
      <p:ext uri="{BB962C8B-B14F-4D97-AF65-F5344CB8AC3E}">
        <p14:creationId xmlns:p14="http://schemas.microsoft.com/office/powerpoint/2010/main" val="373989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1000"/>
                                  </p:stCondLst>
                                  <p:childTnLst>
                                    <p:set>
                                      <p:cBhvr>
                                        <p:cTn id="15" dur="1" fill="hold">
                                          <p:stCondLst>
                                            <p:cond delay="0"/>
                                          </p:stCondLst>
                                        </p:cTn>
                                        <p:tgtEl>
                                          <p:spTgt spid="133"/>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100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133" grpId="0" animBg="1"/>
      <p:bldP spid="1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0" y="0"/>
            <a:ext cx="12192000" cy="6862650"/>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37" name="Rectangle 36">
            <a:extLst>
              <a:ext uri="{FF2B5EF4-FFF2-40B4-BE49-F238E27FC236}">
                <a16:creationId xmlns:a16="http://schemas.microsoft.com/office/drawing/2014/main" id="{3831830B-A56F-FD09-3142-5148B9CE8220}"/>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cxnSp>
        <p:nvCxnSpPr>
          <p:cNvPr id="66" name="Elbow Connector 65">
            <a:extLst>
              <a:ext uri="{FF2B5EF4-FFF2-40B4-BE49-F238E27FC236}">
                <a16:creationId xmlns:a16="http://schemas.microsoft.com/office/drawing/2014/main" id="{B7D2683B-0DCB-90C2-F4DE-0151865A9DA7}"/>
              </a:ext>
            </a:extLst>
          </p:cNvPr>
          <p:cNvCxnSpPr>
            <a:cxnSpLocks/>
            <a:endCxn id="37" idx="1"/>
          </p:cNvCxnSpPr>
          <p:nvPr/>
        </p:nvCxnSpPr>
        <p:spPr>
          <a:xfrm flipV="1">
            <a:off x="6496422" y="4132023"/>
            <a:ext cx="1826135" cy="1519966"/>
          </a:xfrm>
          <a:prstGeom prst="bentConnector3">
            <a:avLst>
              <a:gd name="adj1" fmla="val 50000"/>
            </a:avLst>
          </a:prstGeom>
          <a:ln w="38100">
            <a:solidFill>
              <a:schemeClr val="accent1">
                <a:lumMod val="75000"/>
              </a:schemeClr>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33B0B103-B049-D5C3-FC89-C27320FD814C}"/>
              </a:ext>
            </a:extLst>
          </p:cNvPr>
          <p:cNvSpPr/>
          <p:nvPr/>
        </p:nvSpPr>
        <p:spPr>
          <a:xfrm>
            <a:off x="5022685" y="6012024"/>
            <a:ext cx="2427890" cy="386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NPM library</a:t>
            </a:r>
          </a:p>
        </p:txBody>
      </p:sp>
      <p:sp>
        <p:nvSpPr>
          <p:cNvPr id="64" name="Rectangle 63">
            <a:extLst>
              <a:ext uri="{FF2B5EF4-FFF2-40B4-BE49-F238E27FC236}">
                <a16:creationId xmlns:a16="http://schemas.microsoft.com/office/drawing/2014/main" id="{C1A93C05-5458-8AA0-C78A-89F596F144B1}"/>
              </a:ext>
            </a:extLst>
          </p:cNvPr>
          <p:cNvSpPr/>
          <p:nvPr/>
        </p:nvSpPr>
        <p:spPr>
          <a:xfrm>
            <a:off x="5995503" y="5504845"/>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cxnSp>
        <p:nvCxnSpPr>
          <p:cNvPr id="71" name="Elbow Connector 70">
            <a:extLst>
              <a:ext uri="{FF2B5EF4-FFF2-40B4-BE49-F238E27FC236}">
                <a16:creationId xmlns:a16="http://schemas.microsoft.com/office/drawing/2014/main" id="{13CF978B-3A96-C746-8981-DF4C57A60F59}"/>
              </a:ext>
            </a:extLst>
          </p:cNvPr>
          <p:cNvCxnSpPr>
            <a:cxnSpLocks/>
            <a:stCxn id="64" idx="1"/>
            <a:endCxn id="15" idx="3"/>
          </p:cNvCxnSpPr>
          <p:nvPr/>
        </p:nvCxnSpPr>
        <p:spPr>
          <a:xfrm rot="10800000">
            <a:off x="3854433" y="4133666"/>
            <a:ext cx="2141070" cy="1518324"/>
          </a:xfrm>
          <a:prstGeom prst="bentConnector3">
            <a:avLst>
              <a:gd name="adj1" fmla="val 50000"/>
            </a:avLst>
          </a:prstGeom>
          <a:ln w="38100">
            <a:solidFill>
              <a:schemeClr val="accent1">
                <a:lumMod val="75000"/>
              </a:schemeClr>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1D3CAD10-9272-B794-98C0-1E3A173D9880}"/>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80" name="TextBox 79">
            <a:extLst>
              <a:ext uri="{FF2B5EF4-FFF2-40B4-BE49-F238E27FC236}">
                <a16:creationId xmlns:a16="http://schemas.microsoft.com/office/drawing/2014/main" id="{939C3ED3-A835-BD97-C52B-0930B710EFC3}"/>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Tree>
    <p:extLst>
      <p:ext uri="{BB962C8B-B14F-4D97-AF65-F5344CB8AC3E}">
        <p14:creationId xmlns:p14="http://schemas.microsoft.com/office/powerpoint/2010/main" val="6870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dissolve">
                                      <p:cBhvr>
                                        <p:cTn id="10" dur="500"/>
                                        <p:tgtEl>
                                          <p:spTgt spid="64"/>
                                        </p:tgtEl>
                                      </p:cBhvr>
                                    </p:animEffect>
                                  </p:childTnLst>
                                </p:cTn>
                              </p:par>
                              <p:par>
                                <p:cTn id="11" presetID="9"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dissolve">
                                      <p:cBhvr>
                                        <p:cTn id="13" dur="500"/>
                                        <p:tgtEl>
                                          <p:spTgt spid="6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dissolve">
                                      <p:cBhvr>
                                        <p:cTn id="1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0" y="0"/>
            <a:ext cx="12192000" cy="6862650"/>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37" name="Rectangle 36">
            <a:extLst>
              <a:ext uri="{FF2B5EF4-FFF2-40B4-BE49-F238E27FC236}">
                <a16:creationId xmlns:a16="http://schemas.microsoft.com/office/drawing/2014/main" id="{3831830B-A56F-FD09-3142-5148B9CE8220}"/>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cxnSp>
        <p:nvCxnSpPr>
          <p:cNvPr id="66" name="Elbow Connector 65">
            <a:extLst>
              <a:ext uri="{FF2B5EF4-FFF2-40B4-BE49-F238E27FC236}">
                <a16:creationId xmlns:a16="http://schemas.microsoft.com/office/drawing/2014/main" id="{B7D2683B-0DCB-90C2-F4DE-0151865A9DA7}"/>
              </a:ext>
            </a:extLst>
          </p:cNvPr>
          <p:cNvCxnSpPr>
            <a:cxnSpLocks/>
            <a:endCxn id="37" idx="1"/>
          </p:cNvCxnSpPr>
          <p:nvPr/>
        </p:nvCxnSpPr>
        <p:spPr>
          <a:xfrm flipV="1">
            <a:off x="6496422" y="4132023"/>
            <a:ext cx="1826135" cy="1519966"/>
          </a:xfrm>
          <a:prstGeom prst="bentConnector3">
            <a:avLst>
              <a:gd name="adj1" fmla="val 50000"/>
            </a:avLst>
          </a:prstGeom>
          <a:ln w="38100">
            <a:solidFill>
              <a:schemeClr val="accent1">
                <a:lumMod val="75000"/>
              </a:schemeClr>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33B0B103-B049-D5C3-FC89-C27320FD814C}"/>
              </a:ext>
            </a:extLst>
          </p:cNvPr>
          <p:cNvSpPr/>
          <p:nvPr/>
        </p:nvSpPr>
        <p:spPr>
          <a:xfrm>
            <a:off x="5022685" y="6012024"/>
            <a:ext cx="2427890" cy="386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NPM library</a:t>
            </a:r>
          </a:p>
        </p:txBody>
      </p:sp>
      <p:sp>
        <p:nvSpPr>
          <p:cNvPr id="64" name="Rectangle 63">
            <a:extLst>
              <a:ext uri="{FF2B5EF4-FFF2-40B4-BE49-F238E27FC236}">
                <a16:creationId xmlns:a16="http://schemas.microsoft.com/office/drawing/2014/main" id="{C1A93C05-5458-8AA0-C78A-89F596F144B1}"/>
              </a:ext>
            </a:extLst>
          </p:cNvPr>
          <p:cNvSpPr/>
          <p:nvPr/>
        </p:nvSpPr>
        <p:spPr>
          <a:xfrm>
            <a:off x="5995503" y="5504845"/>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cxnSp>
        <p:nvCxnSpPr>
          <p:cNvPr id="71" name="Elbow Connector 70">
            <a:extLst>
              <a:ext uri="{FF2B5EF4-FFF2-40B4-BE49-F238E27FC236}">
                <a16:creationId xmlns:a16="http://schemas.microsoft.com/office/drawing/2014/main" id="{13CF978B-3A96-C746-8981-DF4C57A60F59}"/>
              </a:ext>
            </a:extLst>
          </p:cNvPr>
          <p:cNvCxnSpPr>
            <a:cxnSpLocks/>
            <a:stCxn id="64" idx="1"/>
            <a:endCxn id="15" idx="3"/>
          </p:cNvCxnSpPr>
          <p:nvPr/>
        </p:nvCxnSpPr>
        <p:spPr>
          <a:xfrm rot="10800000">
            <a:off x="3854433" y="4133666"/>
            <a:ext cx="2141070" cy="1518324"/>
          </a:xfrm>
          <a:prstGeom prst="bentConnector3">
            <a:avLst>
              <a:gd name="adj1" fmla="val 50000"/>
            </a:avLst>
          </a:prstGeom>
          <a:ln w="38100">
            <a:solidFill>
              <a:schemeClr val="accent1">
                <a:lumMod val="75000"/>
              </a:schemeClr>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68DD6E65-D7D9-F026-EC9B-7FF9CAE7D2EE}"/>
              </a:ext>
            </a:extLst>
          </p:cNvPr>
          <p:cNvSpPr txBox="1"/>
          <p:nvPr/>
        </p:nvSpPr>
        <p:spPr>
          <a:xfrm>
            <a:off x="5207867" y="1305205"/>
            <a:ext cx="1959383" cy="523220"/>
          </a:xfrm>
          <a:prstGeom prst="rect">
            <a:avLst/>
          </a:prstGeom>
          <a:noFill/>
        </p:spPr>
        <p:txBody>
          <a:bodyPr wrap="none" rtlCol="0">
            <a:spAutoFit/>
          </a:bodyPr>
          <a:lstStyle/>
          <a:p>
            <a:r>
              <a:rPr lang="en-FI" sz="2800" dirty="0"/>
              <a:t>Publish flow</a:t>
            </a:r>
          </a:p>
        </p:txBody>
      </p:sp>
      <p:graphicFrame>
        <p:nvGraphicFramePr>
          <p:cNvPr id="60" name="Diagram 59">
            <a:extLst>
              <a:ext uri="{FF2B5EF4-FFF2-40B4-BE49-F238E27FC236}">
                <a16:creationId xmlns:a16="http://schemas.microsoft.com/office/drawing/2014/main" id="{EC7FC8F1-534C-C0BD-78FB-5D5AD36D906E}"/>
              </a:ext>
            </a:extLst>
          </p:cNvPr>
          <p:cNvGraphicFramePr/>
          <p:nvPr>
            <p:extLst>
              <p:ext uri="{D42A27DB-BD31-4B8C-83A1-F6EECF244321}">
                <p14:modId xmlns:p14="http://schemas.microsoft.com/office/powerpoint/2010/main" val="1573742935"/>
              </p:ext>
            </p:extLst>
          </p:nvPr>
        </p:nvGraphicFramePr>
        <p:xfrm>
          <a:off x="4567164" y="1868942"/>
          <a:ext cx="3242089" cy="2383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1" name="TextBox 60">
            <a:extLst>
              <a:ext uri="{FF2B5EF4-FFF2-40B4-BE49-F238E27FC236}">
                <a16:creationId xmlns:a16="http://schemas.microsoft.com/office/drawing/2014/main" id="{23D4A2EF-41B7-7CA7-E98B-3C461B5C3752}"/>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62" name="TextBox 61">
            <a:extLst>
              <a:ext uri="{FF2B5EF4-FFF2-40B4-BE49-F238E27FC236}">
                <a16:creationId xmlns:a16="http://schemas.microsoft.com/office/drawing/2014/main" id="{1B7E51F6-8700-4C8E-80CE-B0ACF5325EDD}"/>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Tree>
    <p:extLst>
      <p:ext uri="{BB962C8B-B14F-4D97-AF65-F5344CB8AC3E}">
        <p14:creationId xmlns:p14="http://schemas.microsoft.com/office/powerpoint/2010/main" val="135750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Graphic spid="6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0" y="0"/>
            <a:ext cx="12192000" cy="6862650"/>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37" name="Rectangle 36">
            <a:extLst>
              <a:ext uri="{FF2B5EF4-FFF2-40B4-BE49-F238E27FC236}">
                <a16:creationId xmlns:a16="http://schemas.microsoft.com/office/drawing/2014/main" id="{3831830B-A56F-FD09-3142-5148B9CE8220}"/>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cxnSp>
        <p:nvCxnSpPr>
          <p:cNvPr id="66" name="Elbow Connector 65">
            <a:extLst>
              <a:ext uri="{FF2B5EF4-FFF2-40B4-BE49-F238E27FC236}">
                <a16:creationId xmlns:a16="http://schemas.microsoft.com/office/drawing/2014/main" id="{B7D2683B-0DCB-90C2-F4DE-0151865A9DA7}"/>
              </a:ext>
            </a:extLst>
          </p:cNvPr>
          <p:cNvCxnSpPr>
            <a:cxnSpLocks/>
            <a:stCxn id="64" idx="3"/>
            <a:endCxn id="37" idx="1"/>
          </p:cNvCxnSpPr>
          <p:nvPr/>
        </p:nvCxnSpPr>
        <p:spPr>
          <a:xfrm>
            <a:off x="6337126" y="4127306"/>
            <a:ext cx="1985431" cy="4717"/>
          </a:xfrm>
          <a:prstGeom prst="bentConnector3">
            <a:avLst>
              <a:gd name="adj1" fmla="val 50000"/>
            </a:avLst>
          </a:prstGeom>
          <a:ln w="38100">
            <a:solidFill>
              <a:schemeClr val="accent1">
                <a:lumMod val="75000"/>
              </a:schemeClr>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1A93C05-5458-8AA0-C78A-89F596F144B1}"/>
              </a:ext>
            </a:extLst>
          </p:cNvPr>
          <p:cNvSpPr/>
          <p:nvPr/>
        </p:nvSpPr>
        <p:spPr>
          <a:xfrm>
            <a:off x="5854873" y="398016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cxnSp>
        <p:nvCxnSpPr>
          <p:cNvPr id="71" name="Elbow Connector 70">
            <a:extLst>
              <a:ext uri="{FF2B5EF4-FFF2-40B4-BE49-F238E27FC236}">
                <a16:creationId xmlns:a16="http://schemas.microsoft.com/office/drawing/2014/main" id="{13CF978B-3A96-C746-8981-DF4C57A60F59}"/>
              </a:ext>
            </a:extLst>
          </p:cNvPr>
          <p:cNvCxnSpPr>
            <a:cxnSpLocks/>
            <a:stCxn id="64" idx="1"/>
            <a:endCxn id="15" idx="3"/>
          </p:cNvCxnSpPr>
          <p:nvPr/>
        </p:nvCxnSpPr>
        <p:spPr>
          <a:xfrm rot="10800000" flipV="1">
            <a:off x="3854433" y="4127306"/>
            <a:ext cx="2000440" cy="6360"/>
          </a:xfrm>
          <a:prstGeom prst="bentConnector3">
            <a:avLst>
              <a:gd name="adj1" fmla="val 50000"/>
            </a:avLst>
          </a:prstGeom>
          <a:ln w="38100">
            <a:solidFill>
              <a:schemeClr val="accent1">
                <a:lumMod val="75000"/>
              </a:schemeClr>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23D4A2EF-41B7-7CA7-E98B-3C461B5C3752}"/>
              </a:ext>
            </a:extLst>
          </p:cNvPr>
          <p:cNvSpPr txBox="1"/>
          <p:nvPr/>
        </p:nvSpPr>
        <p:spPr>
          <a:xfrm>
            <a:off x="1374760" y="590738"/>
            <a:ext cx="2569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endParaRPr lang="en-US" sz="2000" dirty="0"/>
          </a:p>
        </p:txBody>
      </p:sp>
      <p:sp>
        <p:nvSpPr>
          <p:cNvPr id="62" name="TextBox 61">
            <a:extLst>
              <a:ext uri="{FF2B5EF4-FFF2-40B4-BE49-F238E27FC236}">
                <a16:creationId xmlns:a16="http://schemas.microsoft.com/office/drawing/2014/main" id="{1B7E51F6-8700-4C8E-80CE-B0ACF5325EDD}"/>
              </a:ext>
            </a:extLst>
          </p:cNvPr>
          <p:cNvSpPr txBox="1"/>
          <p:nvPr/>
        </p:nvSpPr>
        <p:spPr>
          <a:xfrm>
            <a:off x="8277790" y="590738"/>
            <a:ext cx="25696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p:txBody>
      </p:sp>
      <p:sp>
        <p:nvSpPr>
          <p:cNvPr id="63" name="Rectangle 62">
            <a:extLst>
              <a:ext uri="{FF2B5EF4-FFF2-40B4-BE49-F238E27FC236}">
                <a16:creationId xmlns:a16="http://schemas.microsoft.com/office/drawing/2014/main" id="{5297F39B-7316-D82A-192D-748EDC44B0F7}"/>
              </a:ext>
            </a:extLst>
          </p:cNvPr>
          <p:cNvSpPr/>
          <p:nvPr/>
        </p:nvSpPr>
        <p:spPr>
          <a:xfrm>
            <a:off x="4882055" y="1721283"/>
            <a:ext cx="2427890" cy="386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NPM library</a:t>
            </a:r>
          </a:p>
        </p:txBody>
      </p:sp>
      <p:sp>
        <p:nvSpPr>
          <p:cNvPr id="68" name="Rectangle 67">
            <a:extLst>
              <a:ext uri="{FF2B5EF4-FFF2-40B4-BE49-F238E27FC236}">
                <a16:creationId xmlns:a16="http://schemas.microsoft.com/office/drawing/2014/main" id="{84DE506B-24FB-FF59-D727-3BC7A42196F6}"/>
              </a:ext>
            </a:extLst>
          </p:cNvPr>
          <p:cNvSpPr/>
          <p:nvPr/>
        </p:nvSpPr>
        <p:spPr>
          <a:xfrm>
            <a:off x="4882055" y="2257731"/>
            <a:ext cx="2427890" cy="386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ESI </a:t>
            </a:r>
            <a:r>
              <a:rPr lang="en-FI" sz="1600" dirty="0">
                <a:solidFill>
                  <a:schemeClr val="tx1"/>
                </a:solidFill>
              </a:rPr>
              <a:t>*1</a:t>
            </a:r>
          </a:p>
        </p:txBody>
      </p:sp>
      <p:sp>
        <p:nvSpPr>
          <p:cNvPr id="70" name="Rectangle 69">
            <a:extLst>
              <a:ext uri="{FF2B5EF4-FFF2-40B4-BE49-F238E27FC236}">
                <a16:creationId xmlns:a16="http://schemas.microsoft.com/office/drawing/2014/main" id="{FEC00156-DCA1-EC5D-6016-C5E6D9E78029}"/>
              </a:ext>
            </a:extLst>
          </p:cNvPr>
          <p:cNvSpPr/>
          <p:nvPr/>
        </p:nvSpPr>
        <p:spPr>
          <a:xfrm>
            <a:off x="4882055" y="2794179"/>
            <a:ext cx="2427890" cy="386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MFE </a:t>
            </a:r>
            <a:r>
              <a:rPr lang="en-FI" sz="1600" dirty="0">
                <a:solidFill>
                  <a:schemeClr val="tx1"/>
                </a:solidFill>
              </a:rPr>
              <a:t>*2</a:t>
            </a:r>
          </a:p>
        </p:txBody>
      </p:sp>
      <p:sp>
        <p:nvSpPr>
          <p:cNvPr id="74" name="TextBox 73">
            <a:extLst>
              <a:ext uri="{FF2B5EF4-FFF2-40B4-BE49-F238E27FC236}">
                <a16:creationId xmlns:a16="http://schemas.microsoft.com/office/drawing/2014/main" id="{B06814A8-5AA4-49C6-085E-9704FDFD8C1C}"/>
              </a:ext>
            </a:extLst>
          </p:cNvPr>
          <p:cNvSpPr txBox="1"/>
          <p:nvPr/>
        </p:nvSpPr>
        <p:spPr>
          <a:xfrm>
            <a:off x="1419527" y="5864516"/>
            <a:ext cx="9417366" cy="523220"/>
          </a:xfrm>
          <a:prstGeom prst="rect">
            <a:avLst/>
          </a:prstGeom>
          <a:noFill/>
        </p:spPr>
        <p:txBody>
          <a:bodyPr wrap="square" rtlCol="0">
            <a:spAutoFit/>
          </a:bodyPr>
          <a:lstStyle/>
          <a:p>
            <a:r>
              <a:rPr lang="en-FI" sz="1400" dirty="0">
                <a:hlinkClick r:id="rId4"/>
              </a:rPr>
              <a:t>*1 </a:t>
            </a:r>
            <a:r>
              <a:rPr lang="en-GB" sz="1400" b="1" dirty="0">
                <a:hlinkClick r:id="rId4"/>
              </a:rPr>
              <a:t>Edge Side Includes</a:t>
            </a:r>
            <a:r>
              <a:rPr lang="en-GB" sz="1400" dirty="0">
                <a:hlinkClick r:id="rId4"/>
              </a:rPr>
              <a:t> (</a:t>
            </a:r>
            <a:r>
              <a:rPr lang="en-GB" sz="1400" b="1" dirty="0">
                <a:hlinkClick r:id="rId4"/>
              </a:rPr>
              <a:t>ESI</a:t>
            </a:r>
            <a:r>
              <a:rPr lang="en-GB" sz="1400" dirty="0">
                <a:hlinkClick r:id="rId4"/>
              </a:rPr>
              <a:t>) </a:t>
            </a:r>
            <a:r>
              <a:rPr lang="en-GB" sz="1400" dirty="0"/>
              <a:t>is a small markup language for edge level dynamic web content assembly.</a:t>
            </a:r>
          </a:p>
          <a:p>
            <a:r>
              <a:rPr lang="en-GB" sz="1400" b="1" dirty="0">
                <a:hlinkClick r:id="rId5"/>
              </a:rPr>
              <a:t>*2 Micro Front End Frameworks</a:t>
            </a:r>
            <a:r>
              <a:rPr lang="en-GB" sz="1400" b="1" dirty="0"/>
              <a:t> </a:t>
            </a:r>
            <a:r>
              <a:rPr lang="en-GB" sz="1400" dirty="0"/>
              <a:t>can bring together multiple microservices to serve a broader range of users.</a:t>
            </a:r>
            <a:endParaRPr lang="en-FI" sz="1400" b="1" dirty="0"/>
          </a:p>
        </p:txBody>
      </p:sp>
      <p:sp>
        <p:nvSpPr>
          <p:cNvPr id="75" name="Rectangle 74">
            <a:extLst>
              <a:ext uri="{FF2B5EF4-FFF2-40B4-BE49-F238E27FC236}">
                <a16:creationId xmlns:a16="http://schemas.microsoft.com/office/drawing/2014/main" id="{0A23AC69-6AC5-7488-88BF-7C284E41B72C}"/>
              </a:ext>
            </a:extLst>
          </p:cNvPr>
          <p:cNvSpPr/>
          <p:nvPr/>
        </p:nvSpPr>
        <p:spPr>
          <a:xfrm>
            <a:off x="4894247" y="3330627"/>
            <a:ext cx="2427890" cy="38619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1600" dirty="0">
                <a:solidFill>
                  <a:schemeClr val="tx1"/>
                </a:solidFill>
              </a:rPr>
              <a:t>…..</a:t>
            </a:r>
          </a:p>
        </p:txBody>
      </p:sp>
    </p:spTree>
    <p:extLst>
      <p:ext uri="{BB962C8B-B14F-4D97-AF65-F5344CB8AC3E}">
        <p14:creationId xmlns:p14="http://schemas.microsoft.com/office/powerpoint/2010/main" val="391744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50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nodeType="withEffect">
                                  <p:stCondLst>
                                    <p:cond delay="50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par>
                                <p:cTn id="11" presetID="9" presetClass="entr" presetSubtype="0" fill="hold" nodeType="withEffect">
                                  <p:stCondLst>
                                    <p:cond delay="500"/>
                                  </p:stCondLst>
                                  <p:childTnLst>
                                    <p:set>
                                      <p:cBhvr>
                                        <p:cTn id="12" dur="1" fill="hold">
                                          <p:stCondLst>
                                            <p:cond delay="0"/>
                                          </p:stCondLst>
                                        </p:cTn>
                                        <p:tgtEl>
                                          <p:spTgt spid="71"/>
                                        </p:tgtEl>
                                        <p:attrNameLst>
                                          <p:attrName>style.visibility</p:attrName>
                                        </p:attrNameLst>
                                      </p:cBhvr>
                                      <p:to>
                                        <p:strVal val="visible"/>
                                      </p:to>
                                    </p:set>
                                    <p:animEffect transition="in" filter="dissolv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1000"/>
                                        <p:tgtEl>
                                          <p:spTgt spid="63"/>
                                        </p:tgtEl>
                                      </p:cBhvr>
                                    </p:animEffect>
                                    <p:anim calcmode="lin" valueType="num">
                                      <p:cBhvr>
                                        <p:cTn id="19" dur="1000" fill="hold"/>
                                        <p:tgtEl>
                                          <p:spTgt spid="63"/>
                                        </p:tgtEl>
                                        <p:attrNameLst>
                                          <p:attrName>ppt_x</p:attrName>
                                        </p:attrNameLst>
                                      </p:cBhvr>
                                      <p:tavLst>
                                        <p:tav tm="0">
                                          <p:val>
                                            <p:strVal val="#ppt_x"/>
                                          </p:val>
                                        </p:tav>
                                        <p:tav tm="100000">
                                          <p:val>
                                            <p:strVal val="#ppt_x"/>
                                          </p:val>
                                        </p:tav>
                                      </p:tavLst>
                                    </p:anim>
                                    <p:anim calcmode="lin" valueType="num">
                                      <p:cBhvr>
                                        <p:cTn id="20" dur="1000" fill="hold"/>
                                        <p:tgtEl>
                                          <p:spTgt spid="6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1000"/>
                                        <p:tgtEl>
                                          <p:spTgt spid="70"/>
                                        </p:tgtEl>
                                      </p:cBhvr>
                                    </p:animEffect>
                                    <p:anim calcmode="lin" valueType="num">
                                      <p:cBhvr>
                                        <p:cTn id="29" dur="1000" fill="hold"/>
                                        <p:tgtEl>
                                          <p:spTgt spid="70"/>
                                        </p:tgtEl>
                                        <p:attrNameLst>
                                          <p:attrName>ppt_x</p:attrName>
                                        </p:attrNameLst>
                                      </p:cBhvr>
                                      <p:tavLst>
                                        <p:tav tm="0">
                                          <p:val>
                                            <p:strVal val="#ppt_x"/>
                                          </p:val>
                                        </p:tav>
                                        <p:tav tm="100000">
                                          <p:val>
                                            <p:strVal val="#ppt_x"/>
                                          </p:val>
                                        </p:tav>
                                      </p:tavLst>
                                    </p:anim>
                                    <p:anim calcmode="lin" valueType="num">
                                      <p:cBhvr>
                                        <p:cTn id="30" dur="1000" fill="hold"/>
                                        <p:tgtEl>
                                          <p:spTgt spid="7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1000"/>
                                        <p:tgtEl>
                                          <p:spTgt spid="75"/>
                                        </p:tgtEl>
                                      </p:cBhvr>
                                    </p:animEffect>
                                    <p:anim calcmode="lin" valueType="num">
                                      <p:cBhvr>
                                        <p:cTn id="34" dur="1000" fill="hold"/>
                                        <p:tgtEl>
                                          <p:spTgt spid="75"/>
                                        </p:tgtEl>
                                        <p:attrNameLst>
                                          <p:attrName>ppt_x</p:attrName>
                                        </p:attrNameLst>
                                      </p:cBhvr>
                                      <p:tavLst>
                                        <p:tav tm="0">
                                          <p:val>
                                            <p:strVal val="#ppt_x"/>
                                          </p:val>
                                        </p:tav>
                                        <p:tav tm="100000">
                                          <p:val>
                                            <p:strVal val="#ppt_x"/>
                                          </p:val>
                                        </p:tav>
                                      </p:tavLst>
                                    </p:anim>
                                    <p:anim calcmode="lin" valueType="num">
                                      <p:cBhvr>
                                        <p:cTn id="35"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3" grpId="0" animBg="1"/>
      <p:bldP spid="68" grpId="0" animBg="1"/>
      <p:bldP spid="70" grpId="0" animBg="1"/>
      <p:bldP spid="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5" descr="A picture containing shape&#10;&#10;Description automatically generated">
            <a:extLst>
              <a:ext uri="{FF2B5EF4-FFF2-40B4-BE49-F238E27FC236}">
                <a16:creationId xmlns:a16="http://schemas.microsoft.com/office/drawing/2014/main" id="{C5A6161E-87E4-62FE-C42E-B5DFE2C62B82}"/>
              </a:ext>
            </a:extLst>
          </p:cNvPr>
          <p:cNvPicPr>
            <a:picLocks noChangeAspect="1"/>
          </p:cNvPicPr>
          <p:nvPr/>
        </p:nvPicPr>
        <p:blipFill>
          <a:blip r:embed="rId3"/>
          <a:stretch>
            <a:fillRect/>
          </a:stretch>
        </p:blipFill>
        <p:spPr>
          <a:xfrm>
            <a:off x="7436" y="0"/>
            <a:ext cx="12184564" cy="6858464"/>
          </a:xfrm>
          <a:prstGeom prst="rect">
            <a:avLst/>
          </a:prstGeom>
        </p:spPr>
      </p:pic>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5E55C41-6212-B616-16E8-A4D871DA5583}"/>
              </a:ext>
            </a:extLst>
          </p:cNvPr>
          <p:cNvSpPr txBox="1"/>
          <p:nvPr/>
        </p:nvSpPr>
        <p:spPr>
          <a:xfrm>
            <a:off x="596857" y="1569645"/>
            <a:ext cx="987894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dirty="0">
                <a:latin typeface="Arial"/>
                <a:cs typeface="Arial"/>
              </a:rPr>
              <a:t>Module Federation</a:t>
            </a:r>
          </a:p>
        </p:txBody>
      </p:sp>
      <p:pic>
        <p:nvPicPr>
          <p:cNvPr id="21" name="Grafikk 20">
            <a:extLst>
              <a:ext uri="{FF2B5EF4-FFF2-40B4-BE49-F238E27FC236}">
                <a16:creationId xmlns:a16="http://schemas.microsoft.com/office/drawing/2014/main" id="{D7A35FF3-F3D6-890B-BEA5-3F14426F59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15884" y="604295"/>
            <a:ext cx="626227" cy="521856"/>
          </a:xfrm>
          <a:prstGeom prst="rect">
            <a:avLst/>
          </a:prstGeom>
        </p:spPr>
      </p:pic>
      <p:sp>
        <p:nvSpPr>
          <p:cNvPr id="25" name="TextBox 24">
            <a:extLst>
              <a:ext uri="{FF2B5EF4-FFF2-40B4-BE49-F238E27FC236}">
                <a16:creationId xmlns:a16="http://schemas.microsoft.com/office/drawing/2014/main" id="{63B78449-9ADA-F38E-ED8C-14B8A550721F}"/>
              </a:ext>
            </a:extLst>
          </p:cNvPr>
          <p:cNvSpPr txBox="1"/>
          <p:nvPr/>
        </p:nvSpPr>
        <p:spPr>
          <a:xfrm>
            <a:off x="596857" y="2514950"/>
            <a:ext cx="7908324" cy="615553"/>
          </a:xfrm>
          <a:prstGeom prst="rect">
            <a:avLst/>
          </a:prstGeom>
          <a:noFill/>
        </p:spPr>
        <p:txBody>
          <a:bodyPr wrap="square" rtlCol="0">
            <a:spAutoFit/>
          </a:bodyPr>
          <a:lstStyle/>
          <a:p>
            <a:r>
              <a:rPr lang="en-GB" sz="1600" dirty="0"/>
              <a:t> Webpack 5 ModuleFederationPlugin. A brief introduction to Micro front ends</a:t>
            </a:r>
          </a:p>
          <a:p>
            <a:endParaRPr lang="en-FI" dirty="0"/>
          </a:p>
        </p:txBody>
      </p:sp>
      <p:pic>
        <p:nvPicPr>
          <p:cNvPr id="27" name="Graphic 26">
            <a:extLst>
              <a:ext uri="{FF2B5EF4-FFF2-40B4-BE49-F238E27FC236}">
                <a16:creationId xmlns:a16="http://schemas.microsoft.com/office/drawing/2014/main" id="{CCCC19A2-3992-65B1-C819-7971A6E69E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1217786"/>
            <a:ext cx="417581" cy="1296700"/>
          </a:xfrm>
          <a:prstGeom prst="rect">
            <a:avLst/>
          </a:prstGeom>
        </p:spPr>
      </p:pic>
    </p:spTree>
    <p:extLst>
      <p:ext uri="{BB962C8B-B14F-4D97-AF65-F5344CB8AC3E}">
        <p14:creationId xmlns:p14="http://schemas.microsoft.com/office/powerpoint/2010/main" val="71474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8791" y="0"/>
            <a:ext cx="12184564" cy="6858464"/>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37" name="Rectangle 36">
            <a:extLst>
              <a:ext uri="{FF2B5EF4-FFF2-40B4-BE49-F238E27FC236}">
                <a16:creationId xmlns:a16="http://schemas.microsoft.com/office/drawing/2014/main" id="{3831830B-A56F-FD09-3142-5148B9CE8220}"/>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cxnSp>
        <p:nvCxnSpPr>
          <p:cNvPr id="65" name="Straight Arrow Connector 64">
            <a:extLst>
              <a:ext uri="{FF2B5EF4-FFF2-40B4-BE49-F238E27FC236}">
                <a16:creationId xmlns:a16="http://schemas.microsoft.com/office/drawing/2014/main" id="{34A72E66-4F2B-7C6D-C716-1775B137A25A}"/>
              </a:ext>
            </a:extLst>
          </p:cNvPr>
          <p:cNvCxnSpPr>
            <a:cxnSpLocks/>
            <a:stCxn id="15" idx="3"/>
            <a:endCxn id="37" idx="1"/>
          </p:cNvCxnSpPr>
          <p:nvPr/>
        </p:nvCxnSpPr>
        <p:spPr>
          <a:xfrm flipV="1">
            <a:off x="3854433" y="4132023"/>
            <a:ext cx="4468124" cy="1643"/>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4887186-1E87-A0B4-F5F7-0A11F1A9CD23}"/>
              </a:ext>
            </a:extLst>
          </p:cNvPr>
          <p:cNvSpPr txBox="1"/>
          <p:nvPr/>
        </p:nvSpPr>
        <p:spPr>
          <a:xfrm>
            <a:off x="4632199" y="2817809"/>
            <a:ext cx="2995757" cy="523220"/>
          </a:xfrm>
          <a:prstGeom prst="rect">
            <a:avLst/>
          </a:prstGeom>
          <a:solidFill>
            <a:srgbClr val="F2F1ED"/>
          </a:solidFill>
        </p:spPr>
        <p:txBody>
          <a:bodyPr wrap="none" rtlCol="0">
            <a:spAutoFit/>
          </a:bodyPr>
          <a:lstStyle/>
          <a:p>
            <a:r>
              <a:rPr lang="en-FI" sz="2800" dirty="0"/>
              <a:t>Federated modules</a:t>
            </a:r>
          </a:p>
        </p:txBody>
      </p:sp>
      <p:sp>
        <p:nvSpPr>
          <p:cNvPr id="71" name="TextBox 70">
            <a:extLst>
              <a:ext uri="{FF2B5EF4-FFF2-40B4-BE49-F238E27FC236}">
                <a16:creationId xmlns:a16="http://schemas.microsoft.com/office/drawing/2014/main" id="{7E267C4C-B667-9259-700D-B240975A0CEE}"/>
              </a:ext>
            </a:extLst>
          </p:cNvPr>
          <p:cNvSpPr txBox="1"/>
          <p:nvPr/>
        </p:nvSpPr>
        <p:spPr>
          <a:xfrm>
            <a:off x="1374760" y="590738"/>
            <a:ext cx="2569614"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r>
              <a:rPr lang="en-US" dirty="0">
                <a:latin typeface="Arial"/>
                <a:cs typeface="Arial"/>
              </a:rPr>
              <a:t>Remote</a:t>
            </a:r>
          </a:p>
          <a:p>
            <a:pPr algn="ctr"/>
            <a:endParaRPr lang="en-US" sz="2000" dirty="0"/>
          </a:p>
        </p:txBody>
      </p:sp>
      <p:sp>
        <p:nvSpPr>
          <p:cNvPr id="72" name="TextBox 71">
            <a:extLst>
              <a:ext uri="{FF2B5EF4-FFF2-40B4-BE49-F238E27FC236}">
                <a16:creationId xmlns:a16="http://schemas.microsoft.com/office/drawing/2014/main" id="{32A880B5-A3BE-52D1-D720-473863AD8478}"/>
              </a:ext>
            </a:extLst>
          </p:cNvPr>
          <p:cNvSpPr txBox="1"/>
          <p:nvPr/>
        </p:nvSpPr>
        <p:spPr>
          <a:xfrm>
            <a:off x="8277790" y="590738"/>
            <a:ext cx="25696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a:p>
            <a:pPr algn="ctr"/>
            <a:r>
              <a:rPr lang="en-US" sz="2000" dirty="0">
                <a:latin typeface="Arial"/>
                <a:cs typeface="Arial"/>
              </a:rPr>
              <a:t>Host</a:t>
            </a:r>
          </a:p>
        </p:txBody>
      </p:sp>
    </p:spTree>
    <p:extLst>
      <p:ext uri="{BB962C8B-B14F-4D97-AF65-F5344CB8AC3E}">
        <p14:creationId xmlns:p14="http://schemas.microsoft.com/office/powerpoint/2010/main" val="105690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8791" y="0"/>
            <a:ext cx="12184564" cy="6858464"/>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71" name="TextBox 70">
            <a:extLst>
              <a:ext uri="{FF2B5EF4-FFF2-40B4-BE49-F238E27FC236}">
                <a16:creationId xmlns:a16="http://schemas.microsoft.com/office/drawing/2014/main" id="{7E267C4C-B667-9259-700D-B240975A0CEE}"/>
              </a:ext>
            </a:extLst>
          </p:cNvPr>
          <p:cNvSpPr txBox="1"/>
          <p:nvPr/>
        </p:nvSpPr>
        <p:spPr>
          <a:xfrm>
            <a:off x="1374760" y="590738"/>
            <a:ext cx="2569614"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r>
              <a:rPr lang="en-US" dirty="0">
                <a:latin typeface="Arial"/>
                <a:cs typeface="Arial"/>
              </a:rPr>
              <a:t>Remote</a:t>
            </a:r>
          </a:p>
          <a:p>
            <a:pPr algn="ctr"/>
            <a:endParaRPr lang="en-US" sz="2000" dirty="0"/>
          </a:p>
        </p:txBody>
      </p:sp>
      <p:sp>
        <p:nvSpPr>
          <p:cNvPr id="42" name="TextBox 41">
            <a:extLst>
              <a:ext uri="{FF2B5EF4-FFF2-40B4-BE49-F238E27FC236}">
                <a16:creationId xmlns:a16="http://schemas.microsoft.com/office/drawing/2014/main" id="{0FFEB788-D2AE-ACB7-66E6-80F6CCC42402}"/>
              </a:ext>
            </a:extLst>
          </p:cNvPr>
          <p:cNvSpPr txBox="1"/>
          <p:nvPr/>
        </p:nvSpPr>
        <p:spPr>
          <a:xfrm>
            <a:off x="4375230" y="1695004"/>
            <a:ext cx="6180880" cy="369332"/>
          </a:xfrm>
          <a:prstGeom prst="rect">
            <a:avLst/>
          </a:prstGeom>
          <a:noFill/>
        </p:spPr>
        <p:txBody>
          <a:bodyPr wrap="square">
            <a:spAutoFit/>
          </a:bodyPr>
          <a:lstStyle/>
          <a:p>
            <a:pPr algn="l" fontAlgn="auto"/>
            <a:r>
              <a:rPr lang="en-GB" b="1" i="0" dirty="0">
                <a:effectLst/>
                <a:latin typeface="Arial" panose="020B0604020202020204" pitchFamily="34" charset="0"/>
                <a:cs typeface="Arial" panose="020B0604020202020204" pitchFamily="34" charset="0"/>
              </a:rPr>
              <a:t>The Remote Federated Module / Micro frontend</a:t>
            </a:r>
          </a:p>
        </p:txBody>
      </p:sp>
      <p:sp>
        <p:nvSpPr>
          <p:cNvPr id="60" name="TextBox 59">
            <a:extLst>
              <a:ext uri="{FF2B5EF4-FFF2-40B4-BE49-F238E27FC236}">
                <a16:creationId xmlns:a16="http://schemas.microsoft.com/office/drawing/2014/main" id="{45D93539-DA24-26EC-8A69-7362A30A7409}"/>
              </a:ext>
            </a:extLst>
          </p:cNvPr>
          <p:cNvSpPr txBox="1"/>
          <p:nvPr/>
        </p:nvSpPr>
        <p:spPr>
          <a:xfrm>
            <a:off x="4582020" y="2156086"/>
            <a:ext cx="5848322" cy="646331"/>
          </a:xfrm>
          <a:prstGeom prst="rect">
            <a:avLst/>
          </a:prstGeom>
          <a:noFill/>
        </p:spPr>
        <p:txBody>
          <a:bodyPr wrap="square" rtlCol="0">
            <a:spAutoFit/>
          </a:bodyPr>
          <a:lstStyle/>
          <a:p>
            <a:pPr marL="285750" indent="-285750">
              <a:buFont typeface="Arial" panose="020B0604020202020204" pitchFamily="34" charset="0"/>
              <a:buChar char="•"/>
            </a:pPr>
            <a:r>
              <a:rPr lang="en-FI" dirty="0"/>
              <a:t>Exposes javascript modules</a:t>
            </a:r>
          </a:p>
          <a:p>
            <a:pPr marL="285750" indent="-285750">
              <a:buFont typeface="Arial" panose="020B0604020202020204" pitchFamily="34" charset="0"/>
              <a:buChar char="•"/>
            </a:pPr>
            <a:r>
              <a:rPr lang="en-FI" dirty="0"/>
              <a:t>Exposes libraries</a:t>
            </a:r>
          </a:p>
        </p:txBody>
      </p:sp>
    </p:spTree>
    <p:extLst>
      <p:ext uri="{BB962C8B-B14F-4D97-AF65-F5344CB8AC3E}">
        <p14:creationId xmlns:p14="http://schemas.microsoft.com/office/powerpoint/2010/main" val="184434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8791" y="0"/>
            <a:ext cx="12184564" cy="6858464"/>
          </a:xfrm>
          <a:prstGeom prst="rect">
            <a:avLst/>
          </a:prstGeom>
        </p:spPr>
      </p:pic>
      <p:sp>
        <p:nvSpPr>
          <p:cNvPr id="3" name="Rectangle 2">
            <a:extLst>
              <a:ext uri="{FF2B5EF4-FFF2-40B4-BE49-F238E27FC236}">
                <a16:creationId xmlns:a16="http://schemas.microsoft.com/office/drawing/2014/main" id="{27B37921-AE5B-A5DC-DCCE-44687D483813}"/>
              </a:ext>
            </a:extLst>
          </p:cNvPr>
          <p:cNvSpPr/>
          <p:nvPr/>
        </p:nvSpPr>
        <p:spPr>
          <a:xfrm>
            <a:off x="1412472" y="1732525"/>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1422982" y="2152939"/>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1422982" y="2573352"/>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1992349" y="2332430"/>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1422982" y="3014787"/>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1412472" y="3427317"/>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37" name="Rectangle 36">
            <a:extLst>
              <a:ext uri="{FF2B5EF4-FFF2-40B4-BE49-F238E27FC236}">
                <a16:creationId xmlns:a16="http://schemas.microsoft.com/office/drawing/2014/main" id="{3831830B-A56F-FD09-3142-5148B9CE8220}"/>
              </a:ext>
            </a:extLst>
          </p:cNvPr>
          <p:cNvSpPr/>
          <p:nvPr/>
        </p:nvSpPr>
        <p:spPr>
          <a:xfrm>
            <a:off x="1412472" y="3984877"/>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8" name="Rectangle 37">
            <a:extLst>
              <a:ext uri="{FF2B5EF4-FFF2-40B4-BE49-F238E27FC236}">
                <a16:creationId xmlns:a16="http://schemas.microsoft.com/office/drawing/2014/main" id="{5D4300DE-A862-6A0E-E4C9-F27BCB3CC7F5}"/>
              </a:ext>
            </a:extLst>
          </p:cNvPr>
          <p:cNvSpPr/>
          <p:nvPr/>
        </p:nvSpPr>
        <p:spPr>
          <a:xfrm>
            <a:off x="3582570" y="3991140"/>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3000110" y="399114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2411386" y="399114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1994932" y="3991140"/>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1412472" y="4415290"/>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1422982" y="4810954"/>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1414488" y="5210555"/>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1759321" y="4549309"/>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72" name="TextBox 71">
            <a:extLst>
              <a:ext uri="{FF2B5EF4-FFF2-40B4-BE49-F238E27FC236}">
                <a16:creationId xmlns:a16="http://schemas.microsoft.com/office/drawing/2014/main" id="{32A880B5-A3BE-52D1-D720-473863AD8478}"/>
              </a:ext>
            </a:extLst>
          </p:cNvPr>
          <p:cNvSpPr txBox="1"/>
          <p:nvPr/>
        </p:nvSpPr>
        <p:spPr>
          <a:xfrm>
            <a:off x="1367705" y="590737"/>
            <a:ext cx="25696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a:p>
            <a:pPr algn="ctr"/>
            <a:r>
              <a:rPr lang="en-US" sz="2000" dirty="0">
                <a:latin typeface="Arial"/>
                <a:cs typeface="Arial"/>
              </a:rPr>
              <a:t>Host</a:t>
            </a:r>
          </a:p>
        </p:txBody>
      </p:sp>
      <p:sp>
        <p:nvSpPr>
          <p:cNvPr id="66" name="TextBox 65">
            <a:extLst>
              <a:ext uri="{FF2B5EF4-FFF2-40B4-BE49-F238E27FC236}">
                <a16:creationId xmlns:a16="http://schemas.microsoft.com/office/drawing/2014/main" id="{0D6D3CAB-F852-0D11-0E74-1D4B3B9F01E4}"/>
              </a:ext>
            </a:extLst>
          </p:cNvPr>
          <p:cNvSpPr txBox="1"/>
          <p:nvPr/>
        </p:nvSpPr>
        <p:spPr>
          <a:xfrm>
            <a:off x="4375230" y="1695003"/>
            <a:ext cx="6261903" cy="369332"/>
          </a:xfrm>
          <a:prstGeom prst="rect">
            <a:avLst/>
          </a:prstGeom>
          <a:noFill/>
        </p:spPr>
        <p:txBody>
          <a:bodyPr wrap="square">
            <a:spAutoFit/>
          </a:bodyPr>
          <a:lstStyle/>
          <a:p>
            <a:pPr algn="l" fontAlgn="auto"/>
            <a:r>
              <a:rPr lang="en-GB" b="1" i="0" dirty="0">
                <a:effectLst/>
                <a:latin typeface="Arial" panose="020B0604020202020204" pitchFamily="34" charset="0"/>
                <a:cs typeface="Arial" panose="020B0604020202020204" pitchFamily="34" charset="0"/>
              </a:rPr>
              <a:t>The host/portal/ container/consumer  Federated Module</a:t>
            </a:r>
          </a:p>
        </p:txBody>
      </p:sp>
      <p:sp>
        <p:nvSpPr>
          <p:cNvPr id="67" name="TextBox 66">
            <a:extLst>
              <a:ext uri="{FF2B5EF4-FFF2-40B4-BE49-F238E27FC236}">
                <a16:creationId xmlns:a16="http://schemas.microsoft.com/office/drawing/2014/main" id="{DC6ABE9D-A92A-41EE-26EF-3F520EE56E8A}"/>
              </a:ext>
            </a:extLst>
          </p:cNvPr>
          <p:cNvSpPr txBox="1"/>
          <p:nvPr/>
        </p:nvSpPr>
        <p:spPr>
          <a:xfrm>
            <a:off x="4582020" y="2156086"/>
            <a:ext cx="5848322" cy="923330"/>
          </a:xfrm>
          <a:prstGeom prst="rect">
            <a:avLst/>
          </a:prstGeom>
          <a:noFill/>
        </p:spPr>
        <p:txBody>
          <a:bodyPr wrap="square" rtlCol="0">
            <a:spAutoFit/>
          </a:bodyPr>
          <a:lstStyle/>
          <a:p>
            <a:pPr marL="285750" indent="-285750">
              <a:buFont typeface="Arial" panose="020B0604020202020204" pitchFamily="34" charset="0"/>
              <a:buChar char="•"/>
            </a:pPr>
            <a:r>
              <a:rPr lang="en-FI" dirty="0"/>
              <a:t>Import javascript modules in runtime asynchronously</a:t>
            </a:r>
          </a:p>
          <a:p>
            <a:pPr marL="285750" indent="-285750">
              <a:buFont typeface="Arial" panose="020B0604020202020204" pitchFamily="34" charset="0"/>
              <a:buChar char="•"/>
            </a:pPr>
            <a:r>
              <a:rPr lang="en-FI" dirty="0"/>
              <a:t>Dependency sharing</a:t>
            </a:r>
          </a:p>
          <a:p>
            <a:pPr marL="285750" indent="-285750">
              <a:buFont typeface="Arial" panose="020B0604020202020204" pitchFamily="34" charset="0"/>
              <a:buChar char="•"/>
            </a:pPr>
            <a:r>
              <a:rPr lang="en-FI" dirty="0"/>
              <a:t>Avoids increasing bundle size</a:t>
            </a:r>
          </a:p>
        </p:txBody>
      </p:sp>
    </p:spTree>
    <p:extLst>
      <p:ext uri="{BB962C8B-B14F-4D97-AF65-F5344CB8AC3E}">
        <p14:creationId xmlns:p14="http://schemas.microsoft.com/office/powerpoint/2010/main" val="2266968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8791" y="0"/>
            <a:ext cx="12184564" cy="6858464"/>
          </a:xfrm>
          <a:prstGeom prst="rect">
            <a:avLst/>
          </a:prstGeom>
        </p:spPr>
      </p:pic>
      <p:sp>
        <p:nvSpPr>
          <p:cNvPr id="4" name="Rectangle 3">
            <a:extLst>
              <a:ext uri="{FF2B5EF4-FFF2-40B4-BE49-F238E27FC236}">
                <a16:creationId xmlns:a16="http://schemas.microsoft.com/office/drawing/2014/main" id="{ABF711E9-A096-2317-2F50-6C48897B6BC1}"/>
              </a:ext>
            </a:extLst>
          </p:cNvPr>
          <p:cNvSpPr/>
          <p:nvPr/>
        </p:nvSpPr>
        <p:spPr>
          <a:xfrm>
            <a:off x="141952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5D4AB59D-206F-CB0F-FDAC-B5FE7613357F}"/>
              </a:ext>
            </a:extLst>
          </p:cNvPr>
          <p:cNvSpPr/>
          <p:nvPr/>
        </p:nvSpPr>
        <p:spPr>
          <a:xfrm>
            <a:off x="143003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2656FF73-FFD8-7C0E-9325-CBCFFEB5942D}"/>
              </a:ext>
            </a:extLst>
          </p:cNvPr>
          <p:cNvSpPr/>
          <p:nvPr/>
        </p:nvSpPr>
        <p:spPr>
          <a:xfrm>
            <a:off x="143003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 name="TextBox 7">
            <a:extLst>
              <a:ext uri="{FF2B5EF4-FFF2-40B4-BE49-F238E27FC236}">
                <a16:creationId xmlns:a16="http://schemas.microsoft.com/office/drawing/2014/main" id="{3B85063A-F6D0-70BA-5C0D-FE2181B758FF}"/>
              </a:ext>
            </a:extLst>
          </p:cNvPr>
          <p:cNvSpPr txBox="1"/>
          <p:nvPr/>
        </p:nvSpPr>
        <p:spPr>
          <a:xfrm>
            <a:off x="199940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9" name="Rectangle 8">
            <a:extLst>
              <a:ext uri="{FF2B5EF4-FFF2-40B4-BE49-F238E27FC236}">
                <a16:creationId xmlns:a16="http://schemas.microsoft.com/office/drawing/2014/main" id="{559C7777-2B3C-B837-8A3F-E7B99A390837}"/>
              </a:ext>
            </a:extLst>
          </p:cNvPr>
          <p:cNvSpPr/>
          <p:nvPr/>
        </p:nvSpPr>
        <p:spPr>
          <a:xfrm>
            <a:off x="143003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0A3D926E-B4CD-B1FF-A83D-4A9B66C240B7}"/>
              </a:ext>
            </a:extLst>
          </p:cNvPr>
          <p:cNvSpPr/>
          <p:nvPr/>
        </p:nvSpPr>
        <p:spPr>
          <a:xfrm>
            <a:off x="141952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13" name="Rectangle 12">
            <a:extLst>
              <a:ext uri="{FF2B5EF4-FFF2-40B4-BE49-F238E27FC236}">
                <a16:creationId xmlns:a16="http://schemas.microsoft.com/office/drawing/2014/main" id="{46D388BC-FB84-6836-364E-149F0C6C162F}"/>
              </a:ext>
            </a:extLst>
          </p:cNvPr>
          <p:cNvSpPr/>
          <p:nvPr/>
        </p:nvSpPr>
        <p:spPr>
          <a:xfrm>
            <a:off x="1419527" y="3984878"/>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4" name="Rectangle 13">
            <a:extLst>
              <a:ext uri="{FF2B5EF4-FFF2-40B4-BE49-F238E27FC236}">
                <a16:creationId xmlns:a16="http://schemas.microsoft.com/office/drawing/2014/main" id="{3F34860F-939C-C152-2456-3C97D3AB3CCF}"/>
              </a:ext>
            </a:extLst>
          </p:cNvPr>
          <p:cNvSpPr/>
          <p:nvPr/>
        </p:nvSpPr>
        <p:spPr>
          <a:xfrm>
            <a:off x="2993290" y="398305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6F933881-F1BC-184C-1529-11A19026A9D0}"/>
              </a:ext>
            </a:extLst>
          </p:cNvPr>
          <p:cNvSpPr/>
          <p:nvPr/>
        </p:nvSpPr>
        <p:spPr>
          <a:xfrm>
            <a:off x="3372180" y="3986521"/>
            <a:ext cx="482253" cy="294289"/>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D3CB9CE9-9A94-6CE1-0D35-3DF5C2D62EFD}"/>
              </a:ext>
            </a:extLst>
          </p:cNvPr>
          <p:cNvSpPr/>
          <p:nvPr/>
        </p:nvSpPr>
        <p:spPr>
          <a:xfrm>
            <a:off x="241844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4BB5E910-5736-0559-C9D5-EA33733E417F}"/>
              </a:ext>
            </a:extLst>
          </p:cNvPr>
          <p:cNvSpPr/>
          <p:nvPr/>
        </p:nvSpPr>
        <p:spPr>
          <a:xfrm>
            <a:off x="200198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30" name="Group 29">
            <a:extLst>
              <a:ext uri="{FF2B5EF4-FFF2-40B4-BE49-F238E27FC236}">
                <a16:creationId xmlns:a16="http://schemas.microsoft.com/office/drawing/2014/main" id="{75CEAF9A-3267-0C9C-E1B8-806022B40B5F}"/>
              </a:ext>
            </a:extLst>
          </p:cNvPr>
          <p:cNvGrpSpPr/>
          <p:nvPr/>
        </p:nvGrpSpPr>
        <p:grpSpPr>
          <a:xfrm>
            <a:off x="1419527" y="4415291"/>
            <a:ext cx="2438400" cy="294289"/>
            <a:chOff x="4882055" y="4427483"/>
            <a:chExt cx="2438400" cy="294289"/>
          </a:xfrm>
        </p:grpSpPr>
        <p:sp>
          <p:nvSpPr>
            <p:cNvPr id="18" name="Rectangle 17">
              <a:extLst>
                <a:ext uri="{FF2B5EF4-FFF2-40B4-BE49-F238E27FC236}">
                  <a16:creationId xmlns:a16="http://schemas.microsoft.com/office/drawing/2014/main" id="{5A48AB81-53F8-12E1-90DC-904A48BA3FD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9" name="Rectangle 18">
              <a:extLst>
                <a:ext uri="{FF2B5EF4-FFF2-40B4-BE49-F238E27FC236}">
                  <a16:creationId xmlns:a16="http://schemas.microsoft.com/office/drawing/2014/main" id="{C365CB39-D852-962C-D761-4C1ECC48AA0A}"/>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0" name="Rectangle 19">
              <a:extLst>
                <a:ext uri="{FF2B5EF4-FFF2-40B4-BE49-F238E27FC236}">
                  <a16:creationId xmlns:a16="http://schemas.microsoft.com/office/drawing/2014/main" id="{42B3AD6D-11F2-08DA-A948-6C9DC646ADC4}"/>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041A0F6C-9842-E13C-FFC2-D5035594EC48}"/>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29" name="Group 28">
            <a:extLst>
              <a:ext uri="{FF2B5EF4-FFF2-40B4-BE49-F238E27FC236}">
                <a16:creationId xmlns:a16="http://schemas.microsoft.com/office/drawing/2014/main" id="{E8197D43-7C17-78B0-9B98-8BF63C8FE8E6}"/>
              </a:ext>
            </a:extLst>
          </p:cNvPr>
          <p:cNvGrpSpPr/>
          <p:nvPr/>
        </p:nvGrpSpPr>
        <p:grpSpPr>
          <a:xfrm rot="10800000">
            <a:off x="1430037" y="4810955"/>
            <a:ext cx="2439408" cy="300552"/>
            <a:chOff x="5034455" y="4149470"/>
            <a:chExt cx="2439408" cy="300552"/>
          </a:xfrm>
        </p:grpSpPr>
        <p:sp>
          <p:nvSpPr>
            <p:cNvPr id="24" name="Rectangle 23">
              <a:extLst>
                <a:ext uri="{FF2B5EF4-FFF2-40B4-BE49-F238E27FC236}">
                  <a16:creationId xmlns:a16="http://schemas.microsoft.com/office/drawing/2014/main" id="{DD225D83-CD21-BFCE-BAF2-CAFD08CA1C3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5" name="Rectangle 24">
              <a:extLst>
                <a:ext uri="{FF2B5EF4-FFF2-40B4-BE49-F238E27FC236}">
                  <a16:creationId xmlns:a16="http://schemas.microsoft.com/office/drawing/2014/main" id="{A737FC24-373D-2E6F-96D5-40E2F885A455}"/>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6" name="Rectangle 25">
              <a:extLst>
                <a:ext uri="{FF2B5EF4-FFF2-40B4-BE49-F238E27FC236}">
                  <a16:creationId xmlns:a16="http://schemas.microsoft.com/office/drawing/2014/main" id="{71EFE2A6-4550-9F23-DA7D-2C9A6ECA7903}"/>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7" name="Rectangle 26">
              <a:extLst>
                <a:ext uri="{FF2B5EF4-FFF2-40B4-BE49-F238E27FC236}">
                  <a16:creationId xmlns:a16="http://schemas.microsoft.com/office/drawing/2014/main" id="{4A7E3B77-9E07-1F8D-6DE0-7BFDFFC9077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8" name="Rectangle 27">
              <a:extLst>
                <a:ext uri="{FF2B5EF4-FFF2-40B4-BE49-F238E27FC236}">
                  <a16:creationId xmlns:a16="http://schemas.microsoft.com/office/drawing/2014/main" id="{432FC7C0-81E8-09E2-B7E6-A47739C36A2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1" name="Group 30">
            <a:extLst>
              <a:ext uri="{FF2B5EF4-FFF2-40B4-BE49-F238E27FC236}">
                <a16:creationId xmlns:a16="http://schemas.microsoft.com/office/drawing/2014/main" id="{A84A8556-91CA-6D7D-1A7D-33A259C29D75}"/>
              </a:ext>
            </a:extLst>
          </p:cNvPr>
          <p:cNvGrpSpPr/>
          <p:nvPr/>
        </p:nvGrpSpPr>
        <p:grpSpPr>
          <a:xfrm rot="10800000">
            <a:off x="1421543" y="5210556"/>
            <a:ext cx="2438400" cy="294289"/>
            <a:chOff x="4882055" y="4427483"/>
            <a:chExt cx="2438400" cy="294289"/>
          </a:xfrm>
        </p:grpSpPr>
        <p:sp>
          <p:nvSpPr>
            <p:cNvPr id="32" name="Rectangle 31">
              <a:extLst>
                <a:ext uri="{FF2B5EF4-FFF2-40B4-BE49-F238E27FC236}">
                  <a16:creationId xmlns:a16="http://schemas.microsoft.com/office/drawing/2014/main" id="{C2090245-9C81-72A7-5CAE-A942FDA45B8E}"/>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3" name="Rectangle 32">
              <a:extLst>
                <a:ext uri="{FF2B5EF4-FFF2-40B4-BE49-F238E27FC236}">
                  <a16:creationId xmlns:a16="http://schemas.microsoft.com/office/drawing/2014/main" id="{DDCC2125-34E8-0BB3-211C-09311A0081B0}"/>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4" name="Rectangle 33">
              <a:extLst>
                <a:ext uri="{FF2B5EF4-FFF2-40B4-BE49-F238E27FC236}">
                  <a16:creationId xmlns:a16="http://schemas.microsoft.com/office/drawing/2014/main" id="{2B33ACD7-5707-960B-7456-57BCDAEFA4C7}"/>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5" name="Rectangle 34">
              <a:extLst>
                <a:ext uri="{FF2B5EF4-FFF2-40B4-BE49-F238E27FC236}">
                  <a16:creationId xmlns:a16="http://schemas.microsoft.com/office/drawing/2014/main" id="{E16BBE95-D6D7-DBA9-CA41-7987D8AEFE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36" name="TextBox 35">
            <a:extLst>
              <a:ext uri="{FF2B5EF4-FFF2-40B4-BE49-F238E27FC236}">
                <a16:creationId xmlns:a16="http://schemas.microsoft.com/office/drawing/2014/main" id="{5344A9BB-44CE-8F4B-F323-26322CDEFAB8}"/>
              </a:ext>
            </a:extLst>
          </p:cNvPr>
          <p:cNvSpPr txBox="1"/>
          <p:nvPr/>
        </p:nvSpPr>
        <p:spPr>
          <a:xfrm>
            <a:off x="176637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sp>
        <p:nvSpPr>
          <p:cNvPr id="3" name="Rectangle 2">
            <a:extLst>
              <a:ext uri="{FF2B5EF4-FFF2-40B4-BE49-F238E27FC236}">
                <a16:creationId xmlns:a16="http://schemas.microsoft.com/office/drawing/2014/main" id="{27B37921-AE5B-A5DC-DCCE-44687D483813}"/>
              </a:ext>
            </a:extLst>
          </p:cNvPr>
          <p:cNvSpPr/>
          <p:nvPr/>
        </p:nvSpPr>
        <p:spPr>
          <a:xfrm>
            <a:off x="8322557" y="1732526"/>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CADF0F27-9B0A-0C19-9FCC-352E3D250F9E}"/>
              </a:ext>
            </a:extLst>
          </p:cNvPr>
          <p:cNvSpPr/>
          <p:nvPr/>
        </p:nvSpPr>
        <p:spPr>
          <a:xfrm>
            <a:off x="8333067" y="2152940"/>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8F30C29B-FD57-3560-E44F-318AB0CB2C44}"/>
              </a:ext>
            </a:extLst>
          </p:cNvPr>
          <p:cNvSpPr/>
          <p:nvPr/>
        </p:nvSpPr>
        <p:spPr>
          <a:xfrm>
            <a:off x="8333067" y="2573353"/>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TextBox 11">
            <a:extLst>
              <a:ext uri="{FF2B5EF4-FFF2-40B4-BE49-F238E27FC236}">
                <a16:creationId xmlns:a16="http://schemas.microsoft.com/office/drawing/2014/main" id="{76186238-9504-4A71-093E-6606CA4D9F98}"/>
              </a:ext>
            </a:extLst>
          </p:cNvPr>
          <p:cNvSpPr txBox="1"/>
          <p:nvPr/>
        </p:nvSpPr>
        <p:spPr>
          <a:xfrm>
            <a:off x="8902434" y="2332431"/>
            <a:ext cx="1260000" cy="461665"/>
          </a:xfrm>
          <a:prstGeom prst="rect">
            <a:avLst/>
          </a:prstGeom>
          <a:solidFill>
            <a:srgbClr val="F2F1ED"/>
          </a:solidFill>
          <a:ln w="12700">
            <a:noFill/>
            <a:prstDash val="dash"/>
          </a:ln>
        </p:spPr>
        <p:txBody>
          <a:bodyPr wrap="square" rtlCol="0">
            <a:spAutoFit/>
          </a:bodyPr>
          <a:lstStyle/>
          <a:p>
            <a:pPr algn="ctr"/>
            <a:r>
              <a:rPr lang="en-FI" sz="2400" dirty="0"/>
              <a:t>Libraries</a:t>
            </a:r>
          </a:p>
        </p:txBody>
      </p:sp>
      <p:sp>
        <p:nvSpPr>
          <p:cNvPr id="22" name="Rectangle 21">
            <a:extLst>
              <a:ext uri="{FF2B5EF4-FFF2-40B4-BE49-F238E27FC236}">
                <a16:creationId xmlns:a16="http://schemas.microsoft.com/office/drawing/2014/main" id="{394F70CF-0324-2BBB-E8BE-63483E02B5A5}"/>
              </a:ext>
            </a:extLst>
          </p:cNvPr>
          <p:cNvSpPr/>
          <p:nvPr/>
        </p:nvSpPr>
        <p:spPr>
          <a:xfrm>
            <a:off x="8333067" y="3014788"/>
            <a:ext cx="242789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95FADC6C-D5BE-DD8C-A08F-B53EB2EED2CC}"/>
              </a:ext>
            </a:extLst>
          </p:cNvPr>
          <p:cNvSpPr/>
          <p:nvPr/>
        </p:nvSpPr>
        <p:spPr>
          <a:xfrm>
            <a:off x="8322557" y="3427318"/>
            <a:ext cx="2433145" cy="41778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ysClr val="windowText" lastClr="000000"/>
                </a:solidFill>
              </a:rPr>
              <a:t>Store</a:t>
            </a:r>
          </a:p>
        </p:txBody>
      </p:sp>
      <p:sp>
        <p:nvSpPr>
          <p:cNvPr id="37" name="Rectangle 36">
            <a:extLst>
              <a:ext uri="{FF2B5EF4-FFF2-40B4-BE49-F238E27FC236}">
                <a16:creationId xmlns:a16="http://schemas.microsoft.com/office/drawing/2014/main" id="{3831830B-A56F-FD09-3142-5148B9CE8220}"/>
              </a:ext>
            </a:extLst>
          </p:cNvPr>
          <p:cNvSpPr/>
          <p:nvPr/>
        </p:nvSpPr>
        <p:spPr>
          <a:xfrm>
            <a:off x="8322557" y="3984878"/>
            <a:ext cx="482253" cy="29428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8" name="Rectangle 37">
            <a:extLst>
              <a:ext uri="{FF2B5EF4-FFF2-40B4-BE49-F238E27FC236}">
                <a16:creationId xmlns:a16="http://schemas.microsoft.com/office/drawing/2014/main" id="{5D4300DE-A862-6A0E-E4C9-F27BCB3CC7F5}"/>
              </a:ext>
            </a:extLst>
          </p:cNvPr>
          <p:cNvSpPr/>
          <p:nvPr/>
        </p:nvSpPr>
        <p:spPr>
          <a:xfrm>
            <a:off x="10492655" y="3991141"/>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39" name="Rectangle 38">
            <a:extLst>
              <a:ext uri="{FF2B5EF4-FFF2-40B4-BE49-F238E27FC236}">
                <a16:creationId xmlns:a16="http://schemas.microsoft.com/office/drawing/2014/main" id="{8E4EFBAC-F92C-1913-EC2B-D4C9CC03A840}"/>
              </a:ext>
            </a:extLst>
          </p:cNvPr>
          <p:cNvSpPr/>
          <p:nvPr/>
        </p:nvSpPr>
        <p:spPr>
          <a:xfrm>
            <a:off x="9910195"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0" name="Rectangle 39">
            <a:extLst>
              <a:ext uri="{FF2B5EF4-FFF2-40B4-BE49-F238E27FC236}">
                <a16:creationId xmlns:a16="http://schemas.microsoft.com/office/drawing/2014/main" id="{058F728F-1C34-3C42-E571-062A65F0B70E}"/>
              </a:ext>
            </a:extLst>
          </p:cNvPr>
          <p:cNvSpPr/>
          <p:nvPr/>
        </p:nvSpPr>
        <p:spPr>
          <a:xfrm>
            <a:off x="9321471" y="3991141"/>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A22A9081-A972-96EC-FB07-D08EA3FBADDA}"/>
              </a:ext>
            </a:extLst>
          </p:cNvPr>
          <p:cNvSpPr/>
          <p:nvPr/>
        </p:nvSpPr>
        <p:spPr>
          <a:xfrm>
            <a:off x="8905017" y="3991141"/>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nvGrpSpPr>
          <p:cNvPr id="43" name="Group 42">
            <a:extLst>
              <a:ext uri="{FF2B5EF4-FFF2-40B4-BE49-F238E27FC236}">
                <a16:creationId xmlns:a16="http://schemas.microsoft.com/office/drawing/2014/main" id="{8E00AD9D-5800-AEE5-E819-BDDF291A4AE3}"/>
              </a:ext>
            </a:extLst>
          </p:cNvPr>
          <p:cNvGrpSpPr/>
          <p:nvPr/>
        </p:nvGrpSpPr>
        <p:grpSpPr>
          <a:xfrm>
            <a:off x="8322557" y="4415291"/>
            <a:ext cx="2438400" cy="294289"/>
            <a:chOff x="4882055" y="4427483"/>
            <a:chExt cx="2438400" cy="294289"/>
          </a:xfrm>
        </p:grpSpPr>
        <p:sp>
          <p:nvSpPr>
            <p:cNvPr id="44" name="Rectangle 43">
              <a:extLst>
                <a:ext uri="{FF2B5EF4-FFF2-40B4-BE49-F238E27FC236}">
                  <a16:creationId xmlns:a16="http://schemas.microsoft.com/office/drawing/2014/main" id="{E502C4AE-F3B9-2790-3FF1-6AED0115CD1B}"/>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7E276BF1-F65F-92BA-7676-205203D18C51}"/>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576A433-66C6-945A-991D-10D65E1D80C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8FF02DFF-B8F9-2F20-44AA-726CB73E382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48" name="Group 47">
            <a:extLst>
              <a:ext uri="{FF2B5EF4-FFF2-40B4-BE49-F238E27FC236}">
                <a16:creationId xmlns:a16="http://schemas.microsoft.com/office/drawing/2014/main" id="{55C4CDF7-0AA1-4571-CF3E-03BB58B0904C}"/>
              </a:ext>
            </a:extLst>
          </p:cNvPr>
          <p:cNvGrpSpPr/>
          <p:nvPr/>
        </p:nvGrpSpPr>
        <p:grpSpPr>
          <a:xfrm rot="10800000">
            <a:off x="8333067" y="4810955"/>
            <a:ext cx="2439408" cy="300552"/>
            <a:chOff x="5034455" y="4149470"/>
            <a:chExt cx="2439408" cy="300552"/>
          </a:xfrm>
        </p:grpSpPr>
        <p:sp>
          <p:nvSpPr>
            <p:cNvPr id="49" name="Rectangle 48">
              <a:extLst>
                <a:ext uri="{FF2B5EF4-FFF2-40B4-BE49-F238E27FC236}">
                  <a16:creationId xmlns:a16="http://schemas.microsoft.com/office/drawing/2014/main" id="{0BACFACE-44DC-6CA6-4938-8B7FF450B80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97D5DB0B-E695-EDE7-34FB-BD83090386B1}"/>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E514320C-70C2-B342-EC83-712F10856ADF}"/>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F6F4E7F-4717-9D6D-951A-CFCE2272445E}"/>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29C716A2-428B-F275-C135-E9DB735D8B96}"/>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4" name="Group 53">
            <a:extLst>
              <a:ext uri="{FF2B5EF4-FFF2-40B4-BE49-F238E27FC236}">
                <a16:creationId xmlns:a16="http://schemas.microsoft.com/office/drawing/2014/main" id="{3AFBF5BE-4A98-E46A-E0E4-8DE0D082E2AF}"/>
              </a:ext>
            </a:extLst>
          </p:cNvPr>
          <p:cNvGrpSpPr/>
          <p:nvPr/>
        </p:nvGrpSpPr>
        <p:grpSpPr>
          <a:xfrm rot="10800000">
            <a:off x="8324573" y="5210556"/>
            <a:ext cx="2438400" cy="294289"/>
            <a:chOff x="4882055" y="4427483"/>
            <a:chExt cx="2438400" cy="294289"/>
          </a:xfrm>
        </p:grpSpPr>
        <p:sp>
          <p:nvSpPr>
            <p:cNvPr id="55" name="Rectangle 54">
              <a:extLst>
                <a:ext uri="{FF2B5EF4-FFF2-40B4-BE49-F238E27FC236}">
                  <a16:creationId xmlns:a16="http://schemas.microsoft.com/office/drawing/2014/main" id="{451A265E-1978-8DA9-38D0-06F27F04CE0D}"/>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6" name="Rectangle 55">
              <a:extLst>
                <a:ext uri="{FF2B5EF4-FFF2-40B4-BE49-F238E27FC236}">
                  <a16:creationId xmlns:a16="http://schemas.microsoft.com/office/drawing/2014/main" id="{BAC6EC03-ABB5-E732-8605-BFAF532113F8}"/>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7" name="Rectangle 56">
              <a:extLst>
                <a:ext uri="{FF2B5EF4-FFF2-40B4-BE49-F238E27FC236}">
                  <a16:creationId xmlns:a16="http://schemas.microsoft.com/office/drawing/2014/main" id="{EED1D702-8087-E0E3-0ED5-6EF372A00D5D}"/>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8" name="Rectangle 57">
              <a:extLst>
                <a:ext uri="{FF2B5EF4-FFF2-40B4-BE49-F238E27FC236}">
                  <a16:creationId xmlns:a16="http://schemas.microsoft.com/office/drawing/2014/main" id="{9CC6CB7E-F87A-0786-6F2B-B7396233874C}"/>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59" name="TextBox 58">
            <a:extLst>
              <a:ext uri="{FF2B5EF4-FFF2-40B4-BE49-F238E27FC236}">
                <a16:creationId xmlns:a16="http://schemas.microsoft.com/office/drawing/2014/main" id="{715C0581-4032-F200-328E-FEE6DFC2CC45}"/>
              </a:ext>
            </a:extLst>
          </p:cNvPr>
          <p:cNvSpPr txBox="1"/>
          <p:nvPr/>
        </p:nvSpPr>
        <p:spPr>
          <a:xfrm>
            <a:off x="8669406" y="4549310"/>
            <a:ext cx="1764000" cy="461665"/>
          </a:xfrm>
          <a:prstGeom prst="rect">
            <a:avLst/>
          </a:prstGeom>
          <a:solidFill>
            <a:srgbClr val="F2F1ED"/>
          </a:solidFill>
          <a:ln w="12700">
            <a:noFill/>
            <a:prstDash val="dash"/>
          </a:ln>
        </p:spPr>
        <p:txBody>
          <a:bodyPr wrap="square" rtlCol="0">
            <a:spAutoFit/>
          </a:bodyPr>
          <a:lstStyle/>
          <a:p>
            <a:pPr algn="ctr"/>
            <a:r>
              <a:rPr lang="en-FI" sz="2400" dirty="0"/>
              <a:t>Components</a:t>
            </a:r>
          </a:p>
        </p:txBody>
      </p:sp>
      <p:cxnSp>
        <p:nvCxnSpPr>
          <p:cNvPr id="65" name="Straight Arrow Connector 64">
            <a:extLst>
              <a:ext uri="{FF2B5EF4-FFF2-40B4-BE49-F238E27FC236}">
                <a16:creationId xmlns:a16="http://schemas.microsoft.com/office/drawing/2014/main" id="{34A72E66-4F2B-7C6D-C716-1775B137A25A}"/>
              </a:ext>
            </a:extLst>
          </p:cNvPr>
          <p:cNvCxnSpPr>
            <a:cxnSpLocks/>
            <a:stCxn id="15" idx="3"/>
            <a:endCxn id="37" idx="1"/>
          </p:cNvCxnSpPr>
          <p:nvPr/>
        </p:nvCxnSpPr>
        <p:spPr>
          <a:xfrm flipV="1">
            <a:off x="3854433" y="4132023"/>
            <a:ext cx="4468124" cy="1643"/>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4887186-1E87-A0B4-F5F7-0A11F1A9CD23}"/>
              </a:ext>
            </a:extLst>
          </p:cNvPr>
          <p:cNvSpPr txBox="1"/>
          <p:nvPr/>
        </p:nvSpPr>
        <p:spPr>
          <a:xfrm>
            <a:off x="4598121" y="1037377"/>
            <a:ext cx="2995757" cy="523220"/>
          </a:xfrm>
          <a:prstGeom prst="rect">
            <a:avLst/>
          </a:prstGeom>
          <a:solidFill>
            <a:srgbClr val="F2F1ED"/>
          </a:solidFill>
        </p:spPr>
        <p:txBody>
          <a:bodyPr wrap="none" rtlCol="0">
            <a:spAutoFit/>
          </a:bodyPr>
          <a:lstStyle/>
          <a:p>
            <a:r>
              <a:rPr lang="en-FI" sz="2800" dirty="0"/>
              <a:t>Federated modules</a:t>
            </a:r>
          </a:p>
        </p:txBody>
      </p:sp>
      <p:sp>
        <p:nvSpPr>
          <p:cNvPr id="71" name="TextBox 70">
            <a:extLst>
              <a:ext uri="{FF2B5EF4-FFF2-40B4-BE49-F238E27FC236}">
                <a16:creationId xmlns:a16="http://schemas.microsoft.com/office/drawing/2014/main" id="{7E267C4C-B667-9259-700D-B240975A0CEE}"/>
              </a:ext>
            </a:extLst>
          </p:cNvPr>
          <p:cNvSpPr txBox="1"/>
          <p:nvPr/>
        </p:nvSpPr>
        <p:spPr>
          <a:xfrm>
            <a:off x="1374760" y="590738"/>
            <a:ext cx="2569614"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1</a:t>
            </a:r>
          </a:p>
          <a:p>
            <a:pPr algn="ctr"/>
            <a:r>
              <a:rPr lang="en-US" dirty="0">
                <a:latin typeface="Arial"/>
                <a:cs typeface="Arial"/>
              </a:rPr>
              <a:t>Remote</a:t>
            </a:r>
          </a:p>
          <a:p>
            <a:pPr algn="ctr"/>
            <a:endParaRPr lang="en-US" sz="2000" dirty="0"/>
          </a:p>
        </p:txBody>
      </p:sp>
      <p:sp>
        <p:nvSpPr>
          <p:cNvPr id="72" name="TextBox 71">
            <a:extLst>
              <a:ext uri="{FF2B5EF4-FFF2-40B4-BE49-F238E27FC236}">
                <a16:creationId xmlns:a16="http://schemas.microsoft.com/office/drawing/2014/main" id="{32A880B5-A3BE-52D1-D720-473863AD8478}"/>
              </a:ext>
            </a:extLst>
          </p:cNvPr>
          <p:cNvSpPr txBox="1"/>
          <p:nvPr/>
        </p:nvSpPr>
        <p:spPr>
          <a:xfrm>
            <a:off x="8277790" y="590738"/>
            <a:ext cx="25696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Arial"/>
                <a:cs typeface="Arial"/>
              </a:rPr>
              <a:t>WebApp 2</a:t>
            </a:r>
          </a:p>
          <a:p>
            <a:pPr algn="ctr"/>
            <a:r>
              <a:rPr lang="en-US" sz="2000" dirty="0">
                <a:latin typeface="Arial"/>
                <a:cs typeface="Arial"/>
              </a:rPr>
              <a:t>Host</a:t>
            </a:r>
          </a:p>
        </p:txBody>
      </p:sp>
      <p:sp>
        <p:nvSpPr>
          <p:cNvPr id="42" name="TextBox 41">
            <a:extLst>
              <a:ext uri="{FF2B5EF4-FFF2-40B4-BE49-F238E27FC236}">
                <a16:creationId xmlns:a16="http://schemas.microsoft.com/office/drawing/2014/main" id="{04AAABB4-F75A-FB17-AA8A-C39E2E27DB1B}"/>
              </a:ext>
            </a:extLst>
          </p:cNvPr>
          <p:cNvSpPr txBox="1"/>
          <p:nvPr/>
        </p:nvSpPr>
        <p:spPr>
          <a:xfrm>
            <a:off x="4069277" y="1560597"/>
            <a:ext cx="4083609" cy="2831544"/>
          </a:xfrm>
          <a:prstGeom prst="rect">
            <a:avLst/>
          </a:prstGeom>
          <a:noFill/>
        </p:spPr>
        <p:txBody>
          <a:bodyPr wrap="square" rtlCol="0">
            <a:spAutoFit/>
          </a:bodyPr>
          <a:lstStyle/>
          <a:p>
            <a:pPr marL="285750" indent="-285750">
              <a:buFont typeface="Arial" panose="020B0604020202020204" pitchFamily="34" charset="0"/>
              <a:buChar char="•"/>
            </a:pPr>
            <a:r>
              <a:rPr lang="en-FI" sz="1600" dirty="0"/>
              <a:t>Keeps the module at home</a:t>
            </a:r>
          </a:p>
          <a:p>
            <a:pPr marL="285750" indent="-285750">
              <a:buFont typeface="Arial" panose="020B0604020202020204" pitchFamily="34" charset="0"/>
              <a:buChar char="•"/>
            </a:pPr>
            <a:r>
              <a:rPr lang="en-FI" sz="1600" dirty="0"/>
              <a:t>No need to step out from coding, and republish</a:t>
            </a:r>
          </a:p>
          <a:p>
            <a:pPr marL="285750" indent="-285750">
              <a:buFont typeface="Arial" panose="020B0604020202020204" pitchFamily="34" charset="0"/>
              <a:buChar char="•"/>
            </a:pPr>
            <a:r>
              <a:rPr lang="en-FI" sz="1600" dirty="0"/>
              <a:t>Seamlessly export javascript modules &amp; import at runtime </a:t>
            </a:r>
          </a:p>
          <a:p>
            <a:pPr marL="285750" indent="-285750">
              <a:buFont typeface="Arial" panose="020B0604020202020204" pitchFamily="34" charset="0"/>
              <a:buChar char="•"/>
            </a:pPr>
            <a:r>
              <a:rPr lang="en-FI" sz="1600" dirty="0"/>
              <a:t>We can expose and consume </a:t>
            </a:r>
            <a:r>
              <a:rPr lang="en-FI" sz="1600" b="1" dirty="0"/>
              <a:t>any javascript, </a:t>
            </a:r>
            <a:r>
              <a:rPr lang="en-FI" sz="1600" dirty="0"/>
              <a:t>virtually anything that webpack can handle.</a:t>
            </a:r>
            <a:endParaRPr lang="en-FI" sz="1600" b="1" dirty="0"/>
          </a:p>
          <a:p>
            <a:pPr marL="285750" indent="-285750">
              <a:buFont typeface="Arial" panose="020B0604020202020204" pitchFamily="34" charset="0"/>
              <a:buChar char="•"/>
            </a:pPr>
            <a:r>
              <a:rPr lang="en-FI" sz="1600" dirty="0"/>
              <a:t>Reduces friction &amp; speeds up development</a:t>
            </a:r>
          </a:p>
          <a:p>
            <a:pPr marL="285750" indent="-285750">
              <a:buFont typeface="Arial" panose="020B0604020202020204" pitchFamily="34" charset="0"/>
              <a:buChar char="•"/>
            </a:pPr>
            <a:r>
              <a:rPr lang="en-FI" sz="1600" dirty="0"/>
              <a:t>Cross framework compatibility of MFE?</a:t>
            </a:r>
          </a:p>
          <a:p>
            <a:endParaRPr lang="en-FI" dirty="0"/>
          </a:p>
        </p:txBody>
      </p:sp>
      <p:sp>
        <p:nvSpPr>
          <p:cNvPr id="60" name="TextBox 59">
            <a:extLst>
              <a:ext uri="{FF2B5EF4-FFF2-40B4-BE49-F238E27FC236}">
                <a16:creationId xmlns:a16="http://schemas.microsoft.com/office/drawing/2014/main" id="{6EB51163-D9CF-7C94-5F0C-A07110101B03}"/>
              </a:ext>
            </a:extLst>
          </p:cNvPr>
          <p:cNvSpPr txBox="1"/>
          <p:nvPr/>
        </p:nvSpPr>
        <p:spPr>
          <a:xfrm>
            <a:off x="4067122" y="4144458"/>
            <a:ext cx="4083609"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t>Prevents sibling containers from overriding their modules.</a:t>
            </a:r>
          </a:p>
          <a:p>
            <a:pPr marL="285750" indent="-285750">
              <a:buFont typeface="Arial" panose="020B0604020202020204" pitchFamily="34" charset="0"/>
              <a:buChar char="•"/>
            </a:pPr>
            <a:r>
              <a:rPr lang="en-GB" sz="1600" dirty="0"/>
              <a:t>Environment-independent features that can function on the Web and Node.js</a:t>
            </a:r>
          </a:p>
          <a:p>
            <a:pPr marL="285750" indent="-285750">
              <a:buFont typeface="Arial" panose="020B0604020202020204" pitchFamily="34" charset="0"/>
              <a:buChar char="•"/>
            </a:pPr>
            <a:r>
              <a:rPr lang="en-GB" sz="1600" dirty="0"/>
              <a:t>Enables dependency sharing </a:t>
            </a:r>
            <a:endParaRPr lang="en-FI" sz="1600" dirty="0"/>
          </a:p>
        </p:txBody>
      </p:sp>
    </p:spTree>
    <p:extLst>
      <p:ext uri="{BB962C8B-B14F-4D97-AF65-F5344CB8AC3E}">
        <p14:creationId xmlns:p14="http://schemas.microsoft.com/office/powerpoint/2010/main" val="559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dissolve">
                                      <p:cBhvr>
                                        <p:cTn id="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42"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7436" y="4"/>
            <a:ext cx="12184564" cy="6858464"/>
          </a:xfrm>
          <a:prstGeom prst="rect">
            <a:avLst/>
          </a:prstGeom>
        </p:spPr>
      </p:pic>
      <p:pic>
        <p:nvPicPr>
          <p:cNvPr id="63" name="Picture 62" descr="Diagram&#10;&#10;Description automatically generated">
            <a:extLst>
              <a:ext uri="{FF2B5EF4-FFF2-40B4-BE49-F238E27FC236}">
                <a16:creationId xmlns:a16="http://schemas.microsoft.com/office/drawing/2014/main" id="{F1EB7101-94C2-2BBE-3460-B2376BFE8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57" y="922295"/>
            <a:ext cx="11386086" cy="5880100"/>
          </a:xfrm>
          <a:prstGeom prst="rect">
            <a:avLst/>
          </a:prstGeom>
        </p:spPr>
      </p:pic>
      <p:sp>
        <p:nvSpPr>
          <p:cNvPr id="66" name="TextBox 65">
            <a:extLst>
              <a:ext uri="{FF2B5EF4-FFF2-40B4-BE49-F238E27FC236}">
                <a16:creationId xmlns:a16="http://schemas.microsoft.com/office/drawing/2014/main" id="{9ABFC1D4-C02B-6BDD-CC09-EA2913022F3A}"/>
              </a:ext>
            </a:extLst>
          </p:cNvPr>
          <p:cNvSpPr txBox="1"/>
          <p:nvPr/>
        </p:nvSpPr>
        <p:spPr>
          <a:xfrm>
            <a:off x="402957" y="922295"/>
            <a:ext cx="3567002" cy="861774"/>
          </a:xfrm>
          <a:prstGeom prst="rect">
            <a:avLst/>
          </a:prstGeom>
          <a:noFill/>
        </p:spPr>
        <p:txBody>
          <a:bodyPr wrap="none" rtlCol="0">
            <a:spAutoFit/>
          </a:bodyPr>
          <a:lstStyle/>
          <a:p>
            <a:r>
              <a:rPr lang="en-FI" sz="5000" dirty="0">
                <a:latin typeface="Arial" panose="020B0604020202020204" pitchFamily="34" charset="0"/>
                <a:cs typeface="Arial" panose="020B0604020202020204" pitchFamily="34" charset="0"/>
              </a:rPr>
              <a:t>Some cloud</a:t>
            </a:r>
          </a:p>
        </p:txBody>
      </p:sp>
      <p:sp>
        <p:nvSpPr>
          <p:cNvPr id="3" name="TextBox 2">
            <a:extLst>
              <a:ext uri="{FF2B5EF4-FFF2-40B4-BE49-F238E27FC236}">
                <a16:creationId xmlns:a16="http://schemas.microsoft.com/office/drawing/2014/main" id="{497D6784-1956-3DB5-19BB-8B8320D10775}"/>
              </a:ext>
            </a:extLst>
          </p:cNvPr>
          <p:cNvSpPr txBox="1"/>
          <p:nvPr/>
        </p:nvSpPr>
        <p:spPr>
          <a:xfrm>
            <a:off x="402957" y="6128951"/>
            <a:ext cx="5759718" cy="307777"/>
          </a:xfrm>
          <a:prstGeom prst="rect">
            <a:avLst/>
          </a:prstGeom>
          <a:noFill/>
        </p:spPr>
        <p:txBody>
          <a:bodyPr wrap="none" rtlCol="0">
            <a:spAutoFit/>
          </a:bodyPr>
          <a:lstStyle/>
          <a:p>
            <a:r>
              <a:rPr lang="en-FI" sz="1400" dirty="0"/>
              <a:t>Source: </a:t>
            </a:r>
            <a:r>
              <a:rPr lang="en-GB" sz="1400" dirty="0">
                <a:hlinkClick r:id="rId5"/>
              </a:rPr>
              <a:t>A complete AWS Architecture for Module-federated micro-frontends</a:t>
            </a:r>
            <a:endParaRPr lang="en-FI" sz="1400" dirty="0"/>
          </a:p>
        </p:txBody>
      </p:sp>
    </p:spTree>
    <p:extLst>
      <p:ext uri="{BB962C8B-B14F-4D97-AF65-F5344CB8AC3E}">
        <p14:creationId xmlns:p14="http://schemas.microsoft.com/office/powerpoint/2010/main" val="2781686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4921" y="4"/>
            <a:ext cx="12184564" cy="6858464"/>
          </a:xfrm>
          <a:prstGeom prst="rect">
            <a:avLst/>
          </a:prstGeom>
        </p:spPr>
      </p:pic>
      <p:sp>
        <p:nvSpPr>
          <p:cNvPr id="66" name="TextBox 65">
            <a:extLst>
              <a:ext uri="{FF2B5EF4-FFF2-40B4-BE49-F238E27FC236}">
                <a16:creationId xmlns:a16="http://schemas.microsoft.com/office/drawing/2014/main" id="{9ABFC1D4-C02B-6BDD-CC09-EA2913022F3A}"/>
              </a:ext>
            </a:extLst>
          </p:cNvPr>
          <p:cNvSpPr txBox="1"/>
          <p:nvPr/>
        </p:nvSpPr>
        <p:spPr>
          <a:xfrm>
            <a:off x="878065" y="880763"/>
            <a:ext cx="10435870" cy="861774"/>
          </a:xfrm>
          <a:prstGeom prst="rect">
            <a:avLst/>
          </a:prstGeom>
          <a:noFill/>
        </p:spPr>
        <p:txBody>
          <a:bodyPr wrap="none" rtlCol="0">
            <a:spAutoFit/>
          </a:bodyPr>
          <a:lstStyle/>
          <a:p>
            <a:r>
              <a:rPr lang="en-FI" sz="5000" dirty="0">
                <a:latin typeface="Arial" panose="020B0604020202020204" pitchFamily="34" charset="0"/>
                <a:cs typeface="Arial" panose="020B0604020202020204" pitchFamily="34" charset="0"/>
              </a:rPr>
              <a:t>Companies using module federation</a:t>
            </a:r>
          </a:p>
        </p:txBody>
      </p:sp>
      <p:pic>
        <p:nvPicPr>
          <p:cNvPr id="4" name="Picture 3" descr="Arrow&#10;&#10;Description automatically generated with medium confidence">
            <a:extLst>
              <a:ext uri="{FF2B5EF4-FFF2-40B4-BE49-F238E27FC236}">
                <a16:creationId xmlns:a16="http://schemas.microsoft.com/office/drawing/2014/main" id="{0FBD00E3-E75B-442E-B940-C380101E9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1876" y="1742537"/>
            <a:ext cx="2538000" cy="1692000"/>
          </a:xfrm>
          <a:prstGeom prst="rect">
            <a:avLst/>
          </a:prstGeom>
        </p:spPr>
      </p:pic>
      <p:pic>
        <p:nvPicPr>
          <p:cNvPr id="6" name="Picture 5" descr="Logo&#10;&#10;Description automatically generated">
            <a:extLst>
              <a:ext uri="{FF2B5EF4-FFF2-40B4-BE49-F238E27FC236}">
                <a16:creationId xmlns:a16="http://schemas.microsoft.com/office/drawing/2014/main" id="{F736ED84-E307-5E02-AA04-6CD40368C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0596" y="1803950"/>
            <a:ext cx="2538000" cy="1692000"/>
          </a:xfrm>
          <a:prstGeom prst="rect">
            <a:avLst/>
          </a:prstGeom>
        </p:spPr>
      </p:pic>
      <p:pic>
        <p:nvPicPr>
          <p:cNvPr id="8" name="Picture 7" descr="Text, icon&#10;&#10;Description automatically generated">
            <a:extLst>
              <a:ext uri="{FF2B5EF4-FFF2-40B4-BE49-F238E27FC236}">
                <a16:creationId xmlns:a16="http://schemas.microsoft.com/office/drawing/2014/main" id="{CF9371FB-F48F-1F1F-9685-7DB1F91378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0596" y="3511768"/>
            <a:ext cx="2538000" cy="1692000"/>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32ED700F-3D6A-DFF1-1BA9-415C25F8E4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065" y="1716602"/>
            <a:ext cx="2538000" cy="1692000"/>
          </a:xfrm>
          <a:prstGeom prst="rect">
            <a:avLst/>
          </a:prstGeom>
        </p:spPr>
      </p:pic>
      <p:pic>
        <p:nvPicPr>
          <p:cNvPr id="12" name="Picture 11" descr="Logo&#10;&#10;Description automatically generated">
            <a:extLst>
              <a:ext uri="{FF2B5EF4-FFF2-40B4-BE49-F238E27FC236}">
                <a16:creationId xmlns:a16="http://schemas.microsoft.com/office/drawing/2014/main" id="{556D57B9-EB2A-9F08-2F88-213272D1C6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0948" y="1714190"/>
            <a:ext cx="2538000" cy="1692000"/>
          </a:xfrm>
          <a:prstGeom prst="rect">
            <a:avLst/>
          </a:prstGeom>
        </p:spPr>
      </p:pic>
      <p:pic>
        <p:nvPicPr>
          <p:cNvPr id="14" name="Picture 13" descr="A picture containing text, pool ball&#10;&#10;Description automatically generated">
            <a:extLst>
              <a:ext uri="{FF2B5EF4-FFF2-40B4-BE49-F238E27FC236}">
                <a16:creationId xmlns:a16="http://schemas.microsoft.com/office/drawing/2014/main" id="{E2586A3C-E3FB-50DE-2C89-91B11407F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8065" y="4886142"/>
            <a:ext cx="2538000" cy="1692000"/>
          </a:xfrm>
          <a:prstGeom prst="rect">
            <a:avLst/>
          </a:prstGeom>
        </p:spPr>
      </p:pic>
      <p:pic>
        <p:nvPicPr>
          <p:cNvPr id="16" name="Picture 15" descr="Shape&#10;&#10;Description automatically generated with medium confidence">
            <a:extLst>
              <a:ext uri="{FF2B5EF4-FFF2-40B4-BE49-F238E27FC236}">
                <a16:creationId xmlns:a16="http://schemas.microsoft.com/office/drawing/2014/main" id="{6906EB83-B1E7-F126-8C53-630831AE55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2366" y="4833590"/>
            <a:ext cx="2538000" cy="1692000"/>
          </a:xfrm>
          <a:prstGeom prst="rect">
            <a:avLst/>
          </a:prstGeom>
        </p:spPr>
      </p:pic>
      <p:pic>
        <p:nvPicPr>
          <p:cNvPr id="18" name="Picture 17" descr="Logo&#10;&#10;Description automatically generated with medium confidence">
            <a:extLst>
              <a:ext uri="{FF2B5EF4-FFF2-40B4-BE49-F238E27FC236}">
                <a16:creationId xmlns:a16="http://schemas.microsoft.com/office/drawing/2014/main" id="{1BE05EAF-AE6A-C133-E512-CAA9FDA8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5417" y="3194142"/>
            <a:ext cx="2538000" cy="1692000"/>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959B24CE-6751-C27A-DB96-BBEEF2919BF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87649" y="3141590"/>
            <a:ext cx="2538000" cy="1692000"/>
          </a:xfrm>
          <a:prstGeom prst="rect">
            <a:avLst/>
          </a:prstGeom>
        </p:spPr>
      </p:pic>
      <p:pic>
        <p:nvPicPr>
          <p:cNvPr id="22" name="Picture 21" descr="Logo&#10;&#10;Description automatically generated">
            <a:extLst>
              <a:ext uri="{FF2B5EF4-FFF2-40B4-BE49-F238E27FC236}">
                <a16:creationId xmlns:a16="http://schemas.microsoft.com/office/drawing/2014/main" id="{6E50BE0E-B997-05AF-394B-314652D675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50075" y="4833590"/>
            <a:ext cx="2538000" cy="1692000"/>
          </a:xfrm>
          <a:prstGeom prst="rect">
            <a:avLst/>
          </a:prstGeom>
        </p:spPr>
      </p:pic>
      <p:pic>
        <p:nvPicPr>
          <p:cNvPr id="24" name="Picture 23" descr="Logo&#10;&#10;Description automatically generated">
            <a:extLst>
              <a:ext uri="{FF2B5EF4-FFF2-40B4-BE49-F238E27FC236}">
                <a16:creationId xmlns:a16="http://schemas.microsoft.com/office/drawing/2014/main" id="{1E3AF188-9938-DD8C-0977-D66EA0855F2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50075" y="3191609"/>
            <a:ext cx="2538000" cy="1692000"/>
          </a:xfrm>
          <a:prstGeom prst="rect">
            <a:avLst/>
          </a:prstGeom>
        </p:spPr>
      </p:pic>
      <p:sp>
        <p:nvSpPr>
          <p:cNvPr id="25" name="TextBox 24">
            <a:extLst>
              <a:ext uri="{FF2B5EF4-FFF2-40B4-BE49-F238E27FC236}">
                <a16:creationId xmlns:a16="http://schemas.microsoft.com/office/drawing/2014/main" id="{78F80BAC-51F8-4E05-D008-D83340DFF2E1}"/>
              </a:ext>
            </a:extLst>
          </p:cNvPr>
          <p:cNvSpPr txBox="1"/>
          <p:nvPr/>
        </p:nvSpPr>
        <p:spPr>
          <a:xfrm>
            <a:off x="9270828" y="5479535"/>
            <a:ext cx="1997535" cy="400110"/>
          </a:xfrm>
          <a:prstGeom prst="rect">
            <a:avLst/>
          </a:prstGeom>
          <a:noFill/>
        </p:spPr>
        <p:txBody>
          <a:bodyPr wrap="none" rtlCol="0">
            <a:spAutoFit/>
          </a:bodyPr>
          <a:lstStyle/>
          <a:p>
            <a:r>
              <a:rPr lang="en-FI" sz="2000" dirty="0"/>
              <a:t>…and many more</a:t>
            </a:r>
          </a:p>
        </p:txBody>
      </p:sp>
    </p:spTree>
    <p:extLst>
      <p:ext uri="{BB962C8B-B14F-4D97-AF65-F5344CB8AC3E}">
        <p14:creationId xmlns:p14="http://schemas.microsoft.com/office/powerpoint/2010/main" val="156961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2"/>
          <a:stretch>
            <a:fillRect/>
          </a:stretch>
        </p:blipFill>
        <p:spPr>
          <a:xfrm>
            <a:off x="3718" y="-232"/>
            <a:ext cx="12184564" cy="6858464"/>
          </a:xfrm>
          <a:prstGeom prst="rect">
            <a:avLst/>
          </a:prstGeom>
        </p:spPr>
      </p:pic>
      <p:pic>
        <p:nvPicPr>
          <p:cNvPr id="3" name="Picture 2">
            <a:extLst>
              <a:ext uri="{FF2B5EF4-FFF2-40B4-BE49-F238E27FC236}">
                <a16:creationId xmlns:a16="http://schemas.microsoft.com/office/drawing/2014/main" id="{B38E907F-5073-BE6A-2169-F381E2064A6E}"/>
              </a:ext>
            </a:extLst>
          </p:cNvPr>
          <p:cNvPicPr>
            <a:picLocks noChangeAspect="1"/>
          </p:cNvPicPr>
          <p:nvPr/>
        </p:nvPicPr>
        <p:blipFill>
          <a:blip r:embed="rId3"/>
          <a:stretch>
            <a:fillRect/>
          </a:stretch>
        </p:blipFill>
        <p:spPr>
          <a:xfrm rot="5400000">
            <a:off x="3088604" y="2933699"/>
            <a:ext cx="2717800" cy="990600"/>
          </a:xfrm>
          <a:prstGeom prst="rect">
            <a:avLst/>
          </a:prstGeom>
        </p:spPr>
      </p:pic>
      <p:sp>
        <p:nvSpPr>
          <p:cNvPr id="4" name="TextBox 3">
            <a:extLst>
              <a:ext uri="{FF2B5EF4-FFF2-40B4-BE49-F238E27FC236}">
                <a16:creationId xmlns:a16="http://schemas.microsoft.com/office/drawing/2014/main" id="{C5C9E3F2-4298-D1E6-9718-56133B3327DA}"/>
              </a:ext>
            </a:extLst>
          </p:cNvPr>
          <p:cNvSpPr txBox="1"/>
          <p:nvPr/>
        </p:nvSpPr>
        <p:spPr>
          <a:xfrm>
            <a:off x="6096000" y="2678409"/>
            <a:ext cx="4413813" cy="1501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FI" sz="2400" dirty="0">
                <a:latin typeface="Arial" panose="020B0604020202020204" pitchFamily="34" charset="0"/>
                <a:cs typeface="Arial" panose="020B0604020202020204" pitchFamily="34" charset="0"/>
              </a:rPr>
              <a:t>How did </a:t>
            </a:r>
            <a:r>
              <a:rPr lang="en-GB" sz="2400" dirty="0">
                <a:latin typeface="Arial" panose="020B0604020202020204" pitchFamily="34" charset="0"/>
                <a:cs typeface="Arial" panose="020B0604020202020204" pitchFamily="34" charset="0"/>
              </a:rPr>
              <a:t>I</a:t>
            </a:r>
            <a:r>
              <a:rPr lang="en-FI" sz="2400" dirty="0">
                <a:latin typeface="Arial" panose="020B0604020202020204" pitchFamily="34" charset="0"/>
                <a:cs typeface="Arial" panose="020B0604020202020204" pitchFamily="34" charset="0"/>
              </a:rPr>
              <a:t> find this?</a:t>
            </a:r>
          </a:p>
          <a:p>
            <a:pPr>
              <a:lnSpc>
                <a:spcPct val="150000"/>
              </a:lnSpc>
            </a:pPr>
            <a:r>
              <a:rPr lang="en-US" sz="2400" dirty="0">
                <a:latin typeface="Arial"/>
                <a:cs typeface="Arial"/>
              </a:rPr>
              <a:t>Module federation</a:t>
            </a:r>
            <a:endParaRPr lang="en-US" sz="2400" dirty="0">
              <a:latin typeface="Calibri" panose="020F0502020204030204"/>
              <a:cs typeface="Calibri"/>
            </a:endParaRPr>
          </a:p>
          <a:p>
            <a:pPr>
              <a:lnSpc>
                <a:spcPct val="150000"/>
              </a:lnSpc>
            </a:pPr>
            <a:r>
              <a:rPr lang="en-US" sz="2400" b="1" dirty="0">
                <a:latin typeface="Arial"/>
                <a:cs typeface="Arial"/>
              </a:rPr>
              <a:t>Some example </a:t>
            </a:r>
          </a:p>
        </p:txBody>
      </p:sp>
    </p:spTree>
    <p:extLst>
      <p:ext uri="{BB962C8B-B14F-4D97-AF65-F5344CB8AC3E}">
        <p14:creationId xmlns:p14="http://schemas.microsoft.com/office/powerpoint/2010/main" val="960139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a:extLst>
              <a:ext uri="{FF2B5EF4-FFF2-40B4-BE49-F238E27FC236}">
                <a16:creationId xmlns:a16="http://schemas.microsoft.com/office/drawing/2014/main" id="{5F0D22D3-FEC6-5CAB-6254-90AA1A7C9B9B}"/>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2" name="Title 1">
            <a:extLst>
              <a:ext uri="{FF2B5EF4-FFF2-40B4-BE49-F238E27FC236}">
                <a16:creationId xmlns:a16="http://schemas.microsoft.com/office/drawing/2014/main" id="{A0B1E9EB-083E-38F7-73FF-CA10C1DD2C83}"/>
              </a:ext>
            </a:extLst>
          </p:cNvPr>
          <p:cNvSpPr>
            <a:spLocks noGrp="1"/>
          </p:cNvSpPr>
          <p:nvPr>
            <p:ph type="title"/>
          </p:nvPr>
        </p:nvSpPr>
        <p:spPr>
          <a:xfrm>
            <a:off x="696533" y="1459829"/>
            <a:ext cx="10515600" cy="1325563"/>
          </a:xfrm>
        </p:spPr>
        <p:txBody>
          <a:bodyPr/>
          <a:lstStyle/>
          <a:p>
            <a:r>
              <a:rPr lang="en-US" sz="5000" dirty="0">
                <a:latin typeface="Arial"/>
                <a:cs typeface="Arial"/>
              </a:rPr>
              <a:t>Module Federation workshop</a:t>
            </a:r>
            <a:endParaRPr lang="en-US" sz="5400" dirty="0"/>
          </a:p>
        </p:txBody>
      </p:sp>
      <p:pic>
        <p:nvPicPr>
          <p:cNvPr id="4" name="Grafikk 20">
            <a:extLst>
              <a:ext uri="{FF2B5EF4-FFF2-40B4-BE49-F238E27FC236}">
                <a16:creationId xmlns:a16="http://schemas.microsoft.com/office/drawing/2014/main" id="{8B4DC1D5-AB82-4C9A-6D2D-954743AA3A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15884" y="604295"/>
            <a:ext cx="626227" cy="521856"/>
          </a:xfrm>
          <a:prstGeom prst="rect">
            <a:avLst/>
          </a:prstGeom>
        </p:spPr>
      </p:pic>
    </p:spTree>
    <p:extLst>
      <p:ext uri="{BB962C8B-B14F-4D97-AF65-F5344CB8AC3E}">
        <p14:creationId xmlns:p14="http://schemas.microsoft.com/office/powerpoint/2010/main" val="3247315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AC0B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9E4D776-B5D3-094B-0B7F-1C4369C710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31067" y="403426"/>
            <a:ext cx="1023037" cy="317495"/>
          </a:xfrm>
          <a:prstGeom prst="rect">
            <a:avLst/>
          </a:prstGeom>
        </p:spPr>
      </p:pic>
      <p:pic>
        <p:nvPicPr>
          <p:cNvPr id="9" name="Picture 6" descr="A picture containing device, gauge&#10;&#10;Description automatically generated">
            <a:extLst>
              <a:ext uri="{FF2B5EF4-FFF2-40B4-BE49-F238E27FC236}">
                <a16:creationId xmlns:a16="http://schemas.microsoft.com/office/drawing/2014/main" id="{15C7CE2C-5005-375D-7C64-225DE62DC37A}"/>
              </a:ext>
            </a:extLst>
          </p:cNvPr>
          <p:cNvPicPr>
            <a:picLocks noChangeAspect="1"/>
          </p:cNvPicPr>
          <p:nvPr/>
        </p:nvPicPr>
        <p:blipFill>
          <a:blip r:embed="rId5"/>
          <a:stretch>
            <a:fillRect/>
          </a:stretch>
        </p:blipFill>
        <p:spPr>
          <a:xfrm>
            <a:off x="1555360" y="1970408"/>
            <a:ext cx="9275707" cy="6641471"/>
          </a:xfrm>
          <a:prstGeom prst="rect">
            <a:avLst/>
          </a:prstGeom>
        </p:spPr>
      </p:pic>
    </p:spTree>
    <p:extLst>
      <p:ext uri="{BB962C8B-B14F-4D97-AF65-F5344CB8AC3E}">
        <p14:creationId xmlns:p14="http://schemas.microsoft.com/office/powerpoint/2010/main" val="123713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2"/>
          <a:stretch>
            <a:fillRect/>
          </a:stretch>
        </p:blipFill>
        <p:spPr>
          <a:xfrm>
            <a:off x="3718" y="-232"/>
            <a:ext cx="12184564" cy="6858464"/>
          </a:xfrm>
          <a:prstGeom prst="rect">
            <a:avLst/>
          </a:prstGeom>
        </p:spPr>
      </p:pic>
      <p:sp>
        <p:nvSpPr>
          <p:cNvPr id="7" name="TextBox 6">
            <a:extLst>
              <a:ext uri="{FF2B5EF4-FFF2-40B4-BE49-F238E27FC236}">
                <a16:creationId xmlns:a16="http://schemas.microsoft.com/office/drawing/2014/main" id="{7A545ACB-11C2-ADD9-29D1-CCA3058A8BDE}"/>
              </a:ext>
            </a:extLst>
          </p:cNvPr>
          <p:cNvSpPr txBox="1"/>
          <p:nvPr/>
        </p:nvSpPr>
        <p:spPr>
          <a:xfrm>
            <a:off x="6096000" y="2678410"/>
            <a:ext cx="4054997" cy="1501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FI" sz="2400" b="1" dirty="0">
                <a:latin typeface="Arial" panose="020B0604020202020204" pitchFamily="34" charset="0"/>
                <a:cs typeface="Arial" panose="020B0604020202020204" pitchFamily="34" charset="0"/>
              </a:rPr>
              <a:t>How did </a:t>
            </a:r>
            <a:r>
              <a:rPr lang="en-GB" sz="2400" b="1" dirty="0">
                <a:latin typeface="Arial" panose="020B0604020202020204" pitchFamily="34" charset="0"/>
                <a:cs typeface="Arial" panose="020B0604020202020204" pitchFamily="34" charset="0"/>
              </a:rPr>
              <a:t>I</a:t>
            </a:r>
            <a:r>
              <a:rPr lang="en-FI" sz="2400" b="1" dirty="0">
                <a:latin typeface="Arial" panose="020B0604020202020204" pitchFamily="34" charset="0"/>
                <a:cs typeface="Arial" panose="020B0604020202020204" pitchFamily="34" charset="0"/>
              </a:rPr>
              <a:t> find this?</a:t>
            </a:r>
          </a:p>
          <a:p>
            <a:pPr>
              <a:lnSpc>
                <a:spcPct val="150000"/>
              </a:lnSpc>
            </a:pPr>
            <a:r>
              <a:rPr lang="en-US" sz="2400" dirty="0">
                <a:latin typeface="Arial"/>
                <a:cs typeface="Arial"/>
              </a:rPr>
              <a:t>Module federation</a:t>
            </a:r>
            <a:endParaRPr lang="en-US" sz="2400" dirty="0">
              <a:latin typeface="Calibri" panose="020F0502020204030204"/>
              <a:cs typeface="Calibri"/>
            </a:endParaRPr>
          </a:p>
          <a:p>
            <a:pPr>
              <a:lnSpc>
                <a:spcPct val="150000"/>
              </a:lnSpc>
            </a:pPr>
            <a:r>
              <a:rPr lang="en-US" sz="2400" dirty="0">
                <a:latin typeface="Arial"/>
                <a:cs typeface="Arial"/>
              </a:rPr>
              <a:t>Some example </a:t>
            </a:r>
          </a:p>
        </p:txBody>
      </p:sp>
      <p:pic>
        <p:nvPicPr>
          <p:cNvPr id="3" name="Picture 2">
            <a:extLst>
              <a:ext uri="{FF2B5EF4-FFF2-40B4-BE49-F238E27FC236}">
                <a16:creationId xmlns:a16="http://schemas.microsoft.com/office/drawing/2014/main" id="{DC558698-91FC-1350-D28A-AFD62BA76050}"/>
              </a:ext>
            </a:extLst>
          </p:cNvPr>
          <p:cNvPicPr>
            <a:picLocks noChangeAspect="1"/>
          </p:cNvPicPr>
          <p:nvPr/>
        </p:nvPicPr>
        <p:blipFill>
          <a:blip r:embed="rId3"/>
          <a:stretch>
            <a:fillRect/>
          </a:stretch>
        </p:blipFill>
        <p:spPr>
          <a:xfrm rot="5400000">
            <a:off x="3088604" y="2933700"/>
            <a:ext cx="2717800" cy="990600"/>
          </a:xfrm>
          <a:prstGeom prst="rect">
            <a:avLst/>
          </a:prstGeom>
        </p:spPr>
      </p:pic>
    </p:spTree>
    <p:extLst>
      <p:ext uri="{BB962C8B-B14F-4D97-AF65-F5344CB8AC3E}">
        <p14:creationId xmlns:p14="http://schemas.microsoft.com/office/powerpoint/2010/main" val="327720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5" descr="A picture containing shape&#10;&#10;Description automatically generated">
            <a:extLst>
              <a:ext uri="{FF2B5EF4-FFF2-40B4-BE49-F238E27FC236}">
                <a16:creationId xmlns:a16="http://schemas.microsoft.com/office/drawing/2014/main" id="{C5A6161E-87E4-62FE-C42E-B5DFE2C62B82}"/>
              </a:ext>
            </a:extLst>
          </p:cNvPr>
          <p:cNvPicPr>
            <a:picLocks noChangeAspect="1"/>
          </p:cNvPicPr>
          <p:nvPr/>
        </p:nvPicPr>
        <p:blipFill>
          <a:blip r:embed="rId3"/>
          <a:stretch>
            <a:fillRect/>
          </a:stretch>
        </p:blipFill>
        <p:spPr>
          <a:xfrm>
            <a:off x="7436" y="0"/>
            <a:ext cx="12184564" cy="6858464"/>
          </a:xfrm>
          <a:prstGeom prst="rect">
            <a:avLst/>
          </a:prstGeom>
        </p:spPr>
      </p:pic>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5E55C41-6212-B616-16E8-A4D871DA5583}"/>
              </a:ext>
            </a:extLst>
          </p:cNvPr>
          <p:cNvSpPr txBox="1"/>
          <p:nvPr/>
        </p:nvSpPr>
        <p:spPr>
          <a:xfrm>
            <a:off x="596857" y="1569645"/>
            <a:ext cx="987894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FI" sz="5000" dirty="0">
                <a:latin typeface="Arial" panose="020B0604020202020204" pitchFamily="34" charset="0"/>
                <a:cs typeface="Arial" panose="020B0604020202020204" pitchFamily="34" charset="0"/>
              </a:rPr>
              <a:t>How did </a:t>
            </a:r>
            <a:r>
              <a:rPr lang="en-GB" sz="5000" dirty="0">
                <a:latin typeface="Arial" panose="020B0604020202020204" pitchFamily="34" charset="0"/>
                <a:cs typeface="Arial" panose="020B0604020202020204" pitchFamily="34" charset="0"/>
              </a:rPr>
              <a:t>I</a:t>
            </a:r>
            <a:r>
              <a:rPr lang="en-FI" sz="5000" dirty="0">
                <a:latin typeface="Arial" panose="020B0604020202020204" pitchFamily="34" charset="0"/>
                <a:cs typeface="Arial" panose="020B0604020202020204" pitchFamily="34" charset="0"/>
              </a:rPr>
              <a:t> find this?</a:t>
            </a:r>
          </a:p>
        </p:txBody>
      </p:sp>
      <p:pic>
        <p:nvPicPr>
          <p:cNvPr id="4" name="Grafikk 20">
            <a:extLst>
              <a:ext uri="{FF2B5EF4-FFF2-40B4-BE49-F238E27FC236}">
                <a16:creationId xmlns:a16="http://schemas.microsoft.com/office/drawing/2014/main" id="{F88A0004-E2B1-FA8C-E296-C4E1C30CD3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15884" y="604295"/>
            <a:ext cx="626227" cy="521856"/>
          </a:xfrm>
          <a:prstGeom prst="rect">
            <a:avLst/>
          </a:prstGeom>
        </p:spPr>
      </p:pic>
    </p:spTree>
    <p:extLst>
      <p:ext uri="{BB962C8B-B14F-4D97-AF65-F5344CB8AC3E}">
        <p14:creationId xmlns:p14="http://schemas.microsoft.com/office/powerpoint/2010/main" val="212960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CF84D04E-2571-72A0-C710-61773FAED230}"/>
              </a:ext>
            </a:extLst>
          </p:cNvPr>
          <p:cNvPicPr>
            <a:picLocks noChangeAspect="1"/>
          </p:cNvPicPr>
          <p:nvPr/>
        </p:nvPicPr>
        <p:blipFill>
          <a:blip r:embed="rId3"/>
          <a:stretch>
            <a:fillRect/>
          </a:stretch>
        </p:blipFill>
        <p:spPr>
          <a:xfrm>
            <a:off x="7436" y="0"/>
            <a:ext cx="12184564" cy="6858464"/>
          </a:xfrm>
          <a:prstGeom prst="rect">
            <a:avLst/>
          </a:prstGeom>
        </p:spPr>
      </p:pic>
      <p:grpSp>
        <p:nvGrpSpPr>
          <p:cNvPr id="27" name="Group 26">
            <a:extLst>
              <a:ext uri="{FF2B5EF4-FFF2-40B4-BE49-F238E27FC236}">
                <a16:creationId xmlns:a16="http://schemas.microsoft.com/office/drawing/2014/main" id="{3B4D2F2B-11EA-384B-2674-90F67E0D1FB7}"/>
              </a:ext>
            </a:extLst>
          </p:cNvPr>
          <p:cNvGrpSpPr/>
          <p:nvPr/>
        </p:nvGrpSpPr>
        <p:grpSpPr>
          <a:xfrm>
            <a:off x="801539" y="2060448"/>
            <a:ext cx="3345537" cy="2372052"/>
            <a:chOff x="965529" y="1568731"/>
            <a:chExt cx="5458643" cy="3870286"/>
          </a:xfrm>
          <a:effectLst>
            <a:reflection stA="66437" endPos="35220" dist="364270" dir="5400000" sy="-100000" algn="bl" rotWithShape="0"/>
          </a:effectLst>
        </p:grpSpPr>
        <p:grpSp>
          <p:nvGrpSpPr>
            <p:cNvPr id="26" name="Group 25">
              <a:extLst>
                <a:ext uri="{FF2B5EF4-FFF2-40B4-BE49-F238E27FC236}">
                  <a16:creationId xmlns:a16="http://schemas.microsoft.com/office/drawing/2014/main" id="{2CEB6789-C8FF-A2E2-E735-34ABB0C6BC91}"/>
                </a:ext>
              </a:extLst>
            </p:cNvPr>
            <p:cNvGrpSpPr/>
            <p:nvPr/>
          </p:nvGrpSpPr>
          <p:grpSpPr>
            <a:xfrm>
              <a:off x="965529" y="4780218"/>
              <a:ext cx="5443200" cy="658799"/>
              <a:chOff x="4882055" y="3997070"/>
              <a:chExt cx="2439408" cy="300552"/>
            </a:xfrm>
          </p:grpSpPr>
          <p:sp>
            <p:nvSpPr>
              <p:cNvPr id="3" name="Rectangle 2">
                <a:extLst>
                  <a:ext uri="{FF2B5EF4-FFF2-40B4-BE49-F238E27FC236}">
                    <a16:creationId xmlns:a16="http://schemas.microsoft.com/office/drawing/2014/main" id="{B854667F-E085-4D5E-AC5A-932AB5ED2B40}"/>
                  </a:ext>
                </a:extLst>
              </p:cNvPr>
              <p:cNvSpPr/>
              <p:nvPr/>
            </p:nvSpPr>
            <p:spPr>
              <a:xfrm>
                <a:off x="4882055" y="39970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 name="Rectangle 3">
                <a:extLst>
                  <a:ext uri="{FF2B5EF4-FFF2-40B4-BE49-F238E27FC236}">
                    <a16:creationId xmlns:a16="http://schemas.microsoft.com/office/drawing/2014/main" id="{40720807-8D8C-95AB-FCA6-3BC76366F664}"/>
                  </a:ext>
                </a:extLst>
              </p:cNvPr>
              <p:cNvSpPr/>
              <p:nvPr/>
            </p:nvSpPr>
            <p:spPr>
              <a:xfrm>
                <a:off x="7052153" y="40033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91E3669C-14BE-DA13-A249-7F1B4AA01789}"/>
                  </a:ext>
                </a:extLst>
              </p:cNvPr>
              <p:cNvSpPr/>
              <p:nvPr/>
            </p:nvSpPr>
            <p:spPr>
              <a:xfrm>
                <a:off x="6469693"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199A9EAE-8821-FADE-A638-5EE6C7939E7C}"/>
                  </a:ext>
                </a:extLst>
              </p:cNvPr>
              <p:cNvSpPr/>
              <p:nvPr/>
            </p:nvSpPr>
            <p:spPr>
              <a:xfrm>
                <a:off x="5880969"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75A24630-B4E7-24B8-9E8D-2E026B364862}"/>
                  </a:ext>
                </a:extLst>
              </p:cNvPr>
              <p:cNvSpPr/>
              <p:nvPr/>
            </p:nvSpPr>
            <p:spPr>
              <a:xfrm>
                <a:off x="5464515" y="40033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8" name="Group 7">
              <a:extLst>
                <a:ext uri="{FF2B5EF4-FFF2-40B4-BE49-F238E27FC236}">
                  <a16:creationId xmlns:a16="http://schemas.microsoft.com/office/drawing/2014/main" id="{5888DDFA-F32C-EEDC-E881-A1F7660B5F82}"/>
                </a:ext>
              </a:extLst>
            </p:cNvPr>
            <p:cNvGrpSpPr/>
            <p:nvPr/>
          </p:nvGrpSpPr>
          <p:grpSpPr>
            <a:xfrm>
              <a:off x="965531" y="1568731"/>
              <a:ext cx="5458641" cy="658800"/>
              <a:chOff x="4882055" y="4427483"/>
              <a:chExt cx="2438400" cy="294289"/>
            </a:xfrm>
          </p:grpSpPr>
          <p:sp>
            <p:nvSpPr>
              <p:cNvPr id="9" name="Rectangle 8">
                <a:extLst>
                  <a:ext uri="{FF2B5EF4-FFF2-40B4-BE49-F238E27FC236}">
                    <a16:creationId xmlns:a16="http://schemas.microsoft.com/office/drawing/2014/main" id="{1B9CE014-78D5-8FDE-C20F-3C2F41FDEB4A}"/>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63DEC107-0DC6-80C3-5A94-D715EA88A902}"/>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DBC2DEC9-146F-16C0-D3BD-CABDC9FF56A1}"/>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Rectangle 11">
                <a:extLst>
                  <a:ext uri="{FF2B5EF4-FFF2-40B4-BE49-F238E27FC236}">
                    <a16:creationId xmlns:a16="http://schemas.microsoft.com/office/drawing/2014/main" id="{84CA8396-625C-E35D-B55B-2D94A29B11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3" name="Group 12">
              <a:extLst>
                <a:ext uri="{FF2B5EF4-FFF2-40B4-BE49-F238E27FC236}">
                  <a16:creationId xmlns:a16="http://schemas.microsoft.com/office/drawing/2014/main" id="{ABE80D90-346B-DE0C-389C-E59D1D1E9260}"/>
                </a:ext>
              </a:extLst>
            </p:cNvPr>
            <p:cNvGrpSpPr/>
            <p:nvPr/>
          </p:nvGrpSpPr>
          <p:grpSpPr>
            <a:xfrm rot="10800000">
              <a:off x="965533" y="2688178"/>
              <a:ext cx="5443200" cy="658800"/>
              <a:chOff x="5034455" y="4149470"/>
              <a:chExt cx="2439408" cy="300552"/>
            </a:xfrm>
          </p:grpSpPr>
          <p:sp>
            <p:nvSpPr>
              <p:cNvPr id="14" name="Rectangle 13">
                <a:extLst>
                  <a:ext uri="{FF2B5EF4-FFF2-40B4-BE49-F238E27FC236}">
                    <a16:creationId xmlns:a16="http://schemas.microsoft.com/office/drawing/2014/main" id="{626FB180-CFC2-CA1D-BBF6-6E669095728F}"/>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B0A2B6A6-DEFA-D237-35BA-42F8BA5515C2}"/>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2326D4B3-642A-E03E-5454-32F581EDF40C}"/>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658F629C-15A1-972B-972C-1D783CF15CA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8" name="Rectangle 17">
                <a:extLst>
                  <a:ext uri="{FF2B5EF4-FFF2-40B4-BE49-F238E27FC236}">
                    <a16:creationId xmlns:a16="http://schemas.microsoft.com/office/drawing/2014/main" id="{DEFC81B1-7CC5-3F4B-A23F-5A671704D9BB}"/>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9" name="Group 18">
              <a:extLst>
                <a:ext uri="{FF2B5EF4-FFF2-40B4-BE49-F238E27FC236}">
                  <a16:creationId xmlns:a16="http://schemas.microsoft.com/office/drawing/2014/main" id="{A39B7273-ECB5-1C80-7AB7-AFFE58D810BC}"/>
                </a:ext>
              </a:extLst>
            </p:cNvPr>
            <p:cNvGrpSpPr/>
            <p:nvPr/>
          </p:nvGrpSpPr>
          <p:grpSpPr>
            <a:xfrm rot="10800000">
              <a:off x="965533" y="3711349"/>
              <a:ext cx="5443200" cy="658800"/>
              <a:chOff x="4882055" y="4427483"/>
              <a:chExt cx="2438400" cy="294289"/>
            </a:xfrm>
          </p:grpSpPr>
          <p:sp>
            <p:nvSpPr>
              <p:cNvPr id="20" name="Rectangle 19">
                <a:extLst>
                  <a:ext uri="{FF2B5EF4-FFF2-40B4-BE49-F238E27FC236}">
                    <a16:creationId xmlns:a16="http://schemas.microsoft.com/office/drawing/2014/main" id="{31FA2D18-C483-7ECE-78D4-C89821A3AF02}"/>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BB2B2E9C-6D23-6121-2BD9-D18BC574675D}"/>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2" name="Rectangle 21">
                <a:extLst>
                  <a:ext uri="{FF2B5EF4-FFF2-40B4-BE49-F238E27FC236}">
                    <a16:creationId xmlns:a16="http://schemas.microsoft.com/office/drawing/2014/main" id="{888D4665-FD3D-97A5-4345-D90AE3523E76}"/>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F8026136-521E-915B-E55B-E914A5338D35}"/>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24" name="TextBox 23">
              <a:extLst>
                <a:ext uri="{FF2B5EF4-FFF2-40B4-BE49-F238E27FC236}">
                  <a16:creationId xmlns:a16="http://schemas.microsoft.com/office/drawing/2014/main" id="{706C2ABB-602B-C0DF-4ACC-CA34BEC9D153}"/>
                </a:ext>
              </a:extLst>
            </p:cNvPr>
            <p:cNvSpPr txBox="1"/>
            <p:nvPr/>
          </p:nvSpPr>
          <p:spPr>
            <a:xfrm>
              <a:off x="1372350" y="3018707"/>
              <a:ext cx="4659528" cy="1002811"/>
            </a:xfrm>
            <a:prstGeom prst="rect">
              <a:avLst/>
            </a:prstGeom>
            <a:solidFill>
              <a:srgbClr val="F2F1ED"/>
            </a:solidFill>
            <a:ln w="12700">
              <a:noFill/>
              <a:prstDash val="dash"/>
            </a:ln>
          </p:spPr>
          <p:txBody>
            <a:bodyPr wrap="square" rtlCol="0">
              <a:spAutoFit/>
            </a:bodyPr>
            <a:lstStyle/>
            <a:p>
              <a:pPr algn="ctr"/>
              <a:r>
                <a:rPr lang="en-FI" sz="3200" dirty="0"/>
                <a:t>Components</a:t>
              </a:r>
            </a:p>
          </p:txBody>
        </p:sp>
      </p:grpSp>
      <p:sp>
        <p:nvSpPr>
          <p:cNvPr id="118" name="TextBox 117">
            <a:extLst>
              <a:ext uri="{FF2B5EF4-FFF2-40B4-BE49-F238E27FC236}">
                <a16:creationId xmlns:a16="http://schemas.microsoft.com/office/drawing/2014/main" id="{7A382C16-C910-AEC7-4C07-4BB9AFDB133C}"/>
              </a:ext>
            </a:extLst>
          </p:cNvPr>
          <p:cNvSpPr txBox="1"/>
          <p:nvPr/>
        </p:nvSpPr>
        <p:spPr>
          <a:xfrm>
            <a:off x="635418" y="816156"/>
            <a:ext cx="3931910" cy="861774"/>
          </a:xfrm>
          <a:prstGeom prst="rect">
            <a:avLst/>
          </a:prstGeom>
          <a:noFill/>
        </p:spPr>
        <p:txBody>
          <a:bodyPr wrap="none" rtlCol="0">
            <a:spAutoFit/>
          </a:bodyPr>
          <a:lstStyle/>
          <a:p>
            <a:r>
              <a:rPr lang="en-FI" sz="5000" dirty="0"/>
              <a:t>Design System</a:t>
            </a:r>
          </a:p>
        </p:txBody>
      </p:sp>
    </p:spTree>
    <p:extLst>
      <p:ext uri="{BB962C8B-B14F-4D97-AF65-F5344CB8AC3E}">
        <p14:creationId xmlns:p14="http://schemas.microsoft.com/office/powerpoint/2010/main" val="150237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CF84D04E-2571-72A0-C710-61773FAED230}"/>
              </a:ext>
            </a:extLst>
          </p:cNvPr>
          <p:cNvPicPr>
            <a:picLocks noChangeAspect="1"/>
          </p:cNvPicPr>
          <p:nvPr/>
        </p:nvPicPr>
        <p:blipFill>
          <a:blip r:embed="rId3"/>
          <a:stretch>
            <a:fillRect/>
          </a:stretch>
        </p:blipFill>
        <p:spPr>
          <a:xfrm>
            <a:off x="7436" y="2644"/>
            <a:ext cx="12184564" cy="6858464"/>
          </a:xfrm>
          <a:prstGeom prst="rect">
            <a:avLst/>
          </a:prstGeom>
        </p:spPr>
      </p:pic>
      <p:grpSp>
        <p:nvGrpSpPr>
          <p:cNvPr id="27" name="Group 26">
            <a:extLst>
              <a:ext uri="{FF2B5EF4-FFF2-40B4-BE49-F238E27FC236}">
                <a16:creationId xmlns:a16="http://schemas.microsoft.com/office/drawing/2014/main" id="{3B4D2F2B-11EA-384B-2674-90F67E0D1FB7}"/>
              </a:ext>
            </a:extLst>
          </p:cNvPr>
          <p:cNvGrpSpPr/>
          <p:nvPr/>
        </p:nvGrpSpPr>
        <p:grpSpPr>
          <a:xfrm>
            <a:off x="801539" y="2060448"/>
            <a:ext cx="3345537" cy="2372052"/>
            <a:chOff x="965529" y="1568731"/>
            <a:chExt cx="5458643" cy="3870286"/>
          </a:xfrm>
          <a:effectLst>
            <a:reflection stA="66437" endPos="35220" dist="364270" dir="5400000" sy="-100000" algn="bl" rotWithShape="0"/>
          </a:effectLst>
        </p:grpSpPr>
        <p:grpSp>
          <p:nvGrpSpPr>
            <p:cNvPr id="26" name="Group 25">
              <a:extLst>
                <a:ext uri="{FF2B5EF4-FFF2-40B4-BE49-F238E27FC236}">
                  <a16:creationId xmlns:a16="http://schemas.microsoft.com/office/drawing/2014/main" id="{2CEB6789-C8FF-A2E2-E735-34ABB0C6BC91}"/>
                </a:ext>
              </a:extLst>
            </p:cNvPr>
            <p:cNvGrpSpPr/>
            <p:nvPr/>
          </p:nvGrpSpPr>
          <p:grpSpPr>
            <a:xfrm>
              <a:off x="965529" y="4780218"/>
              <a:ext cx="5443200" cy="658799"/>
              <a:chOff x="4882055" y="3997070"/>
              <a:chExt cx="2439408" cy="300552"/>
            </a:xfrm>
          </p:grpSpPr>
          <p:sp>
            <p:nvSpPr>
              <p:cNvPr id="3" name="Rectangle 2">
                <a:extLst>
                  <a:ext uri="{FF2B5EF4-FFF2-40B4-BE49-F238E27FC236}">
                    <a16:creationId xmlns:a16="http://schemas.microsoft.com/office/drawing/2014/main" id="{B854667F-E085-4D5E-AC5A-932AB5ED2B40}"/>
                  </a:ext>
                </a:extLst>
              </p:cNvPr>
              <p:cNvSpPr/>
              <p:nvPr/>
            </p:nvSpPr>
            <p:spPr>
              <a:xfrm>
                <a:off x="4882055" y="39970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 name="Rectangle 3">
                <a:extLst>
                  <a:ext uri="{FF2B5EF4-FFF2-40B4-BE49-F238E27FC236}">
                    <a16:creationId xmlns:a16="http://schemas.microsoft.com/office/drawing/2014/main" id="{40720807-8D8C-95AB-FCA6-3BC76366F664}"/>
                  </a:ext>
                </a:extLst>
              </p:cNvPr>
              <p:cNvSpPr/>
              <p:nvPr/>
            </p:nvSpPr>
            <p:spPr>
              <a:xfrm>
                <a:off x="7052153" y="40033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91E3669C-14BE-DA13-A249-7F1B4AA01789}"/>
                  </a:ext>
                </a:extLst>
              </p:cNvPr>
              <p:cNvSpPr/>
              <p:nvPr/>
            </p:nvSpPr>
            <p:spPr>
              <a:xfrm>
                <a:off x="6469693"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199A9EAE-8821-FADE-A638-5EE6C7939E7C}"/>
                  </a:ext>
                </a:extLst>
              </p:cNvPr>
              <p:cNvSpPr/>
              <p:nvPr/>
            </p:nvSpPr>
            <p:spPr>
              <a:xfrm>
                <a:off x="5880969"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75A24630-B4E7-24B8-9E8D-2E026B364862}"/>
                  </a:ext>
                </a:extLst>
              </p:cNvPr>
              <p:cNvSpPr/>
              <p:nvPr/>
            </p:nvSpPr>
            <p:spPr>
              <a:xfrm>
                <a:off x="5464515" y="40033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8" name="Group 7">
              <a:extLst>
                <a:ext uri="{FF2B5EF4-FFF2-40B4-BE49-F238E27FC236}">
                  <a16:creationId xmlns:a16="http://schemas.microsoft.com/office/drawing/2014/main" id="{5888DDFA-F32C-EEDC-E881-A1F7660B5F82}"/>
                </a:ext>
              </a:extLst>
            </p:cNvPr>
            <p:cNvGrpSpPr/>
            <p:nvPr/>
          </p:nvGrpSpPr>
          <p:grpSpPr>
            <a:xfrm>
              <a:off x="965531" y="1568731"/>
              <a:ext cx="5458641" cy="658800"/>
              <a:chOff x="4882055" y="4427483"/>
              <a:chExt cx="2438400" cy="294289"/>
            </a:xfrm>
          </p:grpSpPr>
          <p:sp>
            <p:nvSpPr>
              <p:cNvPr id="9" name="Rectangle 8">
                <a:extLst>
                  <a:ext uri="{FF2B5EF4-FFF2-40B4-BE49-F238E27FC236}">
                    <a16:creationId xmlns:a16="http://schemas.microsoft.com/office/drawing/2014/main" id="{1B9CE014-78D5-8FDE-C20F-3C2F41FDEB4A}"/>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63DEC107-0DC6-80C3-5A94-D715EA88A902}"/>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DBC2DEC9-146F-16C0-D3BD-CABDC9FF56A1}"/>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Rectangle 11">
                <a:extLst>
                  <a:ext uri="{FF2B5EF4-FFF2-40B4-BE49-F238E27FC236}">
                    <a16:creationId xmlns:a16="http://schemas.microsoft.com/office/drawing/2014/main" id="{84CA8396-625C-E35D-B55B-2D94A29B11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3" name="Group 12">
              <a:extLst>
                <a:ext uri="{FF2B5EF4-FFF2-40B4-BE49-F238E27FC236}">
                  <a16:creationId xmlns:a16="http://schemas.microsoft.com/office/drawing/2014/main" id="{ABE80D90-346B-DE0C-389C-E59D1D1E9260}"/>
                </a:ext>
              </a:extLst>
            </p:cNvPr>
            <p:cNvGrpSpPr/>
            <p:nvPr/>
          </p:nvGrpSpPr>
          <p:grpSpPr>
            <a:xfrm rot="10800000">
              <a:off x="965533" y="2688178"/>
              <a:ext cx="5443200" cy="658800"/>
              <a:chOff x="5034455" y="4149470"/>
              <a:chExt cx="2439408" cy="300552"/>
            </a:xfrm>
          </p:grpSpPr>
          <p:sp>
            <p:nvSpPr>
              <p:cNvPr id="14" name="Rectangle 13">
                <a:extLst>
                  <a:ext uri="{FF2B5EF4-FFF2-40B4-BE49-F238E27FC236}">
                    <a16:creationId xmlns:a16="http://schemas.microsoft.com/office/drawing/2014/main" id="{626FB180-CFC2-CA1D-BBF6-6E669095728F}"/>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B0A2B6A6-DEFA-D237-35BA-42F8BA5515C2}"/>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2326D4B3-642A-E03E-5454-32F581EDF40C}"/>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658F629C-15A1-972B-972C-1D783CF15CA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8" name="Rectangle 17">
                <a:extLst>
                  <a:ext uri="{FF2B5EF4-FFF2-40B4-BE49-F238E27FC236}">
                    <a16:creationId xmlns:a16="http://schemas.microsoft.com/office/drawing/2014/main" id="{DEFC81B1-7CC5-3F4B-A23F-5A671704D9BB}"/>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9" name="Group 18">
              <a:extLst>
                <a:ext uri="{FF2B5EF4-FFF2-40B4-BE49-F238E27FC236}">
                  <a16:creationId xmlns:a16="http://schemas.microsoft.com/office/drawing/2014/main" id="{A39B7273-ECB5-1C80-7AB7-AFFE58D810BC}"/>
                </a:ext>
              </a:extLst>
            </p:cNvPr>
            <p:cNvGrpSpPr/>
            <p:nvPr/>
          </p:nvGrpSpPr>
          <p:grpSpPr>
            <a:xfrm rot="10800000">
              <a:off x="965533" y="3711349"/>
              <a:ext cx="5443200" cy="658800"/>
              <a:chOff x="4882055" y="4427483"/>
              <a:chExt cx="2438400" cy="294289"/>
            </a:xfrm>
          </p:grpSpPr>
          <p:sp>
            <p:nvSpPr>
              <p:cNvPr id="20" name="Rectangle 19">
                <a:extLst>
                  <a:ext uri="{FF2B5EF4-FFF2-40B4-BE49-F238E27FC236}">
                    <a16:creationId xmlns:a16="http://schemas.microsoft.com/office/drawing/2014/main" id="{31FA2D18-C483-7ECE-78D4-C89821A3AF02}"/>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BB2B2E9C-6D23-6121-2BD9-D18BC574675D}"/>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2" name="Rectangle 21">
                <a:extLst>
                  <a:ext uri="{FF2B5EF4-FFF2-40B4-BE49-F238E27FC236}">
                    <a16:creationId xmlns:a16="http://schemas.microsoft.com/office/drawing/2014/main" id="{888D4665-FD3D-97A5-4345-D90AE3523E76}"/>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F8026136-521E-915B-E55B-E914A5338D35}"/>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24" name="TextBox 23">
              <a:extLst>
                <a:ext uri="{FF2B5EF4-FFF2-40B4-BE49-F238E27FC236}">
                  <a16:creationId xmlns:a16="http://schemas.microsoft.com/office/drawing/2014/main" id="{706C2ABB-602B-C0DF-4ACC-CA34BEC9D153}"/>
                </a:ext>
              </a:extLst>
            </p:cNvPr>
            <p:cNvSpPr txBox="1"/>
            <p:nvPr/>
          </p:nvSpPr>
          <p:spPr>
            <a:xfrm>
              <a:off x="1372350" y="3018707"/>
              <a:ext cx="4659528" cy="1002811"/>
            </a:xfrm>
            <a:prstGeom prst="rect">
              <a:avLst/>
            </a:prstGeom>
            <a:solidFill>
              <a:srgbClr val="F2F1ED"/>
            </a:solidFill>
            <a:ln w="12700">
              <a:noFill/>
              <a:prstDash val="dash"/>
            </a:ln>
          </p:spPr>
          <p:txBody>
            <a:bodyPr wrap="square" rtlCol="0">
              <a:spAutoFit/>
            </a:bodyPr>
            <a:lstStyle/>
            <a:p>
              <a:pPr algn="ctr"/>
              <a:r>
                <a:rPr lang="en-FI" sz="3200" dirty="0"/>
                <a:t>Components</a:t>
              </a:r>
            </a:p>
          </p:txBody>
        </p:sp>
      </p:grpSp>
      <p:sp>
        <p:nvSpPr>
          <p:cNvPr id="28" name="TextBox 27">
            <a:extLst>
              <a:ext uri="{FF2B5EF4-FFF2-40B4-BE49-F238E27FC236}">
                <a16:creationId xmlns:a16="http://schemas.microsoft.com/office/drawing/2014/main" id="{CD63B058-531C-82BC-6306-6EA540B718E8}"/>
              </a:ext>
            </a:extLst>
          </p:cNvPr>
          <p:cNvSpPr txBox="1"/>
          <p:nvPr/>
        </p:nvSpPr>
        <p:spPr>
          <a:xfrm>
            <a:off x="635418" y="816156"/>
            <a:ext cx="3931910" cy="861774"/>
          </a:xfrm>
          <a:prstGeom prst="rect">
            <a:avLst/>
          </a:prstGeom>
          <a:noFill/>
        </p:spPr>
        <p:txBody>
          <a:bodyPr wrap="none" rtlCol="0">
            <a:spAutoFit/>
          </a:bodyPr>
          <a:lstStyle/>
          <a:p>
            <a:r>
              <a:rPr lang="en-FI" sz="5000" dirty="0"/>
              <a:t>Design System</a:t>
            </a:r>
          </a:p>
        </p:txBody>
      </p:sp>
      <p:sp>
        <p:nvSpPr>
          <p:cNvPr id="25" name="Rectangle 24">
            <a:extLst>
              <a:ext uri="{FF2B5EF4-FFF2-40B4-BE49-F238E27FC236}">
                <a16:creationId xmlns:a16="http://schemas.microsoft.com/office/drawing/2014/main" id="{F2DAB4E7-7934-7F1E-C860-9E4B49BE814D}"/>
              </a:ext>
            </a:extLst>
          </p:cNvPr>
          <p:cNvSpPr/>
          <p:nvPr/>
        </p:nvSpPr>
        <p:spPr>
          <a:xfrm>
            <a:off x="8064037" y="3052370"/>
            <a:ext cx="2822457" cy="403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NPM library</a:t>
            </a:r>
          </a:p>
        </p:txBody>
      </p:sp>
      <p:sp>
        <p:nvSpPr>
          <p:cNvPr id="29" name="Right Brace 28">
            <a:extLst>
              <a:ext uri="{FF2B5EF4-FFF2-40B4-BE49-F238E27FC236}">
                <a16:creationId xmlns:a16="http://schemas.microsoft.com/office/drawing/2014/main" id="{7B851DA1-3F59-2BDC-3100-54E9582DB245}"/>
              </a:ext>
            </a:extLst>
          </p:cNvPr>
          <p:cNvSpPr/>
          <p:nvPr/>
        </p:nvSpPr>
        <p:spPr>
          <a:xfrm>
            <a:off x="4483235" y="2060448"/>
            <a:ext cx="423926" cy="2372052"/>
          </a:xfrm>
          <a:prstGeom prst="rightBrace">
            <a:avLst/>
          </a:prstGeom>
          <a:ln w="38100">
            <a:solidFill>
              <a:srgbClr val="2B49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I"/>
          </a:p>
        </p:txBody>
      </p:sp>
      <p:cxnSp>
        <p:nvCxnSpPr>
          <p:cNvPr id="30" name="Straight Arrow Connector 29">
            <a:extLst>
              <a:ext uri="{FF2B5EF4-FFF2-40B4-BE49-F238E27FC236}">
                <a16:creationId xmlns:a16="http://schemas.microsoft.com/office/drawing/2014/main" id="{C1D45D61-8D0C-BF88-A10E-D8B5135E8D32}"/>
              </a:ext>
            </a:extLst>
          </p:cNvPr>
          <p:cNvCxnSpPr>
            <a:cxnSpLocks/>
          </p:cNvCxnSpPr>
          <p:nvPr/>
        </p:nvCxnSpPr>
        <p:spPr>
          <a:xfrm>
            <a:off x="4907161" y="3250883"/>
            <a:ext cx="3138154" cy="15565"/>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41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CF84D04E-2571-72A0-C710-61773FAED230}"/>
              </a:ext>
            </a:extLst>
          </p:cNvPr>
          <p:cNvPicPr>
            <a:picLocks noChangeAspect="1"/>
          </p:cNvPicPr>
          <p:nvPr/>
        </p:nvPicPr>
        <p:blipFill>
          <a:blip r:embed="rId3"/>
          <a:stretch>
            <a:fillRect/>
          </a:stretch>
        </p:blipFill>
        <p:spPr>
          <a:xfrm>
            <a:off x="7436" y="2644"/>
            <a:ext cx="12184564" cy="6858464"/>
          </a:xfrm>
          <a:prstGeom prst="rect">
            <a:avLst/>
          </a:prstGeom>
        </p:spPr>
      </p:pic>
      <p:grpSp>
        <p:nvGrpSpPr>
          <p:cNvPr id="27" name="Group 26">
            <a:extLst>
              <a:ext uri="{FF2B5EF4-FFF2-40B4-BE49-F238E27FC236}">
                <a16:creationId xmlns:a16="http://schemas.microsoft.com/office/drawing/2014/main" id="{3B4D2F2B-11EA-384B-2674-90F67E0D1FB7}"/>
              </a:ext>
            </a:extLst>
          </p:cNvPr>
          <p:cNvGrpSpPr/>
          <p:nvPr/>
        </p:nvGrpSpPr>
        <p:grpSpPr>
          <a:xfrm>
            <a:off x="801539" y="2060448"/>
            <a:ext cx="3345537" cy="2372052"/>
            <a:chOff x="965529" y="1568731"/>
            <a:chExt cx="5458643" cy="3870286"/>
          </a:xfrm>
          <a:effectLst>
            <a:reflection stA="66437" endPos="35220" dist="364270" dir="5400000" sy="-100000" algn="bl" rotWithShape="0"/>
          </a:effectLst>
        </p:grpSpPr>
        <p:grpSp>
          <p:nvGrpSpPr>
            <p:cNvPr id="26" name="Group 25">
              <a:extLst>
                <a:ext uri="{FF2B5EF4-FFF2-40B4-BE49-F238E27FC236}">
                  <a16:creationId xmlns:a16="http://schemas.microsoft.com/office/drawing/2014/main" id="{2CEB6789-C8FF-A2E2-E735-34ABB0C6BC91}"/>
                </a:ext>
              </a:extLst>
            </p:cNvPr>
            <p:cNvGrpSpPr/>
            <p:nvPr/>
          </p:nvGrpSpPr>
          <p:grpSpPr>
            <a:xfrm>
              <a:off x="965529" y="4780218"/>
              <a:ext cx="5443200" cy="658799"/>
              <a:chOff x="4882055" y="3997070"/>
              <a:chExt cx="2439408" cy="300552"/>
            </a:xfrm>
          </p:grpSpPr>
          <p:sp>
            <p:nvSpPr>
              <p:cNvPr id="3" name="Rectangle 2">
                <a:extLst>
                  <a:ext uri="{FF2B5EF4-FFF2-40B4-BE49-F238E27FC236}">
                    <a16:creationId xmlns:a16="http://schemas.microsoft.com/office/drawing/2014/main" id="{B854667F-E085-4D5E-AC5A-932AB5ED2B40}"/>
                  </a:ext>
                </a:extLst>
              </p:cNvPr>
              <p:cNvSpPr/>
              <p:nvPr/>
            </p:nvSpPr>
            <p:spPr>
              <a:xfrm>
                <a:off x="4882055" y="39970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 name="Rectangle 3">
                <a:extLst>
                  <a:ext uri="{FF2B5EF4-FFF2-40B4-BE49-F238E27FC236}">
                    <a16:creationId xmlns:a16="http://schemas.microsoft.com/office/drawing/2014/main" id="{40720807-8D8C-95AB-FCA6-3BC76366F664}"/>
                  </a:ext>
                </a:extLst>
              </p:cNvPr>
              <p:cNvSpPr/>
              <p:nvPr/>
            </p:nvSpPr>
            <p:spPr>
              <a:xfrm>
                <a:off x="7052153" y="40033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 name="Rectangle 4">
                <a:extLst>
                  <a:ext uri="{FF2B5EF4-FFF2-40B4-BE49-F238E27FC236}">
                    <a16:creationId xmlns:a16="http://schemas.microsoft.com/office/drawing/2014/main" id="{91E3669C-14BE-DA13-A249-7F1B4AA01789}"/>
                  </a:ext>
                </a:extLst>
              </p:cNvPr>
              <p:cNvSpPr/>
              <p:nvPr/>
            </p:nvSpPr>
            <p:spPr>
              <a:xfrm>
                <a:off x="6469693"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ectangle 5">
                <a:extLst>
                  <a:ext uri="{FF2B5EF4-FFF2-40B4-BE49-F238E27FC236}">
                    <a16:creationId xmlns:a16="http://schemas.microsoft.com/office/drawing/2014/main" id="{199A9EAE-8821-FADE-A638-5EE6C7939E7C}"/>
                  </a:ext>
                </a:extLst>
              </p:cNvPr>
              <p:cNvSpPr/>
              <p:nvPr/>
            </p:nvSpPr>
            <p:spPr>
              <a:xfrm>
                <a:off x="5880969" y="40033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 name="Rectangle 6">
                <a:extLst>
                  <a:ext uri="{FF2B5EF4-FFF2-40B4-BE49-F238E27FC236}">
                    <a16:creationId xmlns:a16="http://schemas.microsoft.com/office/drawing/2014/main" id="{75A24630-B4E7-24B8-9E8D-2E026B364862}"/>
                  </a:ext>
                </a:extLst>
              </p:cNvPr>
              <p:cNvSpPr/>
              <p:nvPr/>
            </p:nvSpPr>
            <p:spPr>
              <a:xfrm>
                <a:off x="5464515" y="40033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8" name="Group 7">
              <a:extLst>
                <a:ext uri="{FF2B5EF4-FFF2-40B4-BE49-F238E27FC236}">
                  <a16:creationId xmlns:a16="http://schemas.microsoft.com/office/drawing/2014/main" id="{5888DDFA-F32C-EEDC-E881-A1F7660B5F82}"/>
                </a:ext>
              </a:extLst>
            </p:cNvPr>
            <p:cNvGrpSpPr/>
            <p:nvPr/>
          </p:nvGrpSpPr>
          <p:grpSpPr>
            <a:xfrm>
              <a:off x="965531" y="1568731"/>
              <a:ext cx="5458641" cy="658800"/>
              <a:chOff x="4882055" y="4427483"/>
              <a:chExt cx="2438400" cy="294289"/>
            </a:xfrm>
          </p:grpSpPr>
          <p:sp>
            <p:nvSpPr>
              <p:cNvPr id="9" name="Rectangle 8">
                <a:extLst>
                  <a:ext uri="{FF2B5EF4-FFF2-40B4-BE49-F238E27FC236}">
                    <a16:creationId xmlns:a16="http://schemas.microsoft.com/office/drawing/2014/main" id="{1B9CE014-78D5-8FDE-C20F-3C2F41FDEB4A}"/>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0" name="Rectangle 9">
                <a:extLst>
                  <a:ext uri="{FF2B5EF4-FFF2-40B4-BE49-F238E27FC236}">
                    <a16:creationId xmlns:a16="http://schemas.microsoft.com/office/drawing/2014/main" id="{63DEC107-0DC6-80C3-5A94-D715EA88A902}"/>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1" name="Rectangle 10">
                <a:extLst>
                  <a:ext uri="{FF2B5EF4-FFF2-40B4-BE49-F238E27FC236}">
                    <a16:creationId xmlns:a16="http://schemas.microsoft.com/office/drawing/2014/main" id="{DBC2DEC9-146F-16C0-D3BD-CABDC9FF56A1}"/>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2" name="Rectangle 11">
                <a:extLst>
                  <a:ext uri="{FF2B5EF4-FFF2-40B4-BE49-F238E27FC236}">
                    <a16:creationId xmlns:a16="http://schemas.microsoft.com/office/drawing/2014/main" id="{84CA8396-625C-E35D-B55B-2D94A29B1191}"/>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3" name="Group 12">
              <a:extLst>
                <a:ext uri="{FF2B5EF4-FFF2-40B4-BE49-F238E27FC236}">
                  <a16:creationId xmlns:a16="http://schemas.microsoft.com/office/drawing/2014/main" id="{ABE80D90-346B-DE0C-389C-E59D1D1E9260}"/>
                </a:ext>
              </a:extLst>
            </p:cNvPr>
            <p:cNvGrpSpPr/>
            <p:nvPr/>
          </p:nvGrpSpPr>
          <p:grpSpPr>
            <a:xfrm rot="10800000">
              <a:off x="965533" y="2688178"/>
              <a:ext cx="5443200" cy="658800"/>
              <a:chOff x="5034455" y="4149470"/>
              <a:chExt cx="2439408" cy="300552"/>
            </a:xfrm>
          </p:grpSpPr>
          <p:sp>
            <p:nvSpPr>
              <p:cNvPr id="14" name="Rectangle 13">
                <a:extLst>
                  <a:ext uri="{FF2B5EF4-FFF2-40B4-BE49-F238E27FC236}">
                    <a16:creationId xmlns:a16="http://schemas.microsoft.com/office/drawing/2014/main" id="{626FB180-CFC2-CA1D-BBF6-6E669095728F}"/>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5" name="Rectangle 14">
                <a:extLst>
                  <a:ext uri="{FF2B5EF4-FFF2-40B4-BE49-F238E27FC236}">
                    <a16:creationId xmlns:a16="http://schemas.microsoft.com/office/drawing/2014/main" id="{B0A2B6A6-DEFA-D237-35BA-42F8BA5515C2}"/>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6" name="Rectangle 15">
                <a:extLst>
                  <a:ext uri="{FF2B5EF4-FFF2-40B4-BE49-F238E27FC236}">
                    <a16:creationId xmlns:a16="http://schemas.microsoft.com/office/drawing/2014/main" id="{2326D4B3-642A-E03E-5454-32F581EDF40C}"/>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Rectangle 16">
                <a:extLst>
                  <a:ext uri="{FF2B5EF4-FFF2-40B4-BE49-F238E27FC236}">
                    <a16:creationId xmlns:a16="http://schemas.microsoft.com/office/drawing/2014/main" id="{658F629C-15A1-972B-972C-1D783CF15CAB}"/>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8" name="Rectangle 17">
                <a:extLst>
                  <a:ext uri="{FF2B5EF4-FFF2-40B4-BE49-F238E27FC236}">
                    <a16:creationId xmlns:a16="http://schemas.microsoft.com/office/drawing/2014/main" id="{DEFC81B1-7CC5-3F4B-A23F-5A671704D9BB}"/>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19" name="Group 18">
              <a:extLst>
                <a:ext uri="{FF2B5EF4-FFF2-40B4-BE49-F238E27FC236}">
                  <a16:creationId xmlns:a16="http://schemas.microsoft.com/office/drawing/2014/main" id="{A39B7273-ECB5-1C80-7AB7-AFFE58D810BC}"/>
                </a:ext>
              </a:extLst>
            </p:cNvPr>
            <p:cNvGrpSpPr/>
            <p:nvPr/>
          </p:nvGrpSpPr>
          <p:grpSpPr>
            <a:xfrm rot="10800000">
              <a:off x="965533" y="3711349"/>
              <a:ext cx="5443200" cy="658800"/>
              <a:chOff x="4882055" y="4427483"/>
              <a:chExt cx="2438400" cy="294289"/>
            </a:xfrm>
          </p:grpSpPr>
          <p:sp>
            <p:nvSpPr>
              <p:cNvPr id="20" name="Rectangle 19">
                <a:extLst>
                  <a:ext uri="{FF2B5EF4-FFF2-40B4-BE49-F238E27FC236}">
                    <a16:creationId xmlns:a16="http://schemas.microsoft.com/office/drawing/2014/main" id="{31FA2D18-C483-7ECE-78D4-C89821A3AF02}"/>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1" name="Rectangle 20">
                <a:extLst>
                  <a:ext uri="{FF2B5EF4-FFF2-40B4-BE49-F238E27FC236}">
                    <a16:creationId xmlns:a16="http://schemas.microsoft.com/office/drawing/2014/main" id="{BB2B2E9C-6D23-6121-2BD9-D18BC574675D}"/>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2" name="Rectangle 21">
                <a:extLst>
                  <a:ext uri="{FF2B5EF4-FFF2-40B4-BE49-F238E27FC236}">
                    <a16:creationId xmlns:a16="http://schemas.microsoft.com/office/drawing/2014/main" id="{888D4665-FD3D-97A5-4345-D90AE3523E76}"/>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23" name="Rectangle 22">
                <a:extLst>
                  <a:ext uri="{FF2B5EF4-FFF2-40B4-BE49-F238E27FC236}">
                    <a16:creationId xmlns:a16="http://schemas.microsoft.com/office/drawing/2014/main" id="{F8026136-521E-915B-E55B-E914A5338D35}"/>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sp>
          <p:nvSpPr>
            <p:cNvPr id="24" name="TextBox 23">
              <a:extLst>
                <a:ext uri="{FF2B5EF4-FFF2-40B4-BE49-F238E27FC236}">
                  <a16:creationId xmlns:a16="http://schemas.microsoft.com/office/drawing/2014/main" id="{706C2ABB-602B-C0DF-4ACC-CA34BEC9D153}"/>
                </a:ext>
              </a:extLst>
            </p:cNvPr>
            <p:cNvSpPr txBox="1"/>
            <p:nvPr/>
          </p:nvSpPr>
          <p:spPr>
            <a:xfrm>
              <a:off x="1372350" y="3018707"/>
              <a:ext cx="4659528" cy="1002811"/>
            </a:xfrm>
            <a:prstGeom prst="rect">
              <a:avLst/>
            </a:prstGeom>
            <a:solidFill>
              <a:srgbClr val="F2F1ED"/>
            </a:solidFill>
            <a:ln w="12700">
              <a:noFill/>
              <a:prstDash val="dash"/>
            </a:ln>
          </p:spPr>
          <p:txBody>
            <a:bodyPr wrap="square" rtlCol="0">
              <a:spAutoFit/>
            </a:bodyPr>
            <a:lstStyle/>
            <a:p>
              <a:pPr algn="ctr"/>
              <a:r>
                <a:rPr lang="en-FI" sz="3200" dirty="0"/>
                <a:t>Components</a:t>
              </a:r>
            </a:p>
          </p:txBody>
        </p:sp>
      </p:grpSp>
      <p:sp>
        <p:nvSpPr>
          <p:cNvPr id="28" name="TextBox 27">
            <a:extLst>
              <a:ext uri="{FF2B5EF4-FFF2-40B4-BE49-F238E27FC236}">
                <a16:creationId xmlns:a16="http://schemas.microsoft.com/office/drawing/2014/main" id="{CD63B058-531C-82BC-6306-6EA540B718E8}"/>
              </a:ext>
            </a:extLst>
          </p:cNvPr>
          <p:cNvSpPr txBox="1"/>
          <p:nvPr/>
        </p:nvSpPr>
        <p:spPr>
          <a:xfrm>
            <a:off x="635418" y="816156"/>
            <a:ext cx="3931910" cy="861774"/>
          </a:xfrm>
          <a:prstGeom prst="rect">
            <a:avLst/>
          </a:prstGeom>
          <a:noFill/>
        </p:spPr>
        <p:txBody>
          <a:bodyPr wrap="none" rtlCol="0">
            <a:spAutoFit/>
          </a:bodyPr>
          <a:lstStyle/>
          <a:p>
            <a:r>
              <a:rPr lang="en-FI" sz="5000" dirty="0"/>
              <a:t>Design System</a:t>
            </a:r>
          </a:p>
        </p:txBody>
      </p:sp>
      <p:sp>
        <p:nvSpPr>
          <p:cNvPr id="25" name="Rectangle 24">
            <a:extLst>
              <a:ext uri="{FF2B5EF4-FFF2-40B4-BE49-F238E27FC236}">
                <a16:creationId xmlns:a16="http://schemas.microsoft.com/office/drawing/2014/main" id="{C4C91789-3A9E-6398-73F8-B8CEAB826525}"/>
              </a:ext>
            </a:extLst>
          </p:cNvPr>
          <p:cNvSpPr/>
          <p:nvPr/>
        </p:nvSpPr>
        <p:spPr>
          <a:xfrm>
            <a:off x="8064037" y="3052370"/>
            <a:ext cx="2822457" cy="403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sz="2400" dirty="0">
                <a:solidFill>
                  <a:schemeClr val="tx1"/>
                </a:solidFill>
              </a:rPr>
              <a:t>NPM library</a:t>
            </a:r>
          </a:p>
        </p:txBody>
      </p:sp>
      <p:cxnSp>
        <p:nvCxnSpPr>
          <p:cNvPr id="29" name="Straight Arrow Connector 28">
            <a:extLst>
              <a:ext uri="{FF2B5EF4-FFF2-40B4-BE49-F238E27FC236}">
                <a16:creationId xmlns:a16="http://schemas.microsoft.com/office/drawing/2014/main" id="{7897E544-F587-5F9B-F13D-4BE83D2B4AD6}"/>
              </a:ext>
            </a:extLst>
          </p:cNvPr>
          <p:cNvCxnSpPr>
            <a:cxnSpLocks/>
          </p:cNvCxnSpPr>
          <p:nvPr/>
        </p:nvCxnSpPr>
        <p:spPr>
          <a:xfrm>
            <a:off x="4907161" y="3250883"/>
            <a:ext cx="3138154" cy="15565"/>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75A27B-7CC3-C4AB-E2F7-9E5B8F2C70CB}"/>
              </a:ext>
            </a:extLst>
          </p:cNvPr>
          <p:cNvCxnSpPr>
            <a:cxnSpLocks/>
          </p:cNvCxnSpPr>
          <p:nvPr/>
        </p:nvCxnSpPr>
        <p:spPr>
          <a:xfrm flipH="1">
            <a:off x="7985489" y="3456141"/>
            <a:ext cx="404390" cy="1034896"/>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244A6E-7C4A-F5ED-C1BB-4FFBC201F3F5}"/>
              </a:ext>
            </a:extLst>
          </p:cNvPr>
          <p:cNvCxnSpPr>
            <a:cxnSpLocks/>
          </p:cNvCxnSpPr>
          <p:nvPr/>
        </p:nvCxnSpPr>
        <p:spPr>
          <a:xfrm>
            <a:off x="9435991" y="3456141"/>
            <a:ext cx="0" cy="967945"/>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C6C93E-7E0D-84AC-6E16-4BAAB38EB0A4}"/>
              </a:ext>
            </a:extLst>
          </p:cNvPr>
          <p:cNvCxnSpPr>
            <a:cxnSpLocks/>
          </p:cNvCxnSpPr>
          <p:nvPr/>
        </p:nvCxnSpPr>
        <p:spPr>
          <a:xfrm>
            <a:off x="10684299" y="3455026"/>
            <a:ext cx="280743" cy="1036011"/>
          </a:xfrm>
          <a:prstGeom prst="straightConnector1">
            <a:avLst/>
          </a:prstGeom>
          <a:ln w="38100">
            <a:solidFill>
              <a:srgbClr val="2B498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B4C98DA-8FF0-DFCB-5059-71432485BAA8}"/>
              </a:ext>
            </a:extLst>
          </p:cNvPr>
          <p:cNvSpPr/>
          <p:nvPr/>
        </p:nvSpPr>
        <p:spPr>
          <a:xfrm>
            <a:off x="7082063" y="5215478"/>
            <a:ext cx="1328904" cy="403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dirty="0">
                <a:solidFill>
                  <a:schemeClr val="tx1"/>
                </a:solidFill>
              </a:rPr>
              <a:t>App 1</a:t>
            </a:r>
          </a:p>
        </p:txBody>
      </p:sp>
      <p:sp>
        <p:nvSpPr>
          <p:cNvPr id="34" name="Rectangle 33">
            <a:extLst>
              <a:ext uri="{FF2B5EF4-FFF2-40B4-BE49-F238E27FC236}">
                <a16:creationId xmlns:a16="http://schemas.microsoft.com/office/drawing/2014/main" id="{BF3887E1-E37E-A421-DCA7-73896CF397C4}"/>
              </a:ext>
            </a:extLst>
          </p:cNvPr>
          <p:cNvSpPr/>
          <p:nvPr/>
        </p:nvSpPr>
        <p:spPr>
          <a:xfrm>
            <a:off x="8752367" y="5215478"/>
            <a:ext cx="1328904" cy="403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dirty="0">
                <a:solidFill>
                  <a:schemeClr val="tx1"/>
                </a:solidFill>
              </a:rPr>
              <a:t>App 2</a:t>
            </a:r>
          </a:p>
        </p:txBody>
      </p:sp>
      <p:sp>
        <p:nvSpPr>
          <p:cNvPr id="35" name="Rectangle 34">
            <a:extLst>
              <a:ext uri="{FF2B5EF4-FFF2-40B4-BE49-F238E27FC236}">
                <a16:creationId xmlns:a16="http://schemas.microsoft.com/office/drawing/2014/main" id="{35A7D181-A477-CF44-618C-9198BA42C134}"/>
              </a:ext>
            </a:extLst>
          </p:cNvPr>
          <p:cNvSpPr/>
          <p:nvPr/>
        </p:nvSpPr>
        <p:spPr>
          <a:xfrm>
            <a:off x="10532399" y="5215478"/>
            <a:ext cx="1328904" cy="403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dirty="0">
                <a:solidFill>
                  <a:schemeClr val="tx1"/>
                </a:solidFill>
              </a:rPr>
              <a:t>App 3</a:t>
            </a:r>
          </a:p>
        </p:txBody>
      </p:sp>
      <p:grpSp>
        <p:nvGrpSpPr>
          <p:cNvPr id="36" name="Group 35">
            <a:extLst>
              <a:ext uri="{FF2B5EF4-FFF2-40B4-BE49-F238E27FC236}">
                <a16:creationId xmlns:a16="http://schemas.microsoft.com/office/drawing/2014/main" id="{6D37A08C-3BCA-6281-8DD0-8BD341F0358B}"/>
              </a:ext>
            </a:extLst>
          </p:cNvPr>
          <p:cNvGrpSpPr/>
          <p:nvPr/>
        </p:nvGrpSpPr>
        <p:grpSpPr>
          <a:xfrm>
            <a:off x="7113005" y="4524422"/>
            <a:ext cx="1230574" cy="612530"/>
            <a:chOff x="965529" y="1568731"/>
            <a:chExt cx="5458643" cy="2717093"/>
          </a:xfrm>
          <a:effectLst>
            <a:reflection endPos="0" dir="5400000" sy="-100000" algn="bl" rotWithShape="0"/>
          </a:effectLst>
        </p:grpSpPr>
        <p:grpSp>
          <p:nvGrpSpPr>
            <p:cNvPr id="37" name="Group 36">
              <a:extLst>
                <a:ext uri="{FF2B5EF4-FFF2-40B4-BE49-F238E27FC236}">
                  <a16:creationId xmlns:a16="http://schemas.microsoft.com/office/drawing/2014/main" id="{74F77E1A-F30E-280E-1388-D5A8E47A3DE4}"/>
                </a:ext>
              </a:extLst>
            </p:cNvPr>
            <p:cNvGrpSpPr/>
            <p:nvPr/>
          </p:nvGrpSpPr>
          <p:grpSpPr>
            <a:xfrm>
              <a:off x="965529" y="3627016"/>
              <a:ext cx="5443200" cy="658808"/>
              <a:chOff x="4882055" y="3470964"/>
              <a:chExt cx="2439408" cy="300556"/>
            </a:xfrm>
          </p:grpSpPr>
          <p:sp>
            <p:nvSpPr>
              <p:cNvPr id="49" name="Rectangle 48">
                <a:extLst>
                  <a:ext uri="{FF2B5EF4-FFF2-40B4-BE49-F238E27FC236}">
                    <a16:creationId xmlns:a16="http://schemas.microsoft.com/office/drawing/2014/main" id="{FC441BA9-5EB3-347C-AB44-9E1AA9FE7565}"/>
                  </a:ext>
                </a:extLst>
              </p:cNvPr>
              <p:cNvSpPr/>
              <p:nvPr/>
            </p:nvSpPr>
            <p:spPr>
              <a:xfrm>
                <a:off x="4882055" y="3470964"/>
                <a:ext cx="482253" cy="2942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0" name="Rectangle 49">
                <a:extLst>
                  <a:ext uri="{FF2B5EF4-FFF2-40B4-BE49-F238E27FC236}">
                    <a16:creationId xmlns:a16="http://schemas.microsoft.com/office/drawing/2014/main" id="{198814D2-C678-2B28-56A3-1A615B4F2EB9}"/>
                  </a:ext>
                </a:extLst>
              </p:cNvPr>
              <p:cNvSpPr/>
              <p:nvPr/>
            </p:nvSpPr>
            <p:spPr>
              <a:xfrm>
                <a:off x="7052152" y="3477228"/>
                <a:ext cx="269311" cy="294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1" name="Rectangle 50">
                <a:extLst>
                  <a:ext uri="{FF2B5EF4-FFF2-40B4-BE49-F238E27FC236}">
                    <a16:creationId xmlns:a16="http://schemas.microsoft.com/office/drawing/2014/main" id="{0B2BC3F2-7039-4EC8-2C11-B60D66E0BA8E}"/>
                  </a:ext>
                </a:extLst>
              </p:cNvPr>
              <p:cNvSpPr/>
              <p:nvPr/>
            </p:nvSpPr>
            <p:spPr>
              <a:xfrm>
                <a:off x="6469693" y="3477232"/>
                <a:ext cx="482253"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2" name="Rectangle 51">
                <a:extLst>
                  <a:ext uri="{FF2B5EF4-FFF2-40B4-BE49-F238E27FC236}">
                    <a16:creationId xmlns:a16="http://schemas.microsoft.com/office/drawing/2014/main" id="{39FB895A-9D7C-126D-DE26-3DFA62F35FA7}"/>
                  </a:ext>
                </a:extLst>
              </p:cNvPr>
              <p:cNvSpPr/>
              <p:nvPr/>
            </p:nvSpPr>
            <p:spPr>
              <a:xfrm>
                <a:off x="5880970" y="3477232"/>
                <a:ext cx="482253"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3" name="Rectangle 52">
                <a:extLst>
                  <a:ext uri="{FF2B5EF4-FFF2-40B4-BE49-F238E27FC236}">
                    <a16:creationId xmlns:a16="http://schemas.microsoft.com/office/drawing/2014/main" id="{34EB38A8-DE6E-79C8-A225-3E244F8D9AD5}"/>
                  </a:ext>
                </a:extLst>
              </p:cNvPr>
              <p:cNvSpPr/>
              <p:nvPr/>
            </p:nvSpPr>
            <p:spPr>
              <a:xfrm>
                <a:off x="5464514" y="3477232"/>
                <a:ext cx="309982"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8" name="Group 37">
              <a:extLst>
                <a:ext uri="{FF2B5EF4-FFF2-40B4-BE49-F238E27FC236}">
                  <a16:creationId xmlns:a16="http://schemas.microsoft.com/office/drawing/2014/main" id="{C095530B-D729-4460-71E5-1DCAA8459004}"/>
                </a:ext>
              </a:extLst>
            </p:cNvPr>
            <p:cNvGrpSpPr/>
            <p:nvPr/>
          </p:nvGrpSpPr>
          <p:grpSpPr>
            <a:xfrm>
              <a:off x="965531" y="1568731"/>
              <a:ext cx="5458641" cy="658800"/>
              <a:chOff x="4882055" y="4427483"/>
              <a:chExt cx="2438400" cy="294289"/>
            </a:xfrm>
          </p:grpSpPr>
          <p:sp>
            <p:nvSpPr>
              <p:cNvPr id="45" name="Rectangle 44">
                <a:extLst>
                  <a:ext uri="{FF2B5EF4-FFF2-40B4-BE49-F238E27FC236}">
                    <a16:creationId xmlns:a16="http://schemas.microsoft.com/office/drawing/2014/main" id="{ECC4F34F-97FF-6517-1775-4F45EAA06E91}"/>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6" name="Rectangle 45">
                <a:extLst>
                  <a:ext uri="{FF2B5EF4-FFF2-40B4-BE49-F238E27FC236}">
                    <a16:creationId xmlns:a16="http://schemas.microsoft.com/office/drawing/2014/main" id="{A25B838B-8108-1BDD-CAD6-EF83C09C92AF}"/>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7" name="Rectangle 46">
                <a:extLst>
                  <a:ext uri="{FF2B5EF4-FFF2-40B4-BE49-F238E27FC236}">
                    <a16:creationId xmlns:a16="http://schemas.microsoft.com/office/drawing/2014/main" id="{C5B7B58D-0853-E370-A5FC-9B74C1EA414E}"/>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8" name="Rectangle 47">
                <a:extLst>
                  <a:ext uri="{FF2B5EF4-FFF2-40B4-BE49-F238E27FC236}">
                    <a16:creationId xmlns:a16="http://schemas.microsoft.com/office/drawing/2014/main" id="{7FE32C6A-4720-A0A6-1215-D69DCB6F2A7E}"/>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39" name="Group 38">
              <a:extLst>
                <a:ext uri="{FF2B5EF4-FFF2-40B4-BE49-F238E27FC236}">
                  <a16:creationId xmlns:a16="http://schemas.microsoft.com/office/drawing/2014/main" id="{44911F9A-39D3-8753-AE27-89D80BCBA864}"/>
                </a:ext>
              </a:extLst>
            </p:cNvPr>
            <p:cNvGrpSpPr/>
            <p:nvPr/>
          </p:nvGrpSpPr>
          <p:grpSpPr>
            <a:xfrm rot="10800000">
              <a:off x="965533" y="2688178"/>
              <a:ext cx="5443200" cy="658800"/>
              <a:chOff x="5034455" y="4149470"/>
              <a:chExt cx="2439408" cy="300552"/>
            </a:xfrm>
          </p:grpSpPr>
          <p:sp>
            <p:nvSpPr>
              <p:cNvPr id="40" name="Rectangle 39">
                <a:extLst>
                  <a:ext uri="{FF2B5EF4-FFF2-40B4-BE49-F238E27FC236}">
                    <a16:creationId xmlns:a16="http://schemas.microsoft.com/office/drawing/2014/main" id="{8AE9745C-1C49-4C59-32A0-E29C3EA4DAB1}"/>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1" name="Rectangle 40">
                <a:extLst>
                  <a:ext uri="{FF2B5EF4-FFF2-40B4-BE49-F238E27FC236}">
                    <a16:creationId xmlns:a16="http://schemas.microsoft.com/office/drawing/2014/main" id="{8F9F6421-6758-945E-002D-C88E0FB897AC}"/>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2" name="Rectangle 41">
                <a:extLst>
                  <a:ext uri="{FF2B5EF4-FFF2-40B4-BE49-F238E27FC236}">
                    <a16:creationId xmlns:a16="http://schemas.microsoft.com/office/drawing/2014/main" id="{3F09D258-E169-56BD-B6B6-11543F632825}"/>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3" name="Rectangle 42">
                <a:extLst>
                  <a:ext uri="{FF2B5EF4-FFF2-40B4-BE49-F238E27FC236}">
                    <a16:creationId xmlns:a16="http://schemas.microsoft.com/office/drawing/2014/main" id="{2B331DA5-63C8-276B-268B-44E92CE26A0F}"/>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4" name="Rectangle 43">
                <a:extLst>
                  <a:ext uri="{FF2B5EF4-FFF2-40B4-BE49-F238E27FC236}">
                    <a16:creationId xmlns:a16="http://schemas.microsoft.com/office/drawing/2014/main" id="{2459F21F-3DDF-8337-C5DC-04A430470458}"/>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grpSp>
        <p:nvGrpSpPr>
          <p:cNvPr id="54" name="Group 53">
            <a:extLst>
              <a:ext uri="{FF2B5EF4-FFF2-40B4-BE49-F238E27FC236}">
                <a16:creationId xmlns:a16="http://schemas.microsoft.com/office/drawing/2014/main" id="{C4C99991-C403-3727-2158-16DF427ACC21}"/>
              </a:ext>
            </a:extLst>
          </p:cNvPr>
          <p:cNvGrpSpPr/>
          <p:nvPr/>
        </p:nvGrpSpPr>
        <p:grpSpPr>
          <a:xfrm>
            <a:off x="8794115" y="4512230"/>
            <a:ext cx="1230574" cy="634753"/>
            <a:chOff x="965529" y="1568731"/>
            <a:chExt cx="5458643" cy="2815675"/>
          </a:xfrm>
          <a:effectLst>
            <a:reflection endPos="0" dir="5400000" sy="-100000" algn="bl" rotWithShape="0"/>
          </a:effectLst>
        </p:grpSpPr>
        <p:grpSp>
          <p:nvGrpSpPr>
            <p:cNvPr id="55" name="Group 54">
              <a:extLst>
                <a:ext uri="{FF2B5EF4-FFF2-40B4-BE49-F238E27FC236}">
                  <a16:creationId xmlns:a16="http://schemas.microsoft.com/office/drawing/2014/main" id="{EF2CF959-802F-02C9-11B5-0667C464CD36}"/>
                </a:ext>
              </a:extLst>
            </p:cNvPr>
            <p:cNvGrpSpPr/>
            <p:nvPr/>
          </p:nvGrpSpPr>
          <p:grpSpPr>
            <a:xfrm>
              <a:off x="965529" y="3725592"/>
              <a:ext cx="5443200" cy="658814"/>
              <a:chOff x="4882055" y="3515952"/>
              <a:chExt cx="2439408" cy="300560"/>
            </a:xfrm>
          </p:grpSpPr>
          <p:sp>
            <p:nvSpPr>
              <p:cNvPr id="66" name="Rectangle 65">
                <a:extLst>
                  <a:ext uri="{FF2B5EF4-FFF2-40B4-BE49-F238E27FC236}">
                    <a16:creationId xmlns:a16="http://schemas.microsoft.com/office/drawing/2014/main" id="{8117645C-5FBA-DB63-2339-E51C86452EA6}"/>
                  </a:ext>
                </a:extLst>
              </p:cNvPr>
              <p:cNvSpPr/>
              <p:nvPr/>
            </p:nvSpPr>
            <p:spPr>
              <a:xfrm>
                <a:off x="4882055" y="3515952"/>
                <a:ext cx="482253" cy="2942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7" name="Rectangle 66">
                <a:extLst>
                  <a:ext uri="{FF2B5EF4-FFF2-40B4-BE49-F238E27FC236}">
                    <a16:creationId xmlns:a16="http://schemas.microsoft.com/office/drawing/2014/main" id="{465DFEBA-2EA6-732F-76D1-0252065B8CB0}"/>
                  </a:ext>
                </a:extLst>
              </p:cNvPr>
              <p:cNvSpPr/>
              <p:nvPr/>
            </p:nvSpPr>
            <p:spPr>
              <a:xfrm>
                <a:off x="7052152" y="3522230"/>
                <a:ext cx="269311"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8" name="Rectangle 67">
                <a:extLst>
                  <a:ext uri="{FF2B5EF4-FFF2-40B4-BE49-F238E27FC236}">
                    <a16:creationId xmlns:a16="http://schemas.microsoft.com/office/drawing/2014/main" id="{03CC9AC4-CC2C-E454-08D6-F4FC8EA6EB86}"/>
                  </a:ext>
                </a:extLst>
              </p:cNvPr>
              <p:cNvSpPr/>
              <p:nvPr/>
            </p:nvSpPr>
            <p:spPr>
              <a:xfrm>
                <a:off x="6469693" y="3522230"/>
                <a:ext cx="482253"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9" name="Rectangle 68">
                <a:extLst>
                  <a:ext uri="{FF2B5EF4-FFF2-40B4-BE49-F238E27FC236}">
                    <a16:creationId xmlns:a16="http://schemas.microsoft.com/office/drawing/2014/main" id="{33965B2C-E91A-73EB-9605-053A1B5F7405}"/>
                  </a:ext>
                </a:extLst>
              </p:cNvPr>
              <p:cNvSpPr/>
              <p:nvPr/>
            </p:nvSpPr>
            <p:spPr>
              <a:xfrm>
                <a:off x="5880970" y="3522230"/>
                <a:ext cx="482253"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0" name="Rectangle 69">
                <a:extLst>
                  <a:ext uri="{FF2B5EF4-FFF2-40B4-BE49-F238E27FC236}">
                    <a16:creationId xmlns:a16="http://schemas.microsoft.com/office/drawing/2014/main" id="{AFE60163-B94E-B614-049D-2169FEBCB632}"/>
                  </a:ext>
                </a:extLst>
              </p:cNvPr>
              <p:cNvSpPr/>
              <p:nvPr/>
            </p:nvSpPr>
            <p:spPr>
              <a:xfrm>
                <a:off x="5464514" y="3522230"/>
                <a:ext cx="309982" cy="2942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6" name="Group 55">
              <a:extLst>
                <a:ext uri="{FF2B5EF4-FFF2-40B4-BE49-F238E27FC236}">
                  <a16:creationId xmlns:a16="http://schemas.microsoft.com/office/drawing/2014/main" id="{86D21600-E86E-E5E0-D6D8-0EDAE4F6EC2F}"/>
                </a:ext>
              </a:extLst>
            </p:cNvPr>
            <p:cNvGrpSpPr/>
            <p:nvPr/>
          </p:nvGrpSpPr>
          <p:grpSpPr>
            <a:xfrm>
              <a:off x="965531" y="1568731"/>
              <a:ext cx="5458641" cy="658800"/>
              <a:chOff x="4882055" y="4427483"/>
              <a:chExt cx="2438400" cy="294289"/>
            </a:xfrm>
          </p:grpSpPr>
          <p:sp>
            <p:nvSpPr>
              <p:cNvPr id="62" name="Rectangle 61">
                <a:extLst>
                  <a:ext uri="{FF2B5EF4-FFF2-40B4-BE49-F238E27FC236}">
                    <a16:creationId xmlns:a16="http://schemas.microsoft.com/office/drawing/2014/main" id="{0B3B37C9-822D-D5EB-D2AD-1D193A81AEB4}"/>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3" name="Rectangle 62">
                <a:extLst>
                  <a:ext uri="{FF2B5EF4-FFF2-40B4-BE49-F238E27FC236}">
                    <a16:creationId xmlns:a16="http://schemas.microsoft.com/office/drawing/2014/main" id="{4D353C75-CAC0-F27D-C272-51D53451B065}"/>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4" name="Rectangle 63">
                <a:extLst>
                  <a:ext uri="{FF2B5EF4-FFF2-40B4-BE49-F238E27FC236}">
                    <a16:creationId xmlns:a16="http://schemas.microsoft.com/office/drawing/2014/main" id="{F7D9CD56-858E-9A39-930E-A070F58496EB}"/>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5" name="Rectangle 64">
                <a:extLst>
                  <a:ext uri="{FF2B5EF4-FFF2-40B4-BE49-F238E27FC236}">
                    <a16:creationId xmlns:a16="http://schemas.microsoft.com/office/drawing/2014/main" id="{47C77E1A-891E-DC9A-33DF-DBDFF173A5F6}"/>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57" name="Group 56">
              <a:extLst>
                <a:ext uri="{FF2B5EF4-FFF2-40B4-BE49-F238E27FC236}">
                  <a16:creationId xmlns:a16="http://schemas.microsoft.com/office/drawing/2014/main" id="{DCEEF7D7-7DCC-1E84-0A7F-63D899EB1EC5}"/>
                </a:ext>
              </a:extLst>
            </p:cNvPr>
            <p:cNvGrpSpPr/>
            <p:nvPr/>
          </p:nvGrpSpPr>
          <p:grpSpPr>
            <a:xfrm rot="10800000">
              <a:off x="965533" y="2656680"/>
              <a:ext cx="5443200" cy="658861"/>
              <a:chOff x="4882055" y="4898544"/>
              <a:chExt cx="2438400" cy="294314"/>
            </a:xfrm>
          </p:grpSpPr>
          <p:sp>
            <p:nvSpPr>
              <p:cNvPr id="58" name="Rectangle 57">
                <a:extLst>
                  <a:ext uri="{FF2B5EF4-FFF2-40B4-BE49-F238E27FC236}">
                    <a16:creationId xmlns:a16="http://schemas.microsoft.com/office/drawing/2014/main" id="{65E76964-570C-FC85-1B3A-4D7F058F5ACF}"/>
                  </a:ext>
                </a:extLst>
              </p:cNvPr>
              <p:cNvSpPr/>
              <p:nvPr/>
            </p:nvSpPr>
            <p:spPr>
              <a:xfrm>
                <a:off x="6814159" y="4898570"/>
                <a:ext cx="506296" cy="2942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59" name="Rectangle 58">
                <a:extLst>
                  <a:ext uri="{FF2B5EF4-FFF2-40B4-BE49-F238E27FC236}">
                    <a16:creationId xmlns:a16="http://schemas.microsoft.com/office/drawing/2014/main" id="{D847630F-54E6-192F-2C63-361946D4B34F}"/>
                  </a:ext>
                </a:extLst>
              </p:cNvPr>
              <p:cNvSpPr/>
              <p:nvPr/>
            </p:nvSpPr>
            <p:spPr>
              <a:xfrm>
                <a:off x="4882055" y="4898544"/>
                <a:ext cx="269311" cy="2942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0" name="Rectangle 59">
                <a:extLst>
                  <a:ext uri="{FF2B5EF4-FFF2-40B4-BE49-F238E27FC236}">
                    <a16:creationId xmlns:a16="http://schemas.microsoft.com/office/drawing/2014/main" id="{542AD071-DDB2-C8AD-27DE-A4DAF47A3A1E}"/>
                  </a:ext>
                </a:extLst>
              </p:cNvPr>
              <p:cNvSpPr/>
              <p:nvPr/>
            </p:nvSpPr>
            <p:spPr>
              <a:xfrm>
                <a:off x="5880968" y="4898544"/>
                <a:ext cx="826720" cy="2942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1" name="Rectangle 60">
                <a:extLst>
                  <a:ext uri="{FF2B5EF4-FFF2-40B4-BE49-F238E27FC236}">
                    <a16:creationId xmlns:a16="http://schemas.microsoft.com/office/drawing/2014/main" id="{EF3C872E-B46A-C832-A792-A8437151EDAC}"/>
                  </a:ext>
                </a:extLst>
              </p:cNvPr>
              <p:cNvSpPr/>
              <p:nvPr/>
            </p:nvSpPr>
            <p:spPr>
              <a:xfrm>
                <a:off x="5240055" y="4898544"/>
                <a:ext cx="534442" cy="2942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grpSp>
        <p:nvGrpSpPr>
          <p:cNvPr id="71" name="Group 70">
            <a:extLst>
              <a:ext uri="{FF2B5EF4-FFF2-40B4-BE49-F238E27FC236}">
                <a16:creationId xmlns:a16="http://schemas.microsoft.com/office/drawing/2014/main" id="{C509EB59-40D5-DC24-A625-7D91C40B262C}"/>
              </a:ext>
            </a:extLst>
          </p:cNvPr>
          <p:cNvGrpSpPr/>
          <p:nvPr/>
        </p:nvGrpSpPr>
        <p:grpSpPr>
          <a:xfrm>
            <a:off x="10574148" y="4524422"/>
            <a:ext cx="1230574" cy="631540"/>
            <a:chOff x="965531" y="1568731"/>
            <a:chExt cx="5458641" cy="2801418"/>
          </a:xfrm>
          <a:effectLst>
            <a:reflection endPos="0" dir="5400000" sy="-100000" algn="bl" rotWithShape="0"/>
          </a:effectLst>
        </p:grpSpPr>
        <p:grpSp>
          <p:nvGrpSpPr>
            <p:cNvPr id="72" name="Group 71">
              <a:extLst>
                <a:ext uri="{FF2B5EF4-FFF2-40B4-BE49-F238E27FC236}">
                  <a16:creationId xmlns:a16="http://schemas.microsoft.com/office/drawing/2014/main" id="{8B6E3523-0A80-8BF0-7D89-44C6CBE994E3}"/>
                </a:ext>
              </a:extLst>
            </p:cNvPr>
            <p:cNvGrpSpPr/>
            <p:nvPr/>
          </p:nvGrpSpPr>
          <p:grpSpPr>
            <a:xfrm>
              <a:off x="965531" y="1568731"/>
              <a:ext cx="5458641" cy="658800"/>
              <a:chOff x="4882055" y="4427483"/>
              <a:chExt cx="2438400" cy="294289"/>
            </a:xfrm>
          </p:grpSpPr>
          <p:sp>
            <p:nvSpPr>
              <p:cNvPr id="84" name="Rectangle 83">
                <a:extLst>
                  <a:ext uri="{FF2B5EF4-FFF2-40B4-BE49-F238E27FC236}">
                    <a16:creationId xmlns:a16="http://schemas.microsoft.com/office/drawing/2014/main" id="{9FE91079-02A2-EFC3-5AA3-21D7243C01C8}"/>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5" name="Rectangle 84">
                <a:extLst>
                  <a:ext uri="{FF2B5EF4-FFF2-40B4-BE49-F238E27FC236}">
                    <a16:creationId xmlns:a16="http://schemas.microsoft.com/office/drawing/2014/main" id="{E39BAB46-7E44-AB4B-F5E2-6EDB5F03BF17}"/>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6" name="Rectangle 85">
                <a:extLst>
                  <a:ext uri="{FF2B5EF4-FFF2-40B4-BE49-F238E27FC236}">
                    <a16:creationId xmlns:a16="http://schemas.microsoft.com/office/drawing/2014/main" id="{2A63B255-4210-6575-B85D-A8A0A3474B66}"/>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7" name="Rectangle 86">
                <a:extLst>
                  <a:ext uri="{FF2B5EF4-FFF2-40B4-BE49-F238E27FC236}">
                    <a16:creationId xmlns:a16="http://schemas.microsoft.com/office/drawing/2014/main" id="{F2CECA5B-20EA-B05B-E82C-5C399644212B}"/>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73" name="Group 72">
              <a:extLst>
                <a:ext uri="{FF2B5EF4-FFF2-40B4-BE49-F238E27FC236}">
                  <a16:creationId xmlns:a16="http://schemas.microsoft.com/office/drawing/2014/main" id="{14879BB8-A1E3-C303-EB51-41E01CE7F5DE}"/>
                </a:ext>
              </a:extLst>
            </p:cNvPr>
            <p:cNvGrpSpPr/>
            <p:nvPr/>
          </p:nvGrpSpPr>
          <p:grpSpPr>
            <a:xfrm rot="10800000">
              <a:off x="965533" y="2688178"/>
              <a:ext cx="5443200" cy="658800"/>
              <a:chOff x="5034455" y="4149470"/>
              <a:chExt cx="2439408" cy="300552"/>
            </a:xfrm>
          </p:grpSpPr>
          <p:sp>
            <p:nvSpPr>
              <p:cNvPr id="79" name="Rectangle 78">
                <a:extLst>
                  <a:ext uri="{FF2B5EF4-FFF2-40B4-BE49-F238E27FC236}">
                    <a16:creationId xmlns:a16="http://schemas.microsoft.com/office/drawing/2014/main" id="{0F0915DA-722A-D843-5F5B-A1CF5EF49E65}"/>
                  </a:ext>
                </a:extLst>
              </p:cNvPr>
              <p:cNvSpPr/>
              <p:nvPr/>
            </p:nvSpPr>
            <p:spPr>
              <a:xfrm>
                <a:off x="5034455" y="4149470"/>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0" name="Rectangle 79">
                <a:extLst>
                  <a:ext uri="{FF2B5EF4-FFF2-40B4-BE49-F238E27FC236}">
                    <a16:creationId xmlns:a16="http://schemas.microsoft.com/office/drawing/2014/main" id="{549349CF-F922-D424-F008-C4FBD920F863}"/>
                  </a:ext>
                </a:extLst>
              </p:cNvPr>
              <p:cNvSpPr/>
              <p:nvPr/>
            </p:nvSpPr>
            <p:spPr>
              <a:xfrm>
                <a:off x="7204553" y="415573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1" name="Rectangle 80">
                <a:extLst>
                  <a:ext uri="{FF2B5EF4-FFF2-40B4-BE49-F238E27FC236}">
                    <a16:creationId xmlns:a16="http://schemas.microsoft.com/office/drawing/2014/main" id="{E3634DDB-4FEF-BC01-D67A-7C313666F751}"/>
                  </a:ext>
                </a:extLst>
              </p:cNvPr>
              <p:cNvSpPr/>
              <p:nvPr/>
            </p:nvSpPr>
            <p:spPr>
              <a:xfrm>
                <a:off x="6622093"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2" name="Rectangle 81">
                <a:extLst>
                  <a:ext uri="{FF2B5EF4-FFF2-40B4-BE49-F238E27FC236}">
                    <a16:creationId xmlns:a16="http://schemas.microsoft.com/office/drawing/2014/main" id="{A9306F6E-4E05-6A7E-F8EA-770FEF4204C1}"/>
                  </a:ext>
                </a:extLst>
              </p:cNvPr>
              <p:cNvSpPr/>
              <p:nvPr/>
            </p:nvSpPr>
            <p:spPr>
              <a:xfrm>
                <a:off x="6033369" y="4155733"/>
                <a:ext cx="48225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83" name="Rectangle 82">
                <a:extLst>
                  <a:ext uri="{FF2B5EF4-FFF2-40B4-BE49-F238E27FC236}">
                    <a16:creationId xmlns:a16="http://schemas.microsoft.com/office/drawing/2014/main" id="{6D3D853C-034E-3CB4-6714-D8361F64F111}"/>
                  </a:ext>
                </a:extLst>
              </p:cNvPr>
              <p:cNvSpPr/>
              <p:nvPr/>
            </p:nvSpPr>
            <p:spPr>
              <a:xfrm>
                <a:off x="5616915" y="4155733"/>
                <a:ext cx="30998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nvGrpSpPr>
            <p:cNvPr id="74" name="Group 73">
              <a:extLst>
                <a:ext uri="{FF2B5EF4-FFF2-40B4-BE49-F238E27FC236}">
                  <a16:creationId xmlns:a16="http://schemas.microsoft.com/office/drawing/2014/main" id="{EC37DB7A-B4E0-C077-E683-0D8A3464338D}"/>
                </a:ext>
              </a:extLst>
            </p:cNvPr>
            <p:cNvGrpSpPr/>
            <p:nvPr/>
          </p:nvGrpSpPr>
          <p:grpSpPr>
            <a:xfrm rot="10800000">
              <a:off x="965533" y="3711349"/>
              <a:ext cx="5443200" cy="658800"/>
              <a:chOff x="4882055" y="4427483"/>
              <a:chExt cx="2438400" cy="294289"/>
            </a:xfrm>
          </p:grpSpPr>
          <p:sp>
            <p:nvSpPr>
              <p:cNvPr id="75" name="Rectangle 74">
                <a:extLst>
                  <a:ext uri="{FF2B5EF4-FFF2-40B4-BE49-F238E27FC236}">
                    <a16:creationId xmlns:a16="http://schemas.microsoft.com/office/drawing/2014/main" id="{7ACBA6F6-94B4-C693-9930-A44AE11D1753}"/>
                  </a:ext>
                </a:extLst>
              </p:cNvPr>
              <p:cNvSpPr/>
              <p:nvPr/>
            </p:nvSpPr>
            <p:spPr>
              <a:xfrm>
                <a:off x="6814159" y="4427483"/>
                <a:ext cx="506296"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6" name="Rectangle 75">
                <a:extLst>
                  <a:ext uri="{FF2B5EF4-FFF2-40B4-BE49-F238E27FC236}">
                    <a16:creationId xmlns:a16="http://schemas.microsoft.com/office/drawing/2014/main" id="{2C271F12-C94B-5EBE-A1C4-F3DA3625B2A2}"/>
                  </a:ext>
                </a:extLst>
              </p:cNvPr>
              <p:cNvSpPr/>
              <p:nvPr/>
            </p:nvSpPr>
            <p:spPr>
              <a:xfrm>
                <a:off x="4882055" y="4427483"/>
                <a:ext cx="269310"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7" name="Rectangle 76">
                <a:extLst>
                  <a:ext uri="{FF2B5EF4-FFF2-40B4-BE49-F238E27FC236}">
                    <a16:creationId xmlns:a16="http://schemas.microsoft.com/office/drawing/2014/main" id="{B242BD5E-15A7-1EE6-4465-D5C2D79BFE92}"/>
                  </a:ext>
                </a:extLst>
              </p:cNvPr>
              <p:cNvSpPr/>
              <p:nvPr/>
            </p:nvSpPr>
            <p:spPr>
              <a:xfrm>
                <a:off x="5880969" y="4427483"/>
                <a:ext cx="826719"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78" name="Rectangle 77">
                <a:extLst>
                  <a:ext uri="{FF2B5EF4-FFF2-40B4-BE49-F238E27FC236}">
                    <a16:creationId xmlns:a16="http://schemas.microsoft.com/office/drawing/2014/main" id="{44174627-66F1-C679-9B85-0CE6A30AC439}"/>
                  </a:ext>
                </a:extLst>
              </p:cNvPr>
              <p:cNvSpPr/>
              <p:nvPr/>
            </p:nvSpPr>
            <p:spPr>
              <a:xfrm>
                <a:off x="5240055" y="4427483"/>
                <a:ext cx="534443" cy="2942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grpSp>
      </p:grpSp>
      <p:sp>
        <p:nvSpPr>
          <p:cNvPr id="88" name="Right Brace 87">
            <a:extLst>
              <a:ext uri="{FF2B5EF4-FFF2-40B4-BE49-F238E27FC236}">
                <a16:creationId xmlns:a16="http://schemas.microsoft.com/office/drawing/2014/main" id="{93FF6CC9-52EE-4DA5-9C47-8149D4910825}"/>
              </a:ext>
            </a:extLst>
          </p:cNvPr>
          <p:cNvSpPr/>
          <p:nvPr/>
        </p:nvSpPr>
        <p:spPr>
          <a:xfrm>
            <a:off x="4483235" y="2060448"/>
            <a:ext cx="423926" cy="2372052"/>
          </a:xfrm>
          <a:prstGeom prst="rightBrace">
            <a:avLst/>
          </a:prstGeom>
          <a:ln w="38100">
            <a:solidFill>
              <a:srgbClr val="2B49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I"/>
          </a:p>
        </p:txBody>
      </p:sp>
    </p:spTree>
    <p:extLst>
      <p:ext uri="{BB962C8B-B14F-4D97-AF65-F5344CB8AC3E}">
        <p14:creationId xmlns:p14="http://schemas.microsoft.com/office/powerpoint/2010/main" val="403743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circle(in)">
                                      <p:cBhvr>
                                        <p:cTn id="11" dur="2000"/>
                                        <p:tgtEl>
                                          <p:spTgt spid="30"/>
                                        </p:tgtEl>
                                      </p:cBhvr>
                                    </p:animEffect>
                                  </p:childTnLst>
                                </p:cTn>
                              </p:par>
                              <p:par>
                                <p:cTn id="12" presetID="6" presetClass="entr" presetSubtype="16"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circle(in)">
                                      <p:cBhvr>
                                        <p:cTn id="14" dur="2000"/>
                                        <p:tgtEl>
                                          <p:spTgt spid="32"/>
                                        </p:tgtEl>
                                      </p:cBhvr>
                                    </p:animEffect>
                                  </p:childTnLst>
                                </p:cTn>
                              </p:par>
                            </p:childTnLst>
                          </p:cTn>
                        </p:par>
                        <p:par>
                          <p:cTn id="15" fill="hold">
                            <p:stCondLst>
                              <p:cond delay="4000"/>
                            </p:stCondLst>
                            <p:childTnLst>
                              <p:par>
                                <p:cTn id="16" presetID="9"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par>
                                <p:cTn id="19" presetID="9"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par>
                                <p:cTn id="22" presetID="9" presetClass="entr" presetSubtype="0" fill="hold"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dissolve">
                                      <p:cBhvr>
                                        <p:cTn id="24" dur="500"/>
                                        <p:tgtEl>
                                          <p:spTgt spid="7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dissolve">
                                      <p:cBhvr>
                                        <p:cTn id="30" dur="500"/>
                                        <p:tgtEl>
                                          <p:spTgt spid="3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shape&#10;&#10;Description automatically generated">
            <a:extLst>
              <a:ext uri="{FF2B5EF4-FFF2-40B4-BE49-F238E27FC236}">
                <a16:creationId xmlns:a16="http://schemas.microsoft.com/office/drawing/2014/main" id="{7BB517AB-7411-C096-38D2-5A15D9884915}"/>
              </a:ext>
            </a:extLst>
          </p:cNvPr>
          <p:cNvPicPr>
            <a:picLocks noChangeAspect="1"/>
          </p:cNvPicPr>
          <p:nvPr/>
        </p:nvPicPr>
        <p:blipFill>
          <a:blip r:embed="rId3"/>
          <a:stretch>
            <a:fillRect/>
          </a:stretch>
        </p:blipFill>
        <p:spPr>
          <a:xfrm>
            <a:off x="3718" y="-232"/>
            <a:ext cx="12184564" cy="6858464"/>
          </a:xfrm>
          <a:prstGeom prst="rect">
            <a:avLst/>
          </a:prstGeom>
        </p:spPr>
      </p:pic>
      <p:pic>
        <p:nvPicPr>
          <p:cNvPr id="4" name="Picture 3">
            <a:extLst>
              <a:ext uri="{FF2B5EF4-FFF2-40B4-BE49-F238E27FC236}">
                <a16:creationId xmlns:a16="http://schemas.microsoft.com/office/drawing/2014/main" id="{3C3AF1CC-1D19-B0D5-920E-C219B87CE0FA}"/>
              </a:ext>
            </a:extLst>
          </p:cNvPr>
          <p:cNvPicPr>
            <a:picLocks noChangeAspect="1"/>
          </p:cNvPicPr>
          <p:nvPr/>
        </p:nvPicPr>
        <p:blipFill>
          <a:blip r:embed="rId4"/>
          <a:stretch>
            <a:fillRect/>
          </a:stretch>
        </p:blipFill>
        <p:spPr>
          <a:xfrm rot="5400000">
            <a:off x="3088604" y="2933699"/>
            <a:ext cx="2717800" cy="990600"/>
          </a:xfrm>
          <a:prstGeom prst="rect">
            <a:avLst/>
          </a:prstGeom>
        </p:spPr>
      </p:pic>
      <p:sp>
        <p:nvSpPr>
          <p:cNvPr id="3" name="TextBox 2">
            <a:extLst>
              <a:ext uri="{FF2B5EF4-FFF2-40B4-BE49-F238E27FC236}">
                <a16:creationId xmlns:a16="http://schemas.microsoft.com/office/drawing/2014/main" id="{D9422BC3-C243-E8CA-AE99-6D22739089C0}"/>
              </a:ext>
            </a:extLst>
          </p:cNvPr>
          <p:cNvSpPr txBox="1"/>
          <p:nvPr/>
        </p:nvSpPr>
        <p:spPr>
          <a:xfrm>
            <a:off x="6096000" y="2427205"/>
            <a:ext cx="4842076" cy="1501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FI" sz="2400" dirty="0">
                <a:latin typeface="Arial" panose="020B0604020202020204" pitchFamily="34" charset="0"/>
                <a:cs typeface="Arial" panose="020B0604020202020204" pitchFamily="34" charset="0"/>
              </a:rPr>
              <a:t>How did </a:t>
            </a:r>
            <a:r>
              <a:rPr lang="en-GB" sz="2400" dirty="0">
                <a:latin typeface="Arial" panose="020B0604020202020204" pitchFamily="34" charset="0"/>
                <a:cs typeface="Arial" panose="020B0604020202020204" pitchFamily="34" charset="0"/>
              </a:rPr>
              <a:t>I</a:t>
            </a:r>
            <a:r>
              <a:rPr lang="en-FI" sz="2400" dirty="0">
                <a:latin typeface="Arial" panose="020B0604020202020204" pitchFamily="34" charset="0"/>
                <a:cs typeface="Arial" panose="020B0604020202020204" pitchFamily="34" charset="0"/>
              </a:rPr>
              <a:t> find this?</a:t>
            </a:r>
          </a:p>
          <a:p>
            <a:pPr>
              <a:lnSpc>
                <a:spcPct val="150000"/>
              </a:lnSpc>
            </a:pPr>
            <a:r>
              <a:rPr lang="en-US" sz="2400" b="1" dirty="0">
                <a:latin typeface="Arial"/>
                <a:cs typeface="Arial"/>
              </a:rPr>
              <a:t>Module federation</a:t>
            </a:r>
            <a:endParaRPr lang="en-US" sz="2400" b="1" dirty="0">
              <a:latin typeface="Calibri" panose="020F0502020204030204"/>
              <a:cs typeface="Calibri"/>
            </a:endParaRPr>
          </a:p>
          <a:p>
            <a:pPr>
              <a:lnSpc>
                <a:spcPct val="150000"/>
              </a:lnSpc>
            </a:pPr>
            <a:r>
              <a:rPr lang="en-US" sz="2400" dirty="0">
                <a:latin typeface="Arial"/>
                <a:cs typeface="Arial"/>
              </a:rPr>
              <a:t>Some example </a:t>
            </a:r>
          </a:p>
        </p:txBody>
      </p:sp>
    </p:spTree>
    <p:extLst>
      <p:ext uri="{BB962C8B-B14F-4D97-AF65-F5344CB8AC3E}">
        <p14:creationId xmlns:p14="http://schemas.microsoft.com/office/powerpoint/2010/main" val="345668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5" descr="A picture containing shape&#10;&#10;Description automatically generated">
            <a:extLst>
              <a:ext uri="{FF2B5EF4-FFF2-40B4-BE49-F238E27FC236}">
                <a16:creationId xmlns:a16="http://schemas.microsoft.com/office/drawing/2014/main" id="{C5A6161E-87E4-62FE-C42E-B5DFE2C62B82}"/>
              </a:ext>
            </a:extLst>
          </p:cNvPr>
          <p:cNvPicPr>
            <a:picLocks noChangeAspect="1"/>
          </p:cNvPicPr>
          <p:nvPr/>
        </p:nvPicPr>
        <p:blipFill>
          <a:blip r:embed="rId3"/>
          <a:stretch>
            <a:fillRect/>
          </a:stretch>
        </p:blipFill>
        <p:spPr>
          <a:xfrm>
            <a:off x="7436" y="0"/>
            <a:ext cx="12184564" cy="6858464"/>
          </a:xfrm>
          <a:prstGeom prst="rect">
            <a:avLst/>
          </a:prstGeom>
        </p:spPr>
      </p:pic>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5E55C41-6212-B616-16E8-A4D871DA5583}"/>
              </a:ext>
            </a:extLst>
          </p:cNvPr>
          <p:cNvSpPr txBox="1"/>
          <p:nvPr/>
        </p:nvSpPr>
        <p:spPr>
          <a:xfrm>
            <a:off x="596857" y="1569645"/>
            <a:ext cx="987894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dirty="0">
                <a:latin typeface="Arial"/>
                <a:cs typeface="Arial"/>
              </a:rPr>
              <a:t>Module Federation</a:t>
            </a:r>
          </a:p>
          <a:p>
            <a:endParaRPr lang="en-GB" dirty="0"/>
          </a:p>
          <a:p>
            <a:r>
              <a:rPr lang="en-GB" dirty="0"/>
              <a:t>Webpack 5 Module Federation Plugin allows JavaScript applications to dynamically import/export code from/to another application. The module will build a unique JavaScript entry file which can be downloaded by other applications by setting up the Webpack configuration. </a:t>
            </a:r>
          </a:p>
          <a:p>
            <a:endParaRPr lang="en-US" dirty="0"/>
          </a:p>
        </p:txBody>
      </p:sp>
      <p:pic>
        <p:nvPicPr>
          <p:cNvPr id="19" name="Grafikk 88">
            <a:extLst>
              <a:ext uri="{FF2B5EF4-FFF2-40B4-BE49-F238E27FC236}">
                <a16:creationId xmlns:a16="http://schemas.microsoft.com/office/drawing/2014/main" id="{37EB9E14-7679-7BEA-B737-C382CA339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1296606"/>
            <a:ext cx="821761" cy="1134813"/>
          </a:xfrm>
          <a:prstGeom prst="rect">
            <a:avLst/>
          </a:prstGeom>
        </p:spPr>
      </p:pic>
      <p:pic>
        <p:nvPicPr>
          <p:cNvPr id="21" name="Grafikk 20">
            <a:extLst>
              <a:ext uri="{FF2B5EF4-FFF2-40B4-BE49-F238E27FC236}">
                <a16:creationId xmlns:a16="http://schemas.microsoft.com/office/drawing/2014/main" id="{D7A35FF3-F3D6-890B-BEA5-3F14426F59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415884" y="604295"/>
            <a:ext cx="626227" cy="521856"/>
          </a:xfrm>
          <a:prstGeom prst="rect">
            <a:avLst/>
          </a:prstGeom>
        </p:spPr>
      </p:pic>
      <p:sp>
        <p:nvSpPr>
          <p:cNvPr id="17" name="TextBox 16">
            <a:extLst>
              <a:ext uri="{FF2B5EF4-FFF2-40B4-BE49-F238E27FC236}">
                <a16:creationId xmlns:a16="http://schemas.microsoft.com/office/drawing/2014/main" id="{C713DF23-5CE5-E23C-C908-9FB0CCD4D96D}"/>
              </a:ext>
            </a:extLst>
          </p:cNvPr>
          <p:cNvSpPr txBox="1"/>
          <p:nvPr/>
        </p:nvSpPr>
        <p:spPr>
          <a:xfrm>
            <a:off x="728997" y="4089453"/>
            <a:ext cx="8853915" cy="1200329"/>
          </a:xfrm>
          <a:prstGeom prst="rect">
            <a:avLst/>
          </a:prstGeom>
          <a:noFill/>
        </p:spPr>
        <p:txBody>
          <a:bodyPr wrap="square">
            <a:spAutoFit/>
          </a:bodyPr>
          <a:lstStyle/>
          <a:p>
            <a:pPr marL="285750" indent="-285750">
              <a:buFont typeface="Arial" panose="020B0604020202020204" pitchFamily="34" charset="0"/>
              <a:buChar char="•"/>
            </a:pPr>
            <a:r>
              <a:rPr lang="en-GB" dirty="0"/>
              <a:t>Supports and encourages </a:t>
            </a:r>
            <a:r>
              <a:rPr lang="en-GB" b="1" dirty="0"/>
              <a:t>MFE (micro frontend) architecture </a:t>
            </a:r>
            <a:r>
              <a:rPr lang="en-GB" dirty="0"/>
              <a:t>for web applications.</a:t>
            </a:r>
          </a:p>
          <a:p>
            <a:pPr marL="285750" indent="-285750" algn="l">
              <a:buFont typeface="Arial" panose="020B0604020202020204" pitchFamily="34" charset="0"/>
              <a:buChar char="•"/>
            </a:pPr>
            <a:r>
              <a:rPr lang="en-GB" b="0" i="0" dirty="0">
                <a:effectLst/>
              </a:rPr>
              <a:t>Allows us to expose </a:t>
            </a:r>
            <a:r>
              <a:rPr lang="en-GB" b="0" i="0" dirty="0" err="1">
                <a:effectLst/>
              </a:rPr>
              <a:t>javascript</a:t>
            </a:r>
            <a:r>
              <a:rPr lang="en-GB" b="0" i="0" dirty="0">
                <a:effectLst/>
              </a:rPr>
              <a:t> modules to be consumed from another application.</a:t>
            </a:r>
          </a:p>
          <a:p>
            <a:pPr marL="285750" indent="-285750" algn="l">
              <a:buFont typeface="Arial" panose="020B0604020202020204" pitchFamily="34" charset="0"/>
              <a:buChar char="•"/>
            </a:pPr>
            <a:r>
              <a:rPr lang="en-GB" b="0" i="0" dirty="0">
                <a:effectLst/>
              </a:rPr>
              <a:t>Allows us to dynamically run code from another application, on client and server in runtime.</a:t>
            </a:r>
          </a:p>
        </p:txBody>
      </p:sp>
      <p:sp>
        <p:nvSpPr>
          <p:cNvPr id="2" name="TextBox 1">
            <a:extLst>
              <a:ext uri="{FF2B5EF4-FFF2-40B4-BE49-F238E27FC236}">
                <a16:creationId xmlns:a16="http://schemas.microsoft.com/office/drawing/2014/main" id="{3338AC03-43DA-A68B-083A-A1653A37975F}"/>
              </a:ext>
            </a:extLst>
          </p:cNvPr>
          <p:cNvSpPr txBox="1"/>
          <p:nvPr/>
        </p:nvSpPr>
        <p:spPr>
          <a:xfrm>
            <a:off x="7006297" y="1573447"/>
            <a:ext cx="1537600" cy="1138773"/>
          </a:xfrm>
          <a:prstGeom prst="rect">
            <a:avLst/>
          </a:prstGeom>
          <a:noFill/>
        </p:spPr>
        <p:txBody>
          <a:bodyPr wrap="none" rtlCol="0">
            <a:spAutoFit/>
          </a:bodyPr>
          <a:lstStyle/>
          <a:p>
            <a:r>
              <a:rPr lang="en-US" sz="5000" dirty="0">
                <a:latin typeface="Arial"/>
                <a:cs typeface="Arial"/>
              </a:rPr>
              <a:t>MFE</a:t>
            </a:r>
          </a:p>
          <a:p>
            <a:endParaRPr lang="en-FI" dirty="0"/>
          </a:p>
        </p:txBody>
      </p:sp>
    </p:spTree>
    <p:extLst>
      <p:ext uri="{BB962C8B-B14F-4D97-AF65-F5344CB8AC3E}">
        <p14:creationId xmlns:p14="http://schemas.microsoft.com/office/powerpoint/2010/main" val="272590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7"/>
                                        </p:tgtEl>
                                        <p:attrNameLst>
                                          <p:attrName>style.visibility</p:attrName>
                                        </p:attrNameLst>
                                      </p:cBhvr>
                                      <p:to>
                                        <p:strVal val="visible"/>
                                      </p:to>
                                    </p:set>
                                  </p:childTnLst>
                                </p:cTn>
                              </p:par>
                              <p:par>
                                <p:cTn id="7" presetID="41" presetClass="entr" presetSubtype="0" fill="hold" grpId="0" nodeType="withEffect">
                                  <p:stCondLst>
                                    <p:cond delay="3000"/>
                                  </p:stCondLst>
                                  <p:iterate type="lt">
                                    <p:tmPct val="10000"/>
                                  </p:iterate>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0" dur="1000" fill="hold"/>
                                        <p:tgtEl>
                                          <p:spTgt spid="2"/>
                                        </p:tgtEl>
                                        <p:attrNameLst>
                                          <p:attrName>ppt_y</p:attrName>
                                        </p:attrNameLst>
                                      </p:cBhvr>
                                      <p:tavLst>
                                        <p:tav tm="0">
                                          <p:val>
                                            <p:strVal val="#ppt_y"/>
                                          </p:val>
                                        </p:tav>
                                        <p:tav tm="100000">
                                          <p:val>
                                            <p:strVal val="#ppt_y"/>
                                          </p:val>
                                        </p:tav>
                                      </p:tavLst>
                                    </p:anim>
                                    <p:anim calcmode="lin" valueType="num">
                                      <p:cBhvr>
                                        <p:cTn id="11" dur="1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2" dur="1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3" dur="10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24576</TotalTime>
  <Words>1669</Words>
  <Application>Microsoft Macintosh PowerPoint</Application>
  <PresentationFormat>Widescreen</PresentationFormat>
  <Paragraphs>237</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Federation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Manuel Aullo-Perez</cp:lastModifiedBy>
  <cp:revision>3</cp:revision>
  <dcterms:created xsi:type="dcterms:W3CDTF">2022-05-10T06:05:01Z</dcterms:created>
  <dcterms:modified xsi:type="dcterms:W3CDTF">2022-08-18T08:02:35Z</dcterms:modified>
</cp:coreProperties>
</file>