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57" r:id="rId4"/>
    <p:sldId id="265" r:id="rId5"/>
    <p:sldId id="277" r:id="rId6"/>
    <p:sldId id="268" r:id="rId7"/>
    <p:sldId id="269" r:id="rId9"/>
    <p:sldId id="270" r:id="rId10"/>
    <p:sldId id="262" r:id="rId11"/>
    <p:sldId id="263" r:id="rId12"/>
    <p:sldId id="273" r:id="rId13"/>
    <p:sldId id="272" r:id="rId14"/>
    <p:sldId id="288" r:id="rId15"/>
    <p:sldId id="27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0138" y="2149475"/>
            <a:ext cx="7450138" cy="666750"/>
          </a:xfrm>
        </p:spPr>
        <p:txBody>
          <a:bodyPr anchor="b">
            <a:normAutofit fontScale="90000"/>
          </a:bodyPr>
          <a:p>
            <a:pPr algn="ctr" fontAlgn="auto"/>
            <a:r>
              <a:rPr lang="zh-CN" altLang="en-US" sz="4000" strike="noStrike" noProof="1"/>
              <a:t>理想 </a:t>
            </a:r>
            <a:r>
              <a:rPr lang="en-US" altLang="zh-CN" sz="4000" strike="noStrike" noProof="1"/>
              <a:t>VS</a:t>
            </a:r>
            <a:r>
              <a:rPr lang="zh-CN" altLang="en-US" sz="4000" strike="noStrike" noProof="1"/>
              <a:t> 现实</a:t>
            </a:r>
            <a:endParaRPr lang="zh-CN" altLang="en-US" sz="4000" strike="noStrike" noProof="1"/>
          </a:p>
        </p:txBody>
      </p:sp>
      <p:sp>
        <p:nvSpPr>
          <p:cNvPr id="3074" name="文本框 2"/>
          <p:cNvSpPr txBox="1"/>
          <p:nvPr/>
        </p:nvSpPr>
        <p:spPr>
          <a:xfrm>
            <a:off x="7856538" y="3317875"/>
            <a:ext cx="3236912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000">
                <a:latin typeface="Calibri" panose="020F0502020204030204" charset="0"/>
                <a:ea typeface="宋体" panose="02010600030101010101" pitchFamily="2" charset="-122"/>
              </a:rPr>
              <a:t>—— DBN</a:t>
            </a:r>
            <a:r>
              <a:rPr lang="zh-CN" altLang="en-US" sz="2000">
                <a:latin typeface="Calibri" panose="020F0502020204030204" charset="0"/>
                <a:ea typeface="宋体" panose="02010600030101010101" pitchFamily="2" charset="-122"/>
              </a:rPr>
              <a:t>特征提取能力探究</a:t>
            </a:r>
            <a:endParaRPr lang="zh-CN" altLang="en-US" sz="20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>
                <a:sym typeface="+mn-ea"/>
              </a:rPr>
              <a:t>现实结果</a:t>
            </a:r>
            <a:endParaRPr lang="en-US" altLang="zh-CN" sz="4000"/>
          </a:p>
        </p:txBody>
      </p:sp>
      <p:graphicFrame>
        <p:nvGraphicFramePr>
          <p:cNvPr id="3" name="表格 2"/>
          <p:cNvGraphicFramePr/>
          <p:nvPr/>
        </p:nvGraphicFramePr>
        <p:xfrm>
          <a:off x="2774950" y="2237105"/>
          <a:ext cx="6642100" cy="3364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050"/>
                <a:gridCol w="3321050"/>
              </a:tblGrid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数据类别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识别准确率</a:t>
                      </a:r>
                      <a:endParaRPr lang="zh-CN" altLang="en-US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x(t)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96%</a:t>
                      </a:r>
                      <a:endParaRPr lang="en-US" altLang="zh-CN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</a:t>
                      </a:r>
                      <a:r>
                        <a:rPr lang="en-US" altLang="zh-CN" sz="1800">
                          <a:sym typeface="+mn-ea"/>
                        </a:rPr>
                        <a:t>(t)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24%</a:t>
                      </a:r>
                      <a:endParaRPr lang="en-US" altLang="zh-CN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z</a:t>
                      </a:r>
                      <a:r>
                        <a:rPr lang="en-US" altLang="zh-CN" sz="1800">
                          <a:sym typeface="+mn-ea"/>
                        </a:rPr>
                        <a:t>(t)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21%</a:t>
                      </a:r>
                      <a:endParaRPr lang="en-US" altLang="zh-CN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r>
                        <a:rPr lang="en-US" altLang="zh-CN" sz="1800">
                          <a:sym typeface="+mn-ea"/>
                        </a:rPr>
                        <a:t>(t)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20.25%</a:t>
                      </a:r>
                      <a:endParaRPr lang="en-US" altLang="zh-CN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r>
                        <a:rPr lang="en-US" altLang="zh-CN" sz="1800">
                          <a:sym typeface="+mn-ea"/>
                        </a:rPr>
                        <a:t>(t)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19.25%</a:t>
                      </a:r>
                      <a:endParaRPr lang="en-US" altLang="zh-CN"/>
                    </a:p>
                  </a:txBody>
                  <a:tcPr/>
                </a:tc>
              </a:tr>
              <a:tr h="480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 sz="1800">
                          <a:sym typeface="+mn-ea"/>
                        </a:rPr>
                        <a:t>(t)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14.75%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500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055370"/>
            <a:ext cx="5857300" cy="2880021"/>
          </a:xfrm>
          <a:prstGeom prst="rect">
            <a:avLst/>
          </a:prstGeom>
        </p:spPr>
      </p:pic>
      <p:pic>
        <p:nvPicPr>
          <p:cNvPr id="7" name="图片 6" descr="400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3722370"/>
            <a:ext cx="5857300" cy="2880021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265" y="1061085"/>
            <a:ext cx="5857301" cy="2880021"/>
          </a:xfrm>
          <a:prstGeom prst="rect">
            <a:avLst/>
          </a:prstGeom>
        </p:spPr>
      </p:pic>
      <p:pic>
        <p:nvPicPr>
          <p:cNvPr id="3" name="图片 2" descr="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265" y="3722370"/>
            <a:ext cx="5857301" cy="28800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93670" y="64096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仿真信号数据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94345" y="64096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手写字符数据集</a:t>
            </a:r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/>
              <a:t>原因分析（一）</a:t>
            </a:r>
            <a:endParaRPr lang="en-US" altLang="zh-CN"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>
                <a:sym typeface="+mn-ea"/>
              </a:rPr>
              <a:t>原因分析（二）</a:t>
            </a:r>
            <a:endParaRPr lang="zh-CN" altLang="en-US" sz="40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838200" y="2397125"/>
            <a:ext cx="5247005" cy="4420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en-US" altLang="zh-CN" sz="2400">
                <a:sym typeface="+mn-ea"/>
              </a:rPr>
              <a:t>DBN</a:t>
            </a:r>
            <a:r>
              <a:rPr lang="zh-CN" altLang="en-US" sz="2400">
                <a:sym typeface="+mn-ea"/>
              </a:rPr>
              <a:t>相关参数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zh-CN" altLang="en-US" sz="2000">
                <a:sym typeface="+mn-ea"/>
              </a:rPr>
              <a:t>网络深度</a:t>
            </a:r>
            <a:endParaRPr lang="zh-CN" altLang="en-US" sz="200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宋体" panose="02010600030101010101" pitchFamily="2" charset="-122"/>
              </a:rPr>
              <a:t>隐含层节点数</a:t>
            </a:r>
            <a:endParaRPr lang="zh-CN" altLang="en-US" sz="200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学习率：</a:t>
            </a:r>
            <a:endParaRPr lang="zh-CN" altLang="en-US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最大迭代次数</a:t>
            </a:r>
            <a:endParaRPr lang="zh-CN" altLang="en-US" sz="200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085205" y="2397125"/>
            <a:ext cx="5247005" cy="4420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</a:t>
            </a:r>
            <a:r>
              <a:rPr lang="en-US" altLang="zh-CN" sz="2400"/>
              <a:t>	</a:t>
            </a:r>
            <a:r>
              <a:rPr lang="zh-CN" altLang="en-US" sz="2400">
                <a:sym typeface="+mn-ea"/>
              </a:rPr>
              <a:t>梯度下降相关参数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步长：</a:t>
            </a:r>
            <a:endParaRPr lang="zh-CN" altLang="en-US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zh-CN" altLang="en-US" sz="2000">
                <a:sym typeface="+mn-ea"/>
              </a:rPr>
              <a:t>最大迭代次数</a:t>
            </a:r>
            <a:endParaRPr lang="zh-CN" altLang="en-US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/>
          </a:p>
          <a:p>
            <a:pPr marL="0" indent="0">
              <a:buNone/>
            </a:pPr>
            <a:endParaRPr lang="zh-CN" altLang="en-US" sz="2000"/>
          </a:p>
        </p:txBody>
      </p:sp>
      <p:pic>
        <p:nvPicPr>
          <p:cNvPr id="9" name="图片 8" descr="步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3925" y="3705225"/>
            <a:ext cx="4058285" cy="352425"/>
          </a:xfrm>
          <a:prstGeom prst="rect">
            <a:avLst/>
          </a:prstGeom>
        </p:spPr>
      </p:pic>
      <p:pic>
        <p:nvPicPr>
          <p:cNvPr id="10" name="图片 9" descr="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065" y="4868545"/>
            <a:ext cx="4871085" cy="907415"/>
          </a:xfrm>
          <a:prstGeom prst="rect">
            <a:avLst/>
          </a:prstGeom>
        </p:spPr>
      </p:pic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523365"/>
            <a:ext cx="10515600" cy="782320"/>
          </a:xfrm>
        </p:spPr>
        <p:txBody>
          <a:bodyPr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模型结构简单，参数设置不合理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/>
              <a:t>调整方向</a:t>
            </a:r>
            <a:endParaRPr lang="zh-CN" altLang="en-US" sz="400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523365"/>
            <a:ext cx="10515600" cy="4189730"/>
          </a:xfrm>
        </p:spPr>
        <p:txBody>
          <a:bodyPr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）重新调整</a:t>
            </a:r>
            <a:r>
              <a:rPr lang="en-US" altLang="zh-CN" sz="2400"/>
              <a:t>DBN</a:t>
            </a:r>
            <a:r>
              <a:rPr lang="zh-CN" altLang="en-US" sz="2400"/>
              <a:t>代码的结构，对比不同深度的实验效果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）在</a:t>
            </a:r>
            <a:r>
              <a:rPr lang="en-US" altLang="zh-CN" sz="2400"/>
              <a:t>RBM</a:t>
            </a:r>
            <a:r>
              <a:rPr lang="zh-CN" altLang="en-US" sz="2400"/>
              <a:t>单元中加入</a:t>
            </a:r>
            <a:r>
              <a:rPr lang="en-US" altLang="zh-CN" sz="2400"/>
              <a:t>BP</a:t>
            </a:r>
            <a:r>
              <a:rPr lang="zh-CN" altLang="en-US" sz="2400"/>
              <a:t>，</a:t>
            </a:r>
            <a:r>
              <a:rPr lang="zh-CN" altLang="en-US" sz="2400"/>
              <a:t>微调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）合理设置相关参数和取值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/>
              <a:t>基于</a:t>
            </a:r>
            <a:r>
              <a:rPr lang="en-US" altLang="zh-CN" sz="4000"/>
              <a:t>DBN</a:t>
            </a:r>
            <a:r>
              <a:rPr lang="zh-CN" altLang="en-US" sz="4000"/>
              <a:t>故障诊断相关问题</a:t>
            </a:r>
            <a:endParaRPr lang="zh-CN" altLang="en-US" sz="400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523365"/>
            <a:ext cx="10515600" cy="4055110"/>
          </a:xfrm>
        </p:spPr>
        <p:txBody>
          <a:bodyPr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）故障诊断问题定义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zh-CN" altLang="en-US" sz="2000"/>
              <a:t>诊断对象、诊断问题、故障类型等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）设置</a:t>
            </a:r>
            <a:r>
              <a:rPr lang="en-US" altLang="zh-CN" sz="2400"/>
              <a:t>DBN</a:t>
            </a:r>
            <a:r>
              <a:rPr lang="zh-CN" altLang="en-US" sz="2400"/>
              <a:t>相关参数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zh-CN" altLang="en-US" sz="2000"/>
              <a:t>学习率、最大迭代次数、网络深度</a:t>
            </a:r>
            <a:r>
              <a:rPr lang="zh-CN" altLang="en-US" sz="2000">
                <a:sym typeface="宋体" panose="02010600030101010101" pitchFamily="2" charset="-122"/>
              </a:rPr>
              <a:t>、隐含层节点数等</a:t>
            </a:r>
            <a:endParaRPr lang="zh-CN" altLang="en-US" sz="2400"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）多传感器信息故障诊断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2000"/>
              <a:t>多维时间序列变量之间重要性联系（维数过高、样本长度不等）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/>
              <a:t>仿真单传感器信息故障诊断</a:t>
            </a:r>
            <a:endParaRPr lang="zh-CN" altLang="en-US" sz="400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616585"/>
          </a:xfrm>
        </p:spPr>
        <p:txBody>
          <a:bodyPr lIns="91440" tIns="45720" rIns="91440" bIns="45720" anchor="t">
            <a:no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zh-CN" altLang="en-US" sz="2400"/>
              <a:t>从原始时域信号中自动提取故障特征</a:t>
            </a:r>
            <a:endParaRPr lang="zh-CN" altLang="en-US" sz="2400"/>
          </a:p>
        </p:txBody>
      </p:sp>
      <p:pic>
        <p:nvPicPr>
          <p:cNvPr id="2" name="图片 1" descr="phot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325" y="2378710"/>
            <a:ext cx="8261985" cy="4093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/>
              <a:t>整体过程</a:t>
            </a:r>
            <a:endParaRPr lang="zh-CN" altLang="en-US" sz="4000"/>
          </a:p>
        </p:txBody>
      </p:sp>
      <p:sp>
        <p:nvSpPr>
          <p:cNvPr id="4" name="矩形 3"/>
          <p:cNvSpPr/>
          <p:nvPr/>
        </p:nvSpPr>
        <p:spPr>
          <a:xfrm>
            <a:off x="1580515" y="1691640"/>
            <a:ext cx="127762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数据样本</a:t>
            </a:r>
            <a:endParaRPr lang="zh-CN" altLang="en-US" strike="noStrike" noProof="1"/>
          </a:p>
        </p:txBody>
      </p:sp>
      <p:sp>
        <p:nvSpPr>
          <p:cNvPr id="5" name="矩形 4"/>
          <p:cNvSpPr/>
          <p:nvPr/>
        </p:nvSpPr>
        <p:spPr>
          <a:xfrm>
            <a:off x="4840605" y="1691005"/>
            <a:ext cx="150114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数据预处理</a:t>
            </a:r>
            <a:endParaRPr lang="zh-CN" altLang="en-US" strike="noStrike" noProof="1"/>
          </a:p>
        </p:txBody>
      </p:sp>
      <p:sp>
        <p:nvSpPr>
          <p:cNvPr id="6" name="矩形 5"/>
          <p:cNvSpPr/>
          <p:nvPr/>
        </p:nvSpPr>
        <p:spPr>
          <a:xfrm>
            <a:off x="8125460" y="1691005"/>
            <a:ext cx="150114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测试集</a:t>
            </a:r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4839970" y="2938780"/>
            <a:ext cx="150114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训练集</a:t>
            </a:r>
            <a:endParaRPr lang="zh-CN" altLang="en-US" strike="noStrike" noProof="1"/>
          </a:p>
        </p:txBody>
      </p:sp>
      <p:sp>
        <p:nvSpPr>
          <p:cNvPr id="190" name="矩形 189"/>
          <p:cNvSpPr/>
          <p:nvPr/>
        </p:nvSpPr>
        <p:spPr>
          <a:xfrm>
            <a:off x="4114800" y="4098925"/>
            <a:ext cx="2952750" cy="2492375"/>
          </a:xfrm>
          <a:prstGeom prst="rect">
            <a:avLst/>
          </a:prstGeom>
          <a:noFill/>
          <a:ln w="25400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8" name="文本框 7"/>
          <p:cNvSpPr txBox="1"/>
          <p:nvPr/>
        </p:nvSpPr>
        <p:spPr>
          <a:xfrm>
            <a:off x="5037455" y="4469130"/>
            <a:ext cx="110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DBN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125460" y="5074285"/>
            <a:ext cx="150114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诊断模型</a:t>
            </a:r>
            <a:endParaRPr lang="zh-CN" altLang="en-US" strike="noStrike" noProof="1"/>
          </a:p>
        </p:txBody>
      </p:sp>
      <p:cxnSp>
        <p:nvCxnSpPr>
          <p:cNvPr id="118" name="直接箭头连接符 117"/>
          <p:cNvCxnSpPr>
            <a:stCxn id="4" idx="3"/>
            <a:endCxn id="5" idx="1"/>
          </p:cNvCxnSpPr>
          <p:nvPr/>
        </p:nvCxnSpPr>
        <p:spPr>
          <a:xfrm flipV="1">
            <a:off x="2858135" y="1962150"/>
            <a:ext cx="1982470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2"/>
            <a:endCxn id="7" idx="0"/>
          </p:cNvCxnSpPr>
          <p:nvPr/>
        </p:nvCxnSpPr>
        <p:spPr>
          <a:xfrm flipH="1">
            <a:off x="5600065" y="2232660"/>
            <a:ext cx="635" cy="70612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2"/>
            <a:endCxn id="190" idx="0"/>
          </p:cNvCxnSpPr>
          <p:nvPr/>
        </p:nvCxnSpPr>
        <p:spPr>
          <a:xfrm>
            <a:off x="5600065" y="3480435"/>
            <a:ext cx="635" cy="61849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90" idx="3"/>
            <a:endCxn id="9" idx="1"/>
          </p:cNvCxnSpPr>
          <p:nvPr/>
        </p:nvCxnSpPr>
        <p:spPr>
          <a:xfrm>
            <a:off x="7077075" y="5345430"/>
            <a:ext cx="1057910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3"/>
            <a:endCxn id="6" idx="1"/>
          </p:cNvCxnSpPr>
          <p:nvPr/>
        </p:nvCxnSpPr>
        <p:spPr>
          <a:xfrm>
            <a:off x="6351270" y="1962150"/>
            <a:ext cx="1783715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9" idx="0"/>
          </p:cNvCxnSpPr>
          <p:nvPr/>
        </p:nvCxnSpPr>
        <p:spPr>
          <a:xfrm>
            <a:off x="8885555" y="2232660"/>
            <a:ext cx="0" cy="284162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3"/>
            <a:endCxn id="16" idx="1"/>
          </p:cNvCxnSpPr>
          <p:nvPr/>
        </p:nvCxnSpPr>
        <p:spPr>
          <a:xfrm>
            <a:off x="9626600" y="5345430"/>
            <a:ext cx="782320" cy="63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408920" y="5074920"/>
            <a:ext cx="1501140" cy="541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结果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/>
              <a:t>处理流程</a:t>
            </a:r>
            <a:endParaRPr lang="zh-CN" altLang="en-US" sz="400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4730"/>
          </a:xfrm>
        </p:spPr>
        <p:txBody>
          <a:bodyPr lIns="91440" tIns="45720" rIns="91440" bIns="45720" anchor="t">
            <a:normAutofit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1. </a:t>
            </a:r>
            <a:r>
              <a:rPr lang="zh-CN" altLang="en-US" sz="2400"/>
              <a:t>数据预处理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）生成</a:t>
            </a:r>
            <a:r>
              <a:rPr lang="en-US" altLang="zh-CN" sz="2000"/>
              <a:t>6</a:t>
            </a:r>
            <a:r>
              <a:rPr lang="zh-CN" altLang="en-US" sz="2000"/>
              <a:t>种仿真数据，给每个仿真信号加上一定的随机噪声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）对原始时域信号</a:t>
            </a:r>
            <a:r>
              <a:rPr lang="en-US" altLang="zh-CN" sz="2000"/>
              <a:t>0-1</a:t>
            </a:r>
            <a:r>
              <a:rPr lang="zh-CN" altLang="en-US" sz="2000"/>
              <a:t>归一化，使其范围在</a:t>
            </a:r>
            <a:r>
              <a:rPr lang="en-US" altLang="zh-CN" sz="2000"/>
              <a:t>[0,1]</a:t>
            </a:r>
            <a:r>
              <a:rPr lang="zh-CN" altLang="en-US" sz="2000"/>
              <a:t>之内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）划分训练集和测试集</a:t>
            </a:r>
            <a:r>
              <a:rPr lang="en-US" altLang="zh-CN" sz="2400"/>
              <a:t>	</a:t>
            </a:r>
            <a:endParaRPr lang="zh-CN" altLang="en-US" sz="2000"/>
          </a:p>
        </p:txBody>
      </p:sp>
      <p:pic>
        <p:nvPicPr>
          <p:cNvPr id="5" name="图片 4" descr="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0" y="3169920"/>
            <a:ext cx="7920990" cy="1414780"/>
          </a:xfrm>
          <a:prstGeom prst="rect">
            <a:avLst/>
          </a:prstGeom>
        </p:spPr>
      </p:pic>
      <p:pic>
        <p:nvPicPr>
          <p:cNvPr id="7" name="图片 6" descr="归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5375910"/>
            <a:ext cx="4793615" cy="514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>
                <a:sym typeface="+mn-ea"/>
              </a:rPr>
              <a:t>数据集</a:t>
            </a:r>
            <a:endParaRPr lang="zh-CN" altLang="en-US" sz="4000"/>
          </a:p>
        </p:txBody>
      </p:sp>
      <p:sp>
        <p:nvSpPr>
          <p:cNvPr id="10254" name="内容占位符 2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150"/>
          </a:xfrm>
        </p:spPr>
        <p:txBody>
          <a:bodyPr lIns="91440" tIns="45720" rIns="91440" bIns="45720" anchor="t"/>
          <a:p>
            <a:pPr marL="0" indent="0">
              <a:lnSpc>
                <a:spcPct val="150000"/>
              </a:lnSpc>
              <a:buNone/>
            </a:pPr>
            <a:r>
              <a:rPr lang="zh-CN" altLang="en-US" sz="2400"/>
              <a:t>样本共有</a:t>
            </a:r>
            <a:r>
              <a:rPr lang="en-US" altLang="zh-CN" sz="2400"/>
              <a:t>3000</a:t>
            </a:r>
            <a:r>
              <a:rPr lang="zh-CN" altLang="en-US" sz="2400"/>
              <a:t>条，每条</a:t>
            </a:r>
            <a:r>
              <a:rPr lang="zh-CN" altLang="en-US" sz="2400">
                <a:sym typeface="+mn-ea"/>
              </a:rPr>
              <a:t>样本</a:t>
            </a:r>
            <a:r>
              <a:rPr lang="zh-CN" altLang="en-US" sz="2400"/>
              <a:t>有</a:t>
            </a:r>
            <a:r>
              <a:rPr lang="en-US" sz="2400"/>
              <a:t>500</a:t>
            </a:r>
            <a:r>
              <a:rPr lang="zh-CN" altLang="en-US" sz="2400"/>
              <a:t>个点，总共有</a:t>
            </a:r>
            <a:r>
              <a:rPr lang="en-US" altLang="zh-CN" sz="2400"/>
              <a:t>6</a:t>
            </a:r>
            <a:r>
              <a:rPr lang="zh-CN" altLang="en-US" sz="2400"/>
              <a:t>种数据。</a:t>
            </a:r>
            <a:endParaRPr lang="zh-CN" altLang="en-US" sz="2400"/>
          </a:p>
        </p:txBody>
      </p:sp>
      <p:pic>
        <p:nvPicPr>
          <p:cNvPr id="4" name="图片 3" descr="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" y="2413000"/>
            <a:ext cx="9485630" cy="430720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495790" y="3732530"/>
            <a:ext cx="1798638" cy="54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训练集</a:t>
            </a:r>
            <a:r>
              <a:rPr lang="en-US" altLang="zh-CN" strike="noStrike" noProof="1"/>
              <a:t>2400</a:t>
            </a:r>
            <a:r>
              <a:rPr lang="zh-CN" altLang="en-US" strike="noStrike" noProof="1"/>
              <a:t>条</a:t>
            </a:r>
            <a:endParaRPr lang="zh-CN" altLang="en-US" strike="noStrike" noProof="1"/>
          </a:p>
        </p:txBody>
      </p:sp>
      <p:sp>
        <p:nvSpPr>
          <p:cNvPr id="3" name="矩形 2"/>
          <p:cNvSpPr/>
          <p:nvPr/>
        </p:nvSpPr>
        <p:spPr>
          <a:xfrm>
            <a:off x="9495790" y="4843145"/>
            <a:ext cx="1798638" cy="541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测试集</a:t>
            </a:r>
            <a:r>
              <a:rPr lang="en-US" altLang="zh-CN" strike="noStrike" noProof="1"/>
              <a:t>600</a:t>
            </a:r>
            <a:r>
              <a:rPr lang="zh-CN" altLang="en-US" strike="noStrike" noProof="1"/>
              <a:t>条</a:t>
            </a:r>
            <a:endParaRPr lang="zh-CN" altLang="en-US" strike="noStrike" noProof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880"/>
          </a:xfrm>
        </p:spPr>
        <p:txBody>
          <a:bodyPr lIns="91440" tIns="45720" rIns="91440" bIns="45720" anchor="ctr"/>
          <a:p>
            <a:r>
              <a:rPr lang="zh-CN" altLang="en-US" sz="4000"/>
              <a:t>处理流程</a:t>
            </a:r>
            <a:endParaRPr lang="zh-CN" altLang="en-US" sz="4000"/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1532255"/>
            <a:ext cx="5257800" cy="3737610"/>
          </a:xfrm>
        </p:spPr>
        <p:txBody>
          <a:bodyPr lIns="91440" tIns="45720" rIns="91440" bIns="45720" anchor="t">
            <a:normAutofit lnSpcReduction="2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2. </a:t>
            </a:r>
            <a:r>
              <a:rPr lang="zh-CN" altLang="en-US" sz="2400"/>
              <a:t>特征提取及分类（</a:t>
            </a:r>
            <a:r>
              <a:rPr lang="en-US" altLang="zh-CN" sz="2400"/>
              <a:t>DBN</a:t>
            </a:r>
            <a:r>
              <a:rPr lang="zh-CN" altLang="en-US" sz="2400"/>
              <a:t>模型）</a:t>
            </a:r>
            <a:endParaRPr lang="zh-CN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/>
              <a:t>	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）根据数据维数确定输入层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）无监督逐层训练</a:t>
            </a:r>
            <a:endParaRPr 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/>
              <a:t>	</a:t>
            </a: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）顶层增加分类器（随机梯度：最大迭代次数设置为</a:t>
            </a:r>
            <a:r>
              <a:rPr lang="en-US" altLang="zh-CN" sz="2000"/>
              <a:t>1000</a:t>
            </a:r>
            <a:r>
              <a:rPr lang="zh-CN" altLang="en-US" sz="2000"/>
              <a:t>）</a:t>
            </a:r>
            <a:endParaRPr lang="en-US" altLang="zh-CN" sz="2000"/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）根据数据类型确定输出层</a:t>
            </a:r>
            <a:endParaRPr lang="zh-CN" altLang="en-US" sz="200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/>
              <a:t>	</a:t>
            </a:r>
            <a:r>
              <a:rPr lang="zh-CN" altLang="en-US" sz="2000"/>
              <a:t>（</a:t>
            </a:r>
            <a:r>
              <a:rPr lang="en-US" altLang="zh-CN" sz="2000"/>
              <a:t>5</a:t>
            </a:r>
            <a:r>
              <a:rPr lang="zh-CN" altLang="en-US" sz="2000"/>
              <a:t>）用测试集</a:t>
            </a:r>
            <a:r>
              <a:rPr lang="zh-CN" altLang="en-US" sz="2000">
                <a:sym typeface="+mn-ea"/>
              </a:rPr>
              <a:t>诊断模型</a:t>
            </a:r>
            <a:endParaRPr lang="zh-CN" altLang="en-US" sz="2000"/>
          </a:p>
        </p:txBody>
      </p:sp>
      <p:sp>
        <p:nvSpPr>
          <p:cNvPr id="114" name="矩形 113"/>
          <p:cNvSpPr/>
          <p:nvPr/>
        </p:nvSpPr>
        <p:spPr>
          <a:xfrm>
            <a:off x="7244080" y="205105"/>
            <a:ext cx="226885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训练样本</a:t>
            </a:r>
            <a:endParaRPr lang="zh-CN" altLang="en-US" strike="noStrike" noProof="1"/>
          </a:p>
        </p:txBody>
      </p:sp>
      <p:cxnSp>
        <p:nvCxnSpPr>
          <p:cNvPr id="118" name="直接箭头连接符 117"/>
          <p:cNvCxnSpPr>
            <a:stCxn id="114" idx="2"/>
            <a:endCxn id="141" idx="1"/>
          </p:cNvCxnSpPr>
          <p:nvPr/>
        </p:nvCxnSpPr>
        <p:spPr>
          <a:xfrm flipH="1">
            <a:off x="8378190" y="668655"/>
            <a:ext cx="635" cy="44831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 rot="5400000">
            <a:off x="7910125" y="-702380"/>
            <a:ext cx="936625" cy="457563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4" name="椭圆 143"/>
          <p:cNvSpPr/>
          <p:nvPr/>
        </p:nvSpPr>
        <p:spPr>
          <a:xfrm rot="5400000">
            <a:off x="7865428" y="1315403"/>
            <a:ext cx="539750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5" name="椭圆 144"/>
          <p:cNvSpPr/>
          <p:nvPr/>
        </p:nvSpPr>
        <p:spPr>
          <a:xfrm rot="5400000">
            <a:off x="8838248" y="1315403"/>
            <a:ext cx="539750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6" name="椭圆 145"/>
          <p:cNvSpPr/>
          <p:nvPr/>
        </p:nvSpPr>
        <p:spPr>
          <a:xfrm rot="5400000">
            <a:off x="9819323" y="1315403"/>
            <a:ext cx="539750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7" name="椭圆 146"/>
          <p:cNvSpPr/>
          <p:nvPr/>
        </p:nvSpPr>
        <p:spPr>
          <a:xfrm rot="5400000">
            <a:off x="8296910" y="2678430"/>
            <a:ext cx="541338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8" name="椭圆 147"/>
          <p:cNvSpPr/>
          <p:nvPr/>
        </p:nvSpPr>
        <p:spPr>
          <a:xfrm rot="5760000">
            <a:off x="9270365" y="2677795"/>
            <a:ext cx="541338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49" name="椭圆 148"/>
          <p:cNvSpPr/>
          <p:nvPr/>
        </p:nvSpPr>
        <p:spPr>
          <a:xfrm rot="5400000">
            <a:off x="7736205" y="3750310"/>
            <a:ext cx="539750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50" name="椭圆 149"/>
          <p:cNvSpPr/>
          <p:nvPr/>
        </p:nvSpPr>
        <p:spPr>
          <a:xfrm rot="5400000">
            <a:off x="8709025" y="3750310"/>
            <a:ext cx="539750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51" name="椭圆 150"/>
          <p:cNvSpPr/>
          <p:nvPr/>
        </p:nvSpPr>
        <p:spPr>
          <a:xfrm rot="5400000">
            <a:off x="6282373" y="1315403"/>
            <a:ext cx="539750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52" name="椭圆 151"/>
          <p:cNvSpPr/>
          <p:nvPr/>
        </p:nvSpPr>
        <p:spPr>
          <a:xfrm rot="5400000">
            <a:off x="6821805" y="2651443"/>
            <a:ext cx="541338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153" name="直接箭头连接符 152"/>
          <p:cNvCxnSpPr>
            <a:stCxn id="151" idx="6"/>
            <a:endCxn id="152" idx="2"/>
          </p:cNvCxnSpPr>
          <p:nvPr/>
        </p:nvCxnSpPr>
        <p:spPr>
          <a:xfrm>
            <a:off x="6552248" y="1844358"/>
            <a:ext cx="539750" cy="795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51" idx="6"/>
            <a:endCxn id="147" idx="2"/>
          </p:cNvCxnSpPr>
          <p:nvPr/>
        </p:nvCxnSpPr>
        <p:spPr>
          <a:xfrm>
            <a:off x="6552248" y="1844358"/>
            <a:ext cx="2014855" cy="822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1" idx="6"/>
            <a:endCxn id="148" idx="2"/>
          </p:cNvCxnSpPr>
          <p:nvPr/>
        </p:nvCxnSpPr>
        <p:spPr>
          <a:xfrm>
            <a:off x="6552248" y="1844358"/>
            <a:ext cx="3016885" cy="822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44" idx="6"/>
            <a:endCxn id="152" idx="2"/>
          </p:cNvCxnSpPr>
          <p:nvPr/>
        </p:nvCxnSpPr>
        <p:spPr>
          <a:xfrm flipH="1">
            <a:off x="7091998" y="1844358"/>
            <a:ext cx="1043305" cy="795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5" idx="6"/>
            <a:endCxn id="152" idx="2"/>
          </p:cNvCxnSpPr>
          <p:nvPr/>
        </p:nvCxnSpPr>
        <p:spPr>
          <a:xfrm flipH="1">
            <a:off x="7091998" y="1844358"/>
            <a:ext cx="2016125" cy="795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44" idx="6"/>
            <a:endCxn id="147" idx="2"/>
          </p:cNvCxnSpPr>
          <p:nvPr/>
        </p:nvCxnSpPr>
        <p:spPr>
          <a:xfrm>
            <a:off x="8135303" y="1844358"/>
            <a:ext cx="431800" cy="822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>
            <a:stCxn id="144" idx="6"/>
            <a:endCxn id="148" idx="2"/>
          </p:cNvCxnSpPr>
          <p:nvPr/>
        </p:nvCxnSpPr>
        <p:spPr>
          <a:xfrm>
            <a:off x="8135303" y="1844358"/>
            <a:ext cx="1433830" cy="822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>
            <a:stCxn id="145" idx="6"/>
            <a:endCxn id="147" idx="2"/>
          </p:cNvCxnSpPr>
          <p:nvPr/>
        </p:nvCxnSpPr>
        <p:spPr>
          <a:xfrm flipH="1">
            <a:off x="8567103" y="1844358"/>
            <a:ext cx="541020" cy="822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>
            <a:stCxn id="145" idx="6"/>
            <a:endCxn id="148" idx="2"/>
          </p:cNvCxnSpPr>
          <p:nvPr/>
        </p:nvCxnSpPr>
        <p:spPr>
          <a:xfrm>
            <a:off x="9108123" y="1844358"/>
            <a:ext cx="461010" cy="822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>
            <a:stCxn id="146" idx="6"/>
            <a:endCxn id="148" idx="2"/>
          </p:cNvCxnSpPr>
          <p:nvPr/>
        </p:nvCxnSpPr>
        <p:spPr>
          <a:xfrm flipH="1">
            <a:off x="9569133" y="1844358"/>
            <a:ext cx="520065" cy="822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46" idx="6"/>
            <a:endCxn id="147" idx="2"/>
          </p:cNvCxnSpPr>
          <p:nvPr/>
        </p:nvCxnSpPr>
        <p:spPr>
          <a:xfrm flipH="1">
            <a:off x="8567103" y="1844358"/>
            <a:ext cx="1522095" cy="822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2" idx="6"/>
            <a:endCxn id="149" idx="2"/>
          </p:cNvCxnSpPr>
          <p:nvPr/>
        </p:nvCxnSpPr>
        <p:spPr>
          <a:xfrm>
            <a:off x="7092315" y="3181033"/>
            <a:ext cx="913765" cy="558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>
            <a:stCxn id="147" idx="6"/>
            <a:endCxn id="149" idx="2"/>
          </p:cNvCxnSpPr>
          <p:nvPr/>
        </p:nvCxnSpPr>
        <p:spPr>
          <a:xfrm flipH="1">
            <a:off x="8006080" y="3208655"/>
            <a:ext cx="561340" cy="530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>
            <a:stCxn id="148" idx="6"/>
            <a:endCxn id="149" idx="2"/>
          </p:cNvCxnSpPr>
          <p:nvPr/>
        </p:nvCxnSpPr>
        <p:spPr>
          <a:xfrm flipH="1">
            <a:off x="8006080" y="3206115"/>
            <a:ext cx="1506855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52" idx="6"/>
            <a:endCxn id="150" idx="2"/>
          </p:cNvCxnSpPr>
          <p:nvPr/>
        </p:nvCxnSpPr>
        <p:spPr>
          <a:xfrm>
            <a:off x="7092315" y="3181033"/>
            <a:ext cx="1886585" cy="558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stCxn id="147" idx="6"/>
            <a:endCxn id="150" idx="2"/>
          </p:cNvCxnSpPr>
          <p:nvPr/>
        </p:nvCxnSpPr>
        <p:spPr>
          <a:xfrm>
            <a:off x="8567420" y="3208655"/>
            <a:ext cx="411480" cy="530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>
            <a:stCxn id="148" idx="6"/>
            <a:endCxn id="150" idx="2"/>
          </p:cNvCxnSpPr>
          <p:nvPr/>
        </p:nvCxnSpPr>
        <p:spPr>
          <a:xfrm flipH="1">
            <a:off x="8978900" y="3206115"/>
            <a:ext cx="534035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 rot="5400000">
            <a:off x="8000365" y="1040130"/>
            <a:ext cx="936625" cy="3688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74" name="矩形 173"/>
          <p:cNvSpPr/>
          <p:nvPr/>
        </p:nvSpPr>
        <p:spPr>
          <a:xfrm rot="5400000">
            <a:off x="8141970" y="2671445"/>
            <a:ext cx="837565" cy="25984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75" name="矩形 174"/>
          <p:cNvSpPr/>
          <p:nvPr/>
        </p:nvSpPr>
        <p:spPr>
          <a:xfrm>
            <a:off x="7432675" y="6318885"/>
            <a:ext cx="226885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输出</a:t>
            </a:r>
            <a:endParaRPr lang="zh-CN" altLang="en-US" strike="noStrike" noProof="1"/>
          </a:p>
        </p:txBody>
      </p:sp>
      <p:sp>
        <p:nvSpPr>
          <p:cNvPr id="176" name="矩形 175"/>
          <p:cNvSpPr/>
          <p:nvPr/>
        </p:nvSpPr>
        <p:spPr>
          <a:xfrm>
            <a:off x="10788650" y="1315720"/>
            <a:ext cx="75374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trike="noStrike" noProof="1"/>
              <a:t>500</a:t>
            </a:r>
            <a:endParaRPr lang="en-US" altLang="zh-CN" strike="noStrike" noProof="1"/>
          </a:p>
        </p:txBody>
      </p:sp>
      <p:sp>
        <p:nvSpPr>
          <p:cNvPr id="177" name="矩形 176"/>
          <p:cNvSpPr/>
          <p:nvPr/>
        </p:nvSpPr>
        <p:spPr>
          <a:xfrm>
            <a:off x="10441940" y="2630170"/>
            <a:ext cx="75374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未知</a:t>
            </a:r>
            <a:endParaRPr lang="zh-CN" altLang="en-US" strike="noStrike" noProof="1"/>
          </a:p>
        </p:txBody>
      </p:sp>
      <p:sp>
        <p:nvSpPr>
          <p:cNvPr id="178" name="矩形 177"/>
          <p:cNvSpPr/>
          <p:nvPr/>
        </p:nvSpPr>
        <p:spPr>
          <a:xfrm>
            <a:off x="10034905" y="3738880"/>
            <a:ext cx="75374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未知</a:t>
            </a:r>
            <a:endParaRPr lang="zh-CN" altLang="en-US" strike="noStrike" noProof="1"/>
          </a:p>
        </p:txBody>
      </p:sp>
      <p:sp>
        <p:nvSpPr>
          <p:cNvPr id="179" name="椭圆 178"/>
          <p:cNvSpPr/>
          <p:nvPr/>
        </p:nvSpPr>
        <p:spPr>
          <a:xfrm>
            <a:off x="7243763" y="5294313"/>
            <a:ext cx="539750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80" name="椭圆 179"/>
          <p:cNvSpPr/>
          <p:nvPr/>
        </p:nvSpPr>
        <p:spPr>
          <a:xfrm>
            <a:off x="8599488" y="5292725"/>
            <a:ext cx="539750" cy="5413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altLang="zh-CN" strike="noStrike" noProof="1">
              <a:solidFill>
                <a:schemeClr val="tx1"/>
              </a:solidFill>
            </a:endParaRPr>
          </a:p>
        </p:txBody>
      </p:sp>
      <p:sp>
        <p:nvSpPr>
          <p:cNvPr id="181" name="椭圆 180"/>
          <p:cNvSpPr/>
          <p:nvPr/>
        </p:nvSpPr>
        <p:spPr>
          <a:xfrm>
            <a:off x="9512935" y="5294630"/>
            <a:ext cx="539750" cy="5397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altLang="zh-CN" strike="noStrike" noProof="1">
              <a:solidFill>
                <a:schemeClr val="tx1"/>
              </a:solidFill>
            </a:endParaRPr>
          </a:p>
        </p:txBody>
      </p:sp>
      <p:cxnSp>
        <p:nvCxnSpPr>
          <p:cNvPr id="182" name="直接连接符 181"/>
          <p:cNvCxnSpPr/>
          <p:nvPr/>
        </p:nvCxnSpPr>
        <p:spPr>
          <a:xfrm flipH="1" flipV="1">
            <a:off x="7659370" y="2884170"/>
            <a:ext cx="373380" cy="127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 flipH="1" flipV="1">
            <a:off x="7092315" y="1607820"/>
            <a:ext cx="373380" cy="127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矩形 186"/>
          <p:cNvSpPr/>
          <p:nvPr/>
        </p:nvSpPr>
        <p:spPr>
          <a:xfrm rot="5400000">
            <a:off x="8148955" y="3818890"/>
            <a:ext cx="837565" cy="34905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188" name="直接连接符 187"/>
          <p:cNvCxnSpPr/>
          <p:nvPr/>
        </p:nvCxnSpPr>
        <p:spPr>
          <a:xfrm flipH="1" flipV="1">
            <a:off x="8004810" y="5562600"/>
            <a:ext cx="373380" cy="1270"/>
          </a:xfrm>
          <a:prstGeom prst="lin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10441940" y="5292725"/>
            <a:ext cx="75374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trike="noStrike" noProof="1"/>
              <a:t>6</a:t>
            </a:r>
            <a:endParaRPr lang="en-US" altLang="zh-CN" strike="noStrike" noProof="1"/>
          </a:p>
        </p:txBody>
      </p:sp>
      <p:sp>
        <p:nvSpPr>
          <p:cNvPr id="190" name="矩形 189"/>
          <p:cNvSpPr/>
          <p:nvPr/>
        </p:nvSpPr>
        <p:spPr>
          <a:xfrm>
            <a:off x="5824855" y="938530"/>
            <a:ext cx="5847715" cy="2492375"/>
          </a:xfrm>
          <a:prstGeom prst="rect">
            <a:avLst/>
          </a:prstGeom>
          <a:noFill/>
          <a:ln w="25400" cmpd="sng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191" name="矩形 190"/>
          <p:cNvSpPr/>
          <p:nvPr/>
        </p:nvSpPr>
        <p:spPr>
          <a:xfrm>
            <a:off x="5994400" y="2225040"/>
            <a:ext cx="5494655" cy="2293620"/>
          </a:xfrm>
          <a:prstGeom prst="rect">
            <a:avLst/>
          </a:prstGeom>
          <a:noFill/>
          <a:ln w="25400" cmpd="sng"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cxnSp>
        <p:nvCxnSpPr>
          <p:cNvPr id="192" name="直接箭头连接符 191"/>
          <p:cNvCxnSpPr>
            <a:stCxn id="174" idx="3"/>
            <a:endCxn id="187" idx="1"/>
          </p:cNvCxnSpPr>
          <p:nvPr/>
        </p:nvCxnSpPr>
        <p:spPr>
          <a:xfrm>
            <a:off x="8561070" y="4378960"/>
            <a:ext cx="6350" cy="7556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>
            <a:off x="8207375" y="4396105"/>
            <a:ext cx="0" cy="7607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 193"/>
          <p:cNvSpPr/>
          <p:nvPr/>
        </p:nvSpPr>
        <p:spPr>
          <a:xfrm>
            <a:off x="6340475" y="4622800"/>
            <a:ext cx="1771015" cy="393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zh-CN" altLang="en-US" strike="noStrike" noProof="1"/>
              <a:t>随机梯度下降</a:t>
            </a:r>
            <a:endParaRPr lang="zh-CN" altLang="en-US" strike="noStrike" noProof="1"/>
          </a:p>
        </p:txBody>
      </p:sp>
      <p:cxnSp>
        <p:nvCxnSpPr>
          <p:cNvPr id="195" name="直接箭头连接符 194"/>
          <p:cNvCxnSpPr>
            <a:stCxn id="187" idx="3"/>
            <a:endCxn id="175" idx="0"/>
          </p:cNvCxnSpPr>
          <p:nvPr/>
        </p:nvCxnSpPr>
        <p:spPr>
          <a:xfrm>
            <a:off x="8567420" y="5982970"/>
            <a:ext cx="0" cy="335915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880"/>
          </a:xfrm>
        </p:spPr>
        <p:txBody>
          <a:bodyPr lIns="91440" tIns="45720" rIns="91440" bIns="45720" anchor="ctr"/>
          <a:p>
            <a:r>
              <a:rPr lang="zh-CN" altLang="en-US" sz="4000"/>
              <a:t>理想结果</a:t>
            </a:r>
            <a:endParaRPr lang="zh-CN" altLang="en-US" sz="4000"/>
          </a:p>
        </p:txBody>
      </p:sp>
      <p:pic>
        <p:nvPicPr>
          <p:cNvPr id="13" name="图片 12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6040" y="2249805"/>
            <a:ext cx="2962910" cy="2257425"/>
          </a:xfrm>
          <a:prstGeom prst="rect">
            <a:avLst/>
          </a:prstGeom>
        </p:spPr>
      </p:pic>
      <p:pic>
        <p:nvPicPr>
          <p:cNvPr id="14" name="图片 1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5" y="2172970"/>
            <a:ext cx="3058160" cy="2334260"/>
          </a:xfrm>
          <a:prstGeom prst="rect">
            <a:avLst/>
          </a:prstGeom>
        </p:spPr>
      </p:pic>
      <p:pic>
        <p:nvPicPr>
          <p:cNvPr id="17" name="图片 16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095" y="2182495"/>
            <a:ext cx="2953385" cy="2315210"/>
          </a:xfrm>
          <a:prstGeom prst="rect">
            <a:avLst/>
          </a:prstGeom>
        </p:spPr>
      </p:pic>
      <p:pic>
        <p:nvPicPr>
          <p:cNvPr id="18" name="图片 17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655" y="2211070"/>
            <a:ext cx="312483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p>
            <a:r>
              <a:rPr lang="zh-CN" altLang="en-US" sz="4000"/>
              <a:t>现实结果</a:t>
            </a:r>
            <a:endParaRPr lang="en-US" altLang="zh-CN" sz="4000"/>
          </a:p>
        </p:txBody>
      </p:sp>
      <p:pic>
        <p:nvPicPr>
          <p:cNvPr id="2" name="图片 1" descr="Figure_2"/>
          <p:cNvPicPr>
            <a:picLocks noChangeAspect="1"/>
          </p:cNvPicPr>
          <p:nvPr/>
        </p:nvPicPr>
        <p:blipFill>
          <a:blip r:embed="rId1"/>
          <a:srcRect l="19458" t="16012" r="15064" b="13778"/>
          <a:stretch>
            <a:fillRect/>
          </a:stretch>
        </p:blipFill>
        <p:spPr>
          <a:xfrm rot="21360000">
            <a:off x="1082675" y="1493520"/>
            <a:ext cx="4015105" cy="2117090"/>
          </a:xfrm>
          <a:prstGeom prst="rect">
            <a:avLst/>
          </a:prstGeom>
        </p:spPr>
      </p:pic>
      <p:pic>
        <p:nvPicPr>
          <p:cNvPr id="3" name="图片 2" descr="result"/>
          <p:cNvPicPr>
            <a:picLocks noChangeAspect="1"/>
          </p:cNvPicPr>
          <p:nvPr/>
        </p:nvPicPr>
        <p:blipFill>
          <a:blip r:embed="rId2"/>
          <a:srcRect l="20513" t="18888" r="13397" b="15126"/>
          <a:stretch>
            <a:fillRect/>
          </a:stretch>
        </p:blipFill>
        <p:spPr>
          <a:xfrm>
            <a:off x="5897880" y="1493520"/>
            <a:ext cx="4311895" cy="2116816"/>
          </a:xfrm>
          <a:prstGeom prst="rect">
            <a:avLst/>
          </a:prstGeom>
        </p:spPr>
      </p:pic>
      <p:pic>
        <p:nvPicPr>
          <p:cNvPr id="4" name="图片 3" descr="result2"/>
          <p:cNvPicPr>
            <a:picLocks noChangeAspect="1"/>
          </p:cNvPicPr>
          <p:nvPr/>
        </p:nvPicPr>
        <p:blipFill>
          <a:blip r:embed="rId3"/>
          <a:srcRect l="20626" t="15768" r="15039" b="12904"/>
          <a:stretch>
            <a:fillRect/>
          </a:stretch>
        </p:blipFill>
        <p:spPr>
          <a:xfrm rot="21420000">
            <a:off x="1214755" y="3963670"/>
            <a:ext cx="3883051" cy="2116816"/>
          </a:xfrm>
          <a:prstGeom prst="rect">
            <a:avLst/>
          </a:prstGeom>
        </p:spPr>
      </p:pic>
      <p:pic>
        <p:nvPicPr>
          <p:cNvPr id="5" name="图片 4" descr="result3"/>
          <p:cNvPicPr>
            <a:picLocks noChangeAspect="1"/>
          </p:cNvPicPr>
          <p:nvPr/>
        </p:nvPicPr>
        <p:blipFill>
          <a:blip r:embed="rId4"/>
          <a:srcRect l="20734" t="11762" r="13505" b="9553"/>
          <a:stretch>
            <a:fillRect/>
          </a:stretch>
        </p:blipFill>
        <p:spPr>
          <a:xfrm>
            <a:off x="5996940" y="3753485"/>
            <a:ext cx="4312285" cy="25374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207115" y="2169795"/>
            <a:ext cx="324002" cy="2160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x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207115" y="2624455"/>
            <a:ext cx="324002" cy="2160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y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07115" y="3078480"/>
            <a:ext cx="324002" cy="21600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z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07115" y="3507105"/>
            <a:ext cx="324002" cy="2160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07115" y="3961765"/>
            <a:ext cx="324002" cy="21600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b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16640" y="4415790"/>
            <a:ext cx="324002" cy="2160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bg1"/>
                </a:solidFill>
              </a:rPr>
              <a:t>c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WPS 演示</Application>
  <PresentationFormat>宽屏</PresentationFormat>
  <Paragraphs>153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Office 主题</vt:lpstr>
      <vt:lpstr>理想 VS 现实</vt:lpstr>
      <vt:lpstr>基于DBN故障诊断相关问题</vt:lpstr>
      <vt:lpstr>仿真单传感器信息故障诊断</vt:lpstr>
      <vt:lpstr>整体过程</vt:lpstr>
      <vt:lpstr>处理流程</vt:lpstr>
      <vt:lpstr>数据集</vt:lpstr>
      <vt:lpstr>处理流程</vt:lpstr>
      <vt:lpstr>理想结果</vt:lpstr>
      <vt:lpstr>现实结果</vt:lpstr>
      <vt:lpstr>现实结果</vt:lpstr>
      <vt:lpstr>原因分析（一）</vt:lpstr>
      <vt:lpstr>原因分析（二）</vt:lpstr>
      <vt:lpstr>调整方向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lzp</dc:creator>
  <cp:lastModifiedBy>lzp</cp:lastModifiedBy>
  <cp:revision>7</cp:revision>
  <dcterms:created xsi:type="dcterms:W3CDTF">2015-05-05T08:02:00Z</dcterms:created>
  <dcterms:modified xsi:type="dcterms:W3CDTF">2018-01-18T13:11:05Z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