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13b591b2d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13b591b2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13b591b2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13b591b2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13b591aa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13b591aa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13b591aa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13b591aa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13b591aa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13b591aa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13b591aa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13b591aa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13b591aa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13b591aa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13b591aa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13b591aa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13b591aa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13b591aa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13b591b2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13b591b2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Student Knowledge System</a:t>
            </a:r>
            <a:endParaRPr/>
          </a:p>
          <a:p>
            <a:pPr indent="0" lvl="0" marL="0" rtl="0" algn="l">
              <a:spcBef>
                <a:spcPts val="0"/>
              </a:spcBef>
              <a:spcAft>
                <a:spcPts val="0"/>
              </a:spcAft>
              <a:buNone/>
            </a:pPr>
            <a:r>
              <a:rPr lang="en-GB" sz="2500"/>
              <a:t>CSCE 606</a:t>
            </a:r>
            <a:endParaRPr sz="2500"/>
          </a:p>
        </p:txBody>
      </p:sp>
      <p:sp>
        <p:nvSpPr>
          <p:cNvPr id="87" name="Google Shape;87;p13"/>
          <p:cNvSpPr txBox="1"/>
          <p:nvPr>
            <p:ph idx="1" type="subTitle"/>
          </p:nvPr>
        </p:nvSpPr>
        <p:spPr>
          <a:xfrm>
            <a:off x="729625" y="3172900"/>
            <a:ext cx="8058900" cy="160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Team  Members:								Client: Dr. Philip Ritchey</a:t>
            </a:r>
            <a:endParaRPr/>
          </a:p>
          <a:p>
            <a:pPr indent="0" lvl="0" marL="0" rtl="0" algn="l">
              <a:spcBef>
                <a:spcPts val="0"/>
              </a:spcBef>
              <a:spcAft>
                <a:spcPts val="0"/>
              </a:spcAft>
              <a:buNone/>
            </a:pPr>
            <a:r>
              <a:rPr lang="en-GB"/>
              <a:t>Shubham Mhaske</a:t>
            </a:r>
            <a:endParaRPr/>
          </a:p>
          <a:p>
            <a:pPr indent="0" lvl="0" marL="0" rtl="0" algn="l">
              <a:spcBef>
                <a:spcPts val="0"/>
              </a:spcBef>
              <a:spcAft>
                <a:spcPts val="0"/>
              </a:spcAft>
              <a:buNone/>
            </a:pPr>
            <a:r>
              <a:rPr lang="en-GB"/>
              <a:t>Vivek Narukurthi</a:t>
            </a:r>
            <a:endParaRPr/>
          </a:p>
          <a:p>
            <a:pPr indent="0" lvl="0" marL="0" rtl="0" algn="l">
              <a:spcBef>
                <a:spcPts val="0"/>
              </a:spcBef>
              <a:spcAft>
                <a:spcPts val="0"/>
              </a:spcAft>
              <a:buNone/>
            </a:pPr>
            <a:r>
              <a:rPr lang="en-GB"/>
              <a:t>Akshit Bansal</a:t>
            </a:r>
            <a:endParaRPr/>
          </a:p>
          <a:p>
            <a:pPr indent="0" lvl="0" marL="0" rtl="0" algn="l">
              <a:spcBef>
                <a:spcPts val="0"/>
              </a:spcBef>
              <a:spcAft>
                <a:spcPts val="0"/>
              </a:spcAft>
              <a:buNone/>
            </a:pPr>
            <a:r>
              <a:rPr lang="en-GB"/>
              <a:t>Shreshth Kushwaha</a:t>
            </a:r>
            <a:endParaRPr/>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7371729" y="146000"/>
            <a:ext cx="2008120" cy="160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faced and Learnings</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chemeClr val="dk2"/>
              </a:buClr>
              <a:buSzPct val="100000"/>
              <a:buChar char="●"/>
            </a:pPr>
            <a:r>
              <a:rPr lang="en-GB">
                <a:solidFill>
                  <a:schemeClr val="dk2"/>
                </a:solidFill>
              </a:rPr>
              <a:t>Testing is very important!</a:t>
            </a:r>
            <a:endParaRPr>
              <a:solidFill>
                <a:schemeClr val="dk2"/>
              </a:solidFill>
            </a:endParaRPr>
          </a:p>
          <a:p>
            <a:pPr indent="0" lvl="0" marL="457200" rtl="0" algn="l">
              <a:spcBef>
                <a:spcPts val="1200"/>
              </a:spcBef>
              <a:spcAft>
                <a:spcPts val="0"/>
              </a:spcAft>
              <a:buNone/>
            </a:pPr>
            <a:r>
              <a:t/>
            </a:r>
            <a:endParaRPr sz="100">
              <a:solidFill>
                <a:schemeClr val="dk2"/>
              </a:solidFill>
            </a:endParaRPr>
          </a:p>
          <a:p>
            <a:pPr indent="-304958" lvl="0" marL="457200" rtl="0" algn="l">
              <a:spcBef>
                <a:spcPts val="1200"/>
              </a:spcBef>
              <a:spcAft>
                <a:spcPts val="0"/>
              </a:spcAft>
              <a:buClr>
                <a:schemeClr val="dk2"/>
              </a:buClr>
              <a:buSzPct val="100000"/>
              <a:buChar char="●"/>
            </a:pPr>
            <a:r>
              <a:rPr lang="en-GB">
                <a:solidFill>
                  <a:schemeClr val="dk2"/>
                </a:solidFill>
              </a:rPr>
              <a:t>Version control can save lives; There were times where we ran into big problems where without version control our project would have been collapsed completely.</a:t>
            </a:r>
            <a:endParaRPr>
              <a:solidFill>
                <a:schemeClr val="dk2"/>
              </a:solidFill>
            </a:endParaRPr>
          </a:p>
          <a:p>
            <a:pPr indent="0" lvl="0" marL="457200" rtl="0" algn="l">
              <a:spcBef>
                <a:spcPts val="1200"/>
              </a:spcBef>
              <a:spcAft>
                <a:spcPts val="0"/>
              </a:spcAft>
              <a:buNone/>
            </a:pPr>
            <a:r>
              <a:t/>
            </a:r>
            <a:endParaRPr sz="100">
              <a:solidFill>
                <a:schemeClr val="dk2"/>
              </a:solidFill>
            </a:endParaRPr>
          </a:p>
          <a:p>
            <a:pPr indent="-304958" lvl="0" marL="457200" rtl="0" algn="l">
              <a:spcBef>
                <a:spcPts val="1200"/>
              </a:spcBef>
              <a:spcAft>
                <a:spcPts val="0"/>
              </a:spcAft>
              <a:buClr>
                <a:schemeClr val="dk2"/>
              </a:buClr>
              <a:buSzPct val="100000"/>
              <a:buChar char="●"/>
            </a:pPr>
            <a:r>
              <a:rPr lang="en-GB">
                <a:solidFill>
                  <a:schemeClr val="dk2"/>
                </a:solidFill>
              </a:rPr>
              <a:t>Proper sprint and agile planning can speed up the </a:t>
            </a:r>
            <a:r>
              <a:rPr lang="en-GB">
                <a:solidFill>
                  <a:schemeClr val="dk2"/>
                </a:solidFill>
              </a:rPr>
              <a:t>development</a:t>
            </a:r>
            <a:r>
              <a:rPr lang="en-GB">
                <a:solidFill>
                  <a:schemeClr val="dk2"/>
                </a:solidFill>
              </a:rPr>
              <a:t> </a:t>
            </a:r>
            <a:endParaRPr>
              <a:solidFill>
                <a:schemeClr val="dk2"/>
              </a:solidFill>
            </a:endParaRPr>
          </a:p>
          <a:p>
            <a:pPr indent="0" lvl="0" marL="457200" rtl="0" algn="l">
              <a:spcBef>
                <a:spcPts val="1200"/>
              </a:spcBef>
              <a:spcAft>
                <a:spcPts val="0"/>
              </a:spcAft>
              <a:buNone/>
            </a:pPr>
            <a:r>
              <a:t/>
            </a:r>
            <a:endParaRPr sz="100">
              <a:solidFill>
                <a:schemeClr val="dk2"/>
              </a:solidFill>
            </a:endParaRPr>
          </a:p>
          <a:p>
            <a:pPr indent="-304958" lvl="0" marL="457200" rtl="0" algn="l">
              <a:spcBef>
                <a:spcPts val="1200"/>
              </a:spcBef>
              <a:spcAft>
                <a:spcPts val="0"/>
              </a:spcAft>
              <a:buClr>
                <a:schemeClr val="dk2"/>
              </a:buClr>
              <a:buSzPct val="100000"/>
              <a:buChar char="●"/>
            </a:pPr>
            <a:r>
              <a:rPr lang="en-GB">
                <a:solidFill>
                  <a:schemeClr val="dk2"/>
                </a:solidFill>
              </a:rPr>
              <a:t>Model View Controller architecture applications should be designed correctly from beginning else they can cause issues later when app expands</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2606750" y="1924900"/>
            <a:ext cx="4042800" cy="11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200">
                <a:latin typeface="Lato"/>
                <a:ea typeface="Lato"/>
                <a:cs typeface="Lato"/>
                <a:sym typeface="Lato"/>
              </a:rPr>
              <a:t>Thank You!</a:t>
            </a:r>
            <a:endParaRPr b="1" sz="2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300">
                <a:solidFill>
                  <a:srgbClr val="000000"/>
                </a:solidFill>
              </a:rPr>
              <a:t>Introduction to Student Knowledge System (SKS)</a:t>
            </a:r>
            <a:endParaRPr sz="2300">
              <a:solidFill>
                <a:srgbClr val="000000"/>
              </a:solidFill>
            </a:endParaRPr>
          </a:p>
          <a:p>
            <a:pPr indent="0" lvl="0" marL="0" rtl="0" algn="l">
              <a:spcBef>
                <a:spcPts val="0"/>
              </a:spcBef>
              <a:spcAft>
                <a:spcPts val="0"/>
              </a:spcAft>
              <a:buNone/>
            </a:pPr>
            <a:r>
              <a:t/>
            </a:r>
            <a:endParaRPr sz="2300"/>
          </a:p>
        </p:txBody>
      </p:sp>
      <p:sp>
        <p:nvSpPr>
          <p:cNvPr id="94" name="Google Shape;94;p14"/>
          <p:cNvSpPr txBox="1"/>
          <p:nvPr>
            <p:ph idx="1" type="body"/>
          </p:nvPr>
        </p:nvSpPr>
        <p:spPr>
          <a:xfrm>
            <a:off x="729450" y="2078875"/>
            <a:ext cx="7688700" cy="260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solidFill>
                  <a:srgbClr val="000000"/>
                </a:solidFill>
              </a:rPr>
              <a:t>Welcome to the Student Knowledge System (SKS), an innovative web application designed to simplify the way professors manage student information and courses.</a:t>
            </a:r>
            <a:endParaRPr>
              <a:solidFill>
                <a:srgbClr val="000000"/>
              </a:solidFill>
            </a:endParaRPr>
          </a:p>
          <a:p>
            <a:pPr indent="0" lvl="0" marL="0" rtl="0" algn="l">
              <a:spcBef>
                <a:spcPts val="0"/>
              </a:spcBef>
              <a:spcAft>
                <a:spcPts val="0"/>
              </a:spcAft>
              <a:buNone/>
            </a:pPr>
            <a:r>
              <a:t/>
            </a:r>
            <a:endParaRPr>
              <a:solidFill>
                <a:srgbClr val="000000"/>
              </a:solidFill>
            </a:endParaRPr>
          </a:p>
          <a:p>
            <a:pPr indent="-311150" lvl="0" marL="457200" rtl="0" algn="l">
              <a:spcBef>
                <a:spcPts val="0"/>
              </a:spcBef>
              <a:spcAft>
                <a:spcPts val="0"/>
              </a:spcAft>
              <a:buSzPts val="1300"/>
              <a:buChar char="●"/>
            </a:pPr>
            <a:r>
              <a:rPr lang="en-GB">
                <a:solidFill>
                  <a:srgbClr val="000000"/>
                </a:solidFill>
              </a:rPr>
              <a:t>SKS serves as a centralized platform, offering a seamless solution for educators to enhance their teaching experience.</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marR="0" rtl="0" algn="l">
              <a:lnSpc>
                <a:spcPct val="115000"/>
              </a:lnSpc>
              <a:spcBef>
                <a:spcPts val="0"/>
              </a:spcBef>
              <a:spcAft>
                <a:spcPts val="0"/>
              </a:spcAft>
              <a:buSzPts val="1300"/>
              <a:buChar char="●"/>
            </a:pPr>
            <a:r>
              <a:rPr lang="en-GB">
                <a:solidFill>
                  <a:srgbClr val="000000"/>
                </a:solidFill>
              </a:rPr>
              <a:t>This web application seeks to meet the needs of professors and  integrates interactive games and note-taking features to enhance the way educators engage with their students.</a:t>
            </a:r>
            <a:endParaRPr>
              <a:solidFill>
                <a:srgbClr val="000000"/>
              </a:solidFill>
            </a:endParaRPr>
          </a:p>
          <a:p>
            <a:pPr indent="0" lvl="0" marL="457200" rtl="0" algn="l">
              <a:lnSpc>
                <a:spcPct val="95000"/>
              </a:lnSpc>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300">
                <a:solidFill>
                  <a:srgbClr val="000000"/>
                </a:solidFill>
              </a:rPr>
              <a:t>Addressing </a:t>
            </a:r>
            <a:r>
              <a:rPr lang="en-GB" sz="2300">
                <a:solidFill>
                  <a:srgbClr val="000000"/>
                </a:solidFill>
              </a:rPr>
              <a:t>Educational </a:t>
            </a:r>
            <a:r>
              <a:rPr lang="en-GB" sz="2300">
                <a:solidFill>
                  <a:srgbClr val="000000"/>
                </a:solidFill>
              </a:rPr>
              <a:t>Challenges</a:t>
            </a:r>
            <a:endParaRPr sz="2300">
              <a:solidFill>
                <a:srgbClr val="000000"/>
              </a:solidFill>
            </a:endParaRPr>
          </a:p>
          <a:p>
            <a:pPr indent="0" lvl="0" marL="0" rtl="0" algn="l">
              <a:spcBef>
                <a:spcPts val="0"/>
              </a:spcBef>
              <a:spcAft>
                <a:spcPts val="0"/>
              </a:spcAft>
              <a:buNone/>
            </a:pPr>
            <a:r>
              <a:t/>
            </a:r>
            <a:endParaRPr b="0" sz="1000">
              <a:solidFill>
                <a:srgbClr val="000000"/>
              </a:solidFill>
              <a:latin typeface="Arial"/>
              <a:ea typeface="Arial"/>
              <a:cs typeface="Arial"/>
              <a:sym typeface="Arial"/>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GB">
                <a:solidFill>
                  <a:srgbClr val="000000"/>
                </a:solidFill>
              </a:rPr>
              <a:t>Professors often handle multiple courses at the same time and face challenges in juggling between student data and course details</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Professors also face challenges while engaging with their students and remembering them which this application addresses by introducing fun games</a:t>
            </a:r>
            <a:endParaRPr>
              <a:solidFill>
                <a:srgbClr val="000000"/>
              </a:solidFill>
            </a:endParaRPr>
          </a:p>
          <a:p>
            <a:pPr indent="0" lvl="0" marL="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Traditional methods may be time-consuming and lack efficiency, leading to a need for a comprehensive solution.</a:t>
            </a:r>
            <a:endParaRPr>
              <a:solidFill>
                <a:srgbClr val="000000"/>
              </a:solidFill>
            </a:endParaRPr>
          </a:p>
          <a:p>
            <a:pPr indent="0" lvl="0" marL="45720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300">
                <a:solidFill>
                  <a:srgbClr val="000000"/>
                </a:solidFill>
              </a:rPr>
              <a:t>How SKS Solves These Challenges</a:t>
            </a:r>
            <a:endParaRPr sz="2300">
              <a:solidFill>
                <a:srgbClr val="000000"/>
              </a:solidFill>
            </a:endParaRPr>
          </a:p>
          <a:p>
            <a:pPr indent="0" lvl="0" marL="0" rtl="0" algn="l">
              <a:spcBef>
                <a:spcPts val="0"/>
              </a:spcBef>
              <a:spcAft>
                <a:spcPts val="0"/>
              </a:spcAft>
              <a:buNone/>
            </a:pPr>
            <a:r>
              <a:t/>
            </a:r>
            <a:endParaRPr sz="2300">
              <a:solidFill>
                <a:srgbClr val="000000"/>
              </a:solidFill>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000000"/>
                </a:solidFill>
              </a:rPr>
              <a:t>1. Effortless Course Management:</a:t>
            </a:r>
            <a:endParaRPr b="1" sz="1200">
              <a:solidFill>
                <a:srgbClr val="000000"/>
              </a:solidFill>
            </a:endParaRPr>
          </a:p>
          <a:p>
            <a:pPr indent="0" lvl="0" marL="0" rtl="0" algn="l">
              <a:spcBef>
                <a:spcPts val="0"/>
              </a:spcBef>
              <a:spcAft>
                <a:spcPts val="0"/>
              </a:spcAft>
              <a:buNone/>
            </a:pPr>
            <a:r>
              <a:rPr lang="en-GB" sz="1200">
                <a:solidFill>
                  <a:srgbClr val="000000"/>
                </a:solidFill>
              </a:rPr>
              <a:t>   - Navigate through courses seamlessly, keeping all essential details at your fingertips.</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GB" sz="1200">
                <a:solidFill>
                  <a:srgbClr val="000000"/>
                </a:solidFill>
              </a:rPr>
              <a:t>   - Streamline </a:t>
            </a:r>
            <a:r>
              <a:rPr lang="en-GB" sz="1200">
                <a:solidFill>
                  <a:srgbClr val="000000"/>
                </a:solidFill>
              </a:rPr>
              <a:t>student</a:t>
            </a:r>
            <a:r>
              <a:rPr lang="en-GB" sz="1200">
                <a:solidFill>
                  <a:srgbClr val="000000"/>
                </a:solidFill>
              </a:rPr>
              <a:t> enrollment  info with a centralized and intuitive interface.</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GB" sz="1200">
                <a:solidFill>
                  <a:srgbClr val="000000"/>
                </a:solidFill>
              </a:rPr>
              <a:t>2. Individualized Student Focus:</a:t>
            </a:r>
            <a:endParaRPr b="1" sz="1200">
              <a:solidFill>
                <a:srgbClr val="000000"/>
              </a:solidFill>
            </a:endParaRPr>
          </a:p>
          <a:p>
            <a:pPr indent="0" lvl="0" marL="0" rtl="0" algn="l">
              <a:spcBef>
                <a:spcPts val="0"/>
              </a:spcBef>
              <a:spcAft>
                <a:spcPts val="0"/>
              </a:spcAft>
              <a:buNone/>
            </a:pPr>
            <a:r>
              <a:rPr lang="en-GB" sz="1200">
                <a:solidFill>
                  <a:srgbClr val="000000"/>
                </a:solidFill>
              </a:rPr>
              <a:t>   - Empower instructors to track courses and monitor student enrollments effortlessly.</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GB" sz="1200">
                <a:solidFill>
                  <a:srgbClr val="000000"/>
                </a:solidFill>
              </a:rPr>
              <a:t>   - Enhance your connection with each student by gaining valuable insights into their academic journey.</a:t>
            </a:r>
            <a:endParaRPr sz="1200">
              <a:solidFill>
                <a:srgbClr val="000000"/>
              </a:solidFill>
            </a:endParaRPr>
          </a:p>
          <a:p>
            <a:pPr indent="0" lvl="0" marL="457200" rtl="0" algn="l">
              <a:lnSpc>
                <a:spcPct val="95000"/>
              </a:lnSpc>
              <a:spcBef>
                <a:spcPts val="0"/>
              </a:spcBef>
              <a:spcAft>
                <a:spcPts val="1200"/>
              </a:spcAft>
              <a:buNone/>
            </a:pPr>
            <a:r>
              <a:t/>
            </a:r>
            <a:endParaRPr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a:t>
            </a:r>
            <a:endParaRPr/>
          </a:p>
        </p:txBody>
      </p:sp>
      <p:sp>
        <p:nvSpPr>
          <p:cNvPr id="112" name="Google Shape;112;p17"/>
          <p:cNvSpPr txBox="1"/>
          <p:nvPr>
            <p:ph idx="1" type="body"/>
          </p:nvPr>
        </p:nvSpPr>
        <p:spPr>
          <a:xfrm>
            <a:off x="727650" y="1651875"/>
            <a:ext cx="7688700" cy="260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305">
              <a:solidFill>
                <a:schemeClr val="dk2"/>
              </a:solidFill>
            </a:endParaRPr>
          </a:p>
          <a:p>
            <a:pPr indent="0" lvl="0" marL="0" rtl="0" algn="l">
              <a:lnSpc>
                <a:spcPct val="100000"/>
              </a:lnSpc>
              <a:spcBef>
                <a:spcPts val="1200"/>
              </a:spcBef>
              <a:spcAft>
                <a:spcPts val="0"/>
              </a:spcAft>
              <a:buSzPts val="935"/>
              <a:buNone/>
            </a:pPr>
            <a:r>
              <a:rPr lang="en-GB" sz="1305">
                <a:solidFill>
                  <a:schemeClr val="dk2"/>
                </a:solidFill>
              </a:rPr>
              <a:t>	</a:t>
            </a:r>
            <a:endParaRPr sz="1305">
              <a:solidFill>
                <a:schemeClr val="dk2"/>
              </a:solidFill>
            </a:endParaRPr>
          </a:p>
          <a:p>
            <a:pPr indent="-311467" lvl="0" marL="457200" rtl="0" algn="l">
              <a:lnSpc>
                <a:spcPct val="150000"/>
              </a:lnSpc>
              <a:spcBef>
                <a:spcPts val="1200"/>
              </a:spcBef>
              <a:spcAft>
                <a:spcPts val="0"/>
              </a:spcAft>
              <a:buClr>
                <a:schemeClr val="dk2"/>
              </a:buClr>
              <a:buSzPts val="1305"/>
              <a:buChar char="●"/>
            </a:pPr>
            <a:r>
              <a:rPr lang="en-GB" sz="1305">
                <a:solidFill>
                  <a:schemeClr val="dk2"/>
                </a:solidFill>
              </a:rPr>
              <a:t>Access </a:t>
            </a:r>
            <a:r>
              <a:rPr lang="en-GB" sz="1305">
                <a:solidFill>
                  <a:schemeClr val="dk2"/>
                </a:solidFill>
              </a:rPr>
              <a:t>courses and students enrolled with one click.</a:t>
            </a:r>
            <a:endParaRPr sz="1305">
              <a:solidFill>
                <a:schemeClr val="dk2"/>
              </a:solidFill>
            </a:endParaRPr>
          </a:p>
          <a:p>
            <a:pPr indent="-311467" lvl="0" marL="457200" rtl="0" algn="l">
              <a:lnSpc>
                <a:spcPct val="150000"/>
              </a:lnSpc>
              <a:spcBef>
                <a:spcPts val="0"/>
              </a:spcBef>
              <a:spcAft>
                <a:spcPts val="0"/>
              </a:spcAft>
              <a:buClr>
                <a:schemeClr val="dk2"/>
              </a:buClr>
              <a:buSzPts val="1305"/>
              <a:buChar char="●"/>
            </a:pPr>
            <a:r>
              <a:rPr lang="en-GB" sz="1305">
                <a:solidFill>
                  <a:schemeClr val="dk2"/>
                </a:solidFill>
              </a:rPr>
              <a:t>Add new students and Courses easily with option to edit.</a:t>
            </a:r>
            <a:endParaRPr sz="1305">
              <a:solidFill>
                <a:schemeClr val="dk2"/>
              </a:solidFill>
            </a:endParaRPr>
          </a:p>
          <a:p>
            <a:pPr indent="-311467" lvl="0" marL="457200" rtl="0" algn="l">
              <a:lnSpc>
                <a:spcPct val="150000"/>
              </a:lnSpc>
              <a:spcBef>
                <a:spcPts val="0"/>
              </a:spcBef>
              <a:spcAft>
                <a:spcPts val="0"/>
              </a:spcAft>
              <a:buClr>
                <a:schemeClr val="dk2"/>
              </a:buClr>
              <a:buSzPts val="1305"/>
              <a:buChar char="●"/>
            </a:pPr>
            <a:r>
              <a:rPr lang="en-GB" sz="1305">
                <a:solidFill>
                  <a:schemeClr val="dk2"/>
                </a:solidFill>
              </a:rPr>
              <a:t>Sort, Filter, Archive courses however you want.</a:t>
            </a:r>
            <a:endParaRPr sz="1305">
              <a:solidFill>
                <a:schemeClr val="dk2"/>
              </a:solidFill>
            </a:endParaRPr>
          </a:p>
          <a:p>
            <a:pPr indent="-311467" lvl="0" marL="457200" rtl="0" algn="l">
              <a:lnSpc>
                <a:spcPct val="150000"/>
              </a:lnSpc>
              <a:spcBef>
                <a:spcPts val="0"/>
              </a:spcBef>
              <a:spcAft>
                <a:spcPts val="0"/>
              </a:spcAft>
              <a:buClr>
                <a:schemeClr val="dk2"/>
              </a:buClr>
              <a:buSzPts val="1305"/>
              <a:buChar char="●"/>
            </a:pPr>
            <a:r>
              <a:rPr lang="en-GB" sz="1305">
                <a:solidFill>
                  <a:schemeClr val="dk2"/>
                </a:solidFill>
              </a:rPr>
              <a:t>Keep track of  </a:t>
            </a:r>
            <a:r>
              <a:rPr lang="en-GB" sz="1305">
                <a:solidFill>
                  <a:schemeClr val="dk2"/>
                </a:solidFill>
              </a:rPr>
              <a:t>individual</a:t>
            </a:r>
            <a:r>
              <a:rPr lang="en-GB" sz="1305">
                <a:solidFill>
                  <a:schemeClr val="dk2"/>
                </a:solidFill>
              </a:rPr>
              <a:t> student performance by adding notes.</a:t>
            </a:r>
            <a:endParaRPr sz="1305">
              <a:solidFill>
                <a:schemeClr val="dk2"/>
              </a:solidFill>
            </a:endParaRPr>
          </a:p>
          <a:p>
            <a:pPr indent="-311467" lvl="0" marL="457200" rtl="0" algn="l">
              <a:lnSpc>
                <a:spcPct val="150000"/>
              </a:lnSpc>
              <a:spcBef>
                <a:spcPts val="0"/>
              </a:spcBef>
              <a:spcAft>
                <a:spcPts val="0"/>
              </a:spcAft>
              <a:buClr>
                <a:schemeClr val="dk2"/>
              </a:buClr>
              <a:buSzPts val="1305"/>
              <a:buChar char="●"/>
            </a:pPr>
            <a:r>
              <a:rPr lang="en-GB" sz="1305">
                <a:solidFill>
                  <a:schemeClr val="dk2"/>
                </a:solidFill>
              </a:rPr>
              <a:t>Fun student quiz to remember your students by their face, and see </a:t>
            </a:r>
            <a:r>
              <a:rPr lang="en-GB" sz="1305">
                <a:solidFill>
                  <a:schemeClr val="dk2"/>
                </a:solidFill>
              </a:rPr>
              <a:t>course wise</a:t>
            </a:r>
            <a:r>
              <a:rPr lang="en-GB" sz="1305">
                <a:solidFill>
                  <a:schemeClr val="dk2"/>
                </a:solidFill>
              </a:rPr>
              <a:t> stats of your performance in the game</a:t>
            </a:r>
            <a:endParaRPr sz="1305">
              <a:solidFill>
                <a:schemeClr val="dk2"/>
              </a:solidFill>
            </a:endParaRPr>
          </a:p>
          <a:p>
            <a:pPr indent="0" lvl="0" marL="0" rtl="0" algn="l">
              <a:lnSpc>
                <a:spcPct val="95000"/>
              </a:lnSpc>
              <a:spcBef>
                <a:spcPts val="1200"/>
              </a:spcBef>
              <a:spcAft>
                <a:spcPts val="1200"/>
              </a:spcAft>
              <a:buNone/>
            </a:pPr>
            <a:r>
              <a:t/>
            </a:r>
            <a:endParaRPr sz="1305">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cases:</a:t>
            </a:r>
            <a:endParaRPr/>
          </a:p>
        </p:txBody>
      </p:sp>
      <p:sp>
        <p:nvSpPr>
          <p:cNvPr id="118" name="Google Shape;118;p18"/>
          <p:cNvSpPr txBox="1"/>
          <p:nvPr>
            <p:ph idx="1" type="body"/>
          </p:nvPr>
        </p:nvSpPr>
        <p:spPr>
          <a:xfrm>
            <a:off x="729450" y="2078875"/>
            <a:ext cx="8193300" cy="2826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dk2"/>
              </a:buClr>
              <a:buSzPts val="1300"/>
              <a:buChar char="●"/>
            </a:pPr>
            <a:r>
              <a:rPr b="1" lang="en-GB">
                <a:solidFill>
                  <a:schemeClr val="dk2"/>
                </a:solidFill>
              </a:rPr>
              <a:t>I want to see students in my ABC course for Fall 2023 semester </a:t>
            </a:r>
            <a:endParaRPr b="1">
              <a:solidFill>
                <a:schemeClr val="dk2"/>
              </a:solidFill>
            </a:endParaRPr>
          </a:p>
          <a:p>
            <a:pPr indent="-311150" lvl="1" marL="914400" rtl="0" algn="l">
              <a:lnSpc>
                <a:spcPct val="150000"/>
              </a:lnSpc>
              <a:spcBef>
                <a:spcPts val="0"/>
              </a:spcBef>
              <a:spcAft>
                <a:spcPts val="0"/>
              </a:spcAft>
              <a:buClr>
                <a:schemeClr val="dk2"/>
              </a:buClr>
              <a:buSzPts val="1300"/>
              <a:buChar char="○"/>
            </a:pPr>
            <a:r>
              <a:rPr lang="en-GB" sz="1300">
                <a:solidFill>
                  <a:schemeClr val="dk2"/>
                </a:solidFill>
              </a:rPr>
              <a:t>Just go to courses tab and filter the course you want to see enrollment.</a:t>
            </a:r>
            <a:endParaRPr sz="1300">
              <a:solidFill>
                <a:schemeClr val="dk2"/>
              </a:solidFill>
            </a:endParaRPr>
          </a:p>
          <a:p>
            <a:pPr indent="-311150" lvl="0" marL="457200" rtl="0" algn="l">
              <a:lnSpc>
                <a:spcPct val="150000"/>
              </a:lnSpc>
              <a:spcBef>
                <a:spcPts val="0"/>
              </a:spcBef>
              <a:spcAft>
                <a:spcPts val="0"/>
              </a:spcAft>
              <a:buClr>
                <a:schemeClr val="dk2"/>
              </a:buClr>
              <a:buSzPts val="1300"/>
              <a:buChar char="●"/>
            </a:pPr>
            <a:r>
              <a:rPr b="1" lang="en-GB">
                <a:solidFill>
                  <a:schemeClr val="dk2"/>
                </a:solidFill>
              </a:rPr>
              <a:t>I want to see student named XYZ details</a:t>
            </a:r>
            <a:endParaRPr b="1">
              <a:solidFill>
                <a:schemeClr val="dk2"/>
              </a:solidFill>
            </a:endParaRPr>
          </a:p>
          <a:p>
            <a:pPr indent="-311150" lvl="1" marL="914400" rtl="0" algn="l">
              <a:lnSpc>
                <a:spcPct val="150000"/>
              </a:lnSpc>
              <a:spcBef>
                <a:spcPts val="0"/>
              </a:spcBef>
              <a:spcAft>
                <a:spcPts val="0"/>
              </a:spcAft>
              <a:buClr>
                <a:schemeClr val="dk2"/>
              </a:buClr>
              <a:buSzPts val="1300"/>
              <a:buChar char="○"/>
            </a:pPr>
            <a:r>
              <a:rPr lang="en-GB" sz="1300">
                <a:solidFill>
                  <a:schemeClr val="dk2"/>
                </a:solidFill>
              </a:rPr>
              <a:t>Just simply start searching on student page - you can filter them as well with courses and semester with option to sort</a:t>
            </a:r>
            <a:endParaRPr sz="1300">
              <a:solidFill>
                <a:schemeClr val="dk2"/>
              </a:solidFill>
            </a:endParaRPr>
          </a:p>
          <a:p>
            <a:pPr indent="-311150" lvl="0" marL="457200" rtl="0" algn="l">
              <a:lnSpc>
                <a:spcPct val="150000"/>
              </a:lnSpc>
              <a:spcBef>
                <a:spcPts val="0"/>
              </a:spcBef>
              <a:spcAft>
                <a:spcPts val="0"/>
              </a:spcAft>
              <a:buClr>
                <a:schemeClr val="dk2"/>
              </a:buClr>
              <a:buSzPts val="1300"/>
              <a:buChar char="●"/>
            </a:pPr>
            <a:r>
              <a:rPr b="1" lang="en-GB">
                <a:solidFill>
                  <a:schemeClr val="dk2"/>
                </a:solidFill>
              </a:rPr>
              <a:t>Student XYZ performed good , how to make note of it ?</a:t>
            </a:r>
            <a:endParaRPr b="1">
              <a:solidFill>
                <a:schemeClr val="dk2"/>
              </a:solidFill>
            </a:endParaRPr>
          </a:p>
          <a:p>
            <a:pPr indent="-311150" lvl="1" marL="914400" rtl="0" algn="l">
              <a:lnSpc>
                <a:spcPct val="150000"/>
              </a:lnSpc>
              <a:spcBef>
                <a:spcPts val="0"/>
              </a:spcBef>
              <a:spcAft>
                <a:spcPts val="0"/>
              </a:spcAft>
              <a:buClr>
                <a:schemeClr val="dk2"/>
              </a:buClr>
              <a:buSzPts val="1300"/>
              <a:buChar char="○"/>
            </a:pPr>
            <a:r>
              <a:rPr lang="en-GB" sz="1300">
                <a:solidFill>
                  <a:schemeClr val="dk2"/>
                </a:solidFill>
              </a:rPr>
              <a:t>Just open student profile and add notes with comes with </a:t>
            </a:r>
            <a:r>
              <a:rPr lang="en-GB" sz="1300">
                <a:solidFill>
                  <a:schemeClr val="dk2"/>
                </a:solidFill>
              </a:rPr>
              <a:t>timestamp to keep track</a:t>
            </a:r>
            <a:endParaRPr sz="1300">
              <a:solidFill>
                <a:schemeClr val="dk2"/>
              </a:solidFill>
            </a:endParaRPr>
          </a:p>
          <a:p>
            <a:pPr indent="-311150" lvl="0" marL="457200" rtl="0" algn="l">
              <a:lnSpc>
                <a:spcPct val="150000"/>
              </a:lnSpc>
              <a:spcBef>
                <a:spcPts val="0"/>
              </a:spcBef>
              <a:spcAft>
                <a:spcPts val="0"/>
              </a:spcAft>
              <a:buClr>
                <a:schemeClr val="dk2"/>
              </a:buClr>
              <a:buSzPts val="1300"/>
              <a:buChar char="●"/>
            </a:pPr>
            <a:r>
              <a:rPr b="1" lang="en-GB">
                <a:solidFill>
                  <a:schemeClr val="dk2"/>
                </a:solidFill>
              </a:rPr>
              <a:t>Some course / Student info changes</a:t>
            </a:r>
            <a:endParaRPr b="1">
              <a:solidFill>
                <a:schemeClr val="dk2"/>
              </a:solidFill>
            </a:endParaRPr>
          </a:p>
          <a:p>
            <a:pPr indent="-311150" lvl="1" marL="914400" rtl="0" algn="l">
              <a:lnSpc>
                <a:spcPct val="150000"/>
              </a:lnSpc>
              <a:spcBef>
                <a:spcPts val="0"/>
              </a:spcBef>
              <a:spcAft>
                <a:spcPts val="0"/>
              </a:spcAft>
              <a:buClr>
                <a:schemeClr val="dk2"/>
              </a:buClr>
              <a:buSzPts val="1300"/>
              <a:buChar char="○"/>
            </a:pPr>
            <a:r>
              <a:rPr lang="en-GB" sz="1300">
                <a:solidFill>
                  <a:schemeClr val="dk2"/>
                </a:solidFill>
              </a:rPr>
              <a:t>No worries - edit any info with one click</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510400" y="1391875"/>
            <a:ext cx="1849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 Flow</a:t>
            </a:r>
            <a:endParaRPr/>
          </a:p>
        </p:txBody>
      </p:sp>
      <p:pic>
        <p:nvPicPr>
          <p:cNvPr id="124" name="Google Shape;124;p19"/>
          <p:cNvPicPr preferRelativeResize="0"/>
          <p:nvPr/>
        </p:nvPicPr>
        <p:blipFill>
          <a:blip r:embed="rId3">
            <a:alphaModFix/>
          </a:blip>
          <a:stretch>
            <a:fillRect/>
          </a:stretch>
        </p:blipFill>
        <p:spPr>
          <a:xfrm>
            <a:off x="2498300" y="543100"/>
            <a:ext cx="6230950" cy="4600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63" y="617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a:t>
            </a:r>
            <a:endParaRPr/>
          </a:p>
        </p:txBody>
      </p:sp>
      <p:pic>
        <p:nvPicPr>
          <p:cNvPr id="130" name="Google Shape;130;p20"/>
          <p:cNvPicPr preferRelativeResize="0"/>
          <p:nvPr/>
        </p:nvPicPr>
        <p:blipFill>
          <a:blip r:embed="rId3">
            <a:alphaModFix/>
          </a:blip>
          <a:stretch>
            <a:fillRect/>
          </a:stretch>
        </p:blipFill>
        <p:spPr>
          <a:xfrm>
            <a:off x="936625" y="1251975"/>
            <a:ext cx="7575401" cy="371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faced and Learnings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5117" lvl="0" marL="457200" rtl="0" algn="l">
              <a:spcBef>
                <a:spcPts val="0"/>
              </a:spcBef>
              <a:spcAft>
                <a:spcPts val="0"/>
              </a:spcAft>
              <a:buClr>
                <a:schemeClr val="dk2"/>
              </a:buClr>
              <a:buSzPts val="1205"/>
              <a:buChar char="●"/>
            </a:pPr>
            <a:r>
              <a:rPr lang="en-GB" sz="1205">
                <a:solidFill>
                  <a:schemeClr val="dk2"/>
                </a:solidFill>
              </a:rPr>
              <a:t>Understanding the code and application workflow of the previous teams without relevant documentation</a:t>
            </a:r>
            <a:endParaRPr sz="1205">
              <a:solidFill>
                <a:schemeClr val="dk2"/>
              </a:solidFill>
            </a:endParaRPr>
          </a:p>
          <a:p>
            <a:pPr indent="0" lvl="0" marL="457200" rtl="0" algn="l">
              <a:spcBef>
                <a:spcPts val="1200"/>
              </a:spcBef>
              <a:spcAft>
                <a:spcPts val="0"/>
              </a:spcAft>
              <a:buSzPts val="935"/>
              <a:buNone/>
            </a:pPr>
            <a:r>
              <a:t/>
            </a:r>
            <a:endParaRPr sz="705">
              <a:solidFill>
                <a:schemeClr val="dk2"/>
              </a:solidFill>
            </a:endParaRPr>
          </a:p>
          <a:p>
            <a:pPr indent="-305117" lvl="0" marL="457200" rtl="0" algn="l">
              <a:spcBef>
                <a:spcPts val="1200"/>
              </a:spcBef>
              <a:spcAft>
                <a:spcPts val="0"/>
              </a:spcAft>
              <a:buClr>
                <a:schemeClr val="dk2"/>
              </a:buClr>
              <a:buSzPts val="1205"/>
              <a:buChar char="●"/>
            </a:pPr>
            <a:r>
              <a:rPr lang="en-GB" sz="1205">
                <a:solidFill>
                  <a:schemeClr val="dk2"/>
                </a:solidFill>
              </a:rPr>
              <a:t>Oftentimes we had difficulty rolling back changes without affecting the rest of the code so we would recommend creating new branches and having protections for both the dev and master branches.</a:t>
            </a:r>
            <a:endParaRPr sz="1205">
              <a:solidFill>
                <a:schemeClr val="dk2"/>
              </a:solidFill>
            </a:endParaRPr>
          </a:p>
          <a:p>
            <a:pPr indent="0" lvl="0" marL="457200" rtl="0" algn="l">
              <a:spcBef>
                <a:spcPts val="1200"/>
              </a:spcBef>
              <a:spcAft>
                <a:spcPts val="0"/>
              </a:spcAft>
              <a:buSzPts val="935"/>
              <a:buNone/>
            </a:pPr>
            <a:r>
              <a:t/>
            </a:r>
            <a:endParaRPr sz="185">
              <a:solidFill>
                <a:schemeClr val="dk2"/>
              </a:solidFill>
            </a:endParaRPr>
          </a:p>
          <a:p>
            <a:pPr indent="-305117" lvl="0" marL="457200" rtl="0" algn="l">
              <a:spcBef>
                <a:spcPts val="1200"/>
              </a:spcBef>
              <a:spcAft>
                <a:spcPts val="0"/>
              </a:spcAft>
              <a:buClr>
                <a:schemeClr val="dk2"/>
              </a:buClr>
              <a:buSzPts val="1205"/>
              <a:buChar char="●"/>
            </a:pPr>
            <a:r>
              <a:rPr lang="en-GB" sz="1205">
                <a:solidFill>
                  <a:schemeClr val="dk2"/>
                </a:solidFill>
              </a:rPr>
              <a:t>Github Actions posed some challenges during initial setup but that was mostly because of the environment variables being configured incorrectly so ensure your environment variables and secrets are correct and up to date.</a:t>
            </a:r>
            <a:endParaRPr sz="1205">
              <a:solidFill>
                <a:schemeClr val="dk2"/>
              </a:solidFill>
            </a:endParaRPr>
          </a:p>
          <a:p>
            <a:pPr indent="0" lvl="0" marL="0" rtl="0" algn="l">
              <a:spcBef>
                <a:spcPts val="1200"/>
              </a:spcBef>
              <a:spcAft>
                <a:spcPts val="1200"/>
              </a:spcAft>
              <a:buSzPts val="935"/>
              <a:buNone/>
            </a:pPr>
            <a:r>
              <a:t/>
            </a:r>
            <a:endParaRPr sz="1205">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