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3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BC4759C-CD87-42E4-8354-DC85F2379115}" type="datetimeFigureOut">
              <a:rPr lang="en-US" smtClean="0"/>
              <a:t>11/25/2021</a:t>
            </a:fld>
            <a:endParaRPr lang="en-US"/>
          </a:p>
        </p:txBody>
      </p:sp>
      <p:sp>
        <p:nvSpPr>
          <p:cNvPr id="104873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3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4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979D75B-F44D-49BC-B0B4-FE4361FE166E}"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6" name="Slide Image Placeholder 1"/>
          <p:cNvSpPr>
            <a:spLocks noChangeAspect="1" noRot="1" noGrp="1"/>
          </p:cNvSpPr>
          <p:nvPr>
            <p:ph type="sldImg"/>
          </p:nvPr>
        </p:nvSpPr>
        <p:spPr>
          <a:xfrm>
            <a:off x="685800" y="1143000"/>
            <a:ext cx="5486400" cy="3086100"/>
          </a:xfrm>
        </p:spPr>
      </p:sp>
      <p:sp>
        <p:nvSpPr>
          <p:cNvPr id="1048597" name="Notes Placeholder 2"/>
          <p:cNvSpPr>
            <a:spLocks noGrp="1"/>
          </p:cNvSpPr>
          <p:nvPr>
            <p:ph type="body" idx="1"/>
          </p:nvPr>
        </p:nvSpPr>
        <p:spPr/>
        <p:txBody>
          <a:bodyPr/>
          <a:p>
            <a:endParaRPr lang="en-US"/>
          </a:p>
        </p:txBody>
      </p:sp>
      <p:sp>
        <p:nvSpPr>
          <p:cNvPr id="1048598" name="Slide Number Placeholder 3"/>
          <p:cNvSpPr>
            <a:spLocks noGrp="1"/>
          </p:cNvSpPr>
          <p:nvPr>
            <p:ph type="sldNum" sz="quarter" idx="10"/>
          </p:nvPr>
        </p:nvSpPr>
        <p:spPr/>
        <p:txBody>
          <a:bodyPr/>
          <a:p>
            <a:fld id="{C979D75B-F44D-49BC-B0B4-FE4361FE166E}"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1048585" name="Subtitle 8"/>
          <p:cNvSpPr>
            <a:spLocks noGrp="1"/>
          </p:cNvSpPr>
          <p:nvPr>
            <p:ph type="subTitle" idx="1"/>
          </p:nvPr>
        </p:nvSpPr>
        <p:spPr>
          <a:xfrm>
            <a:off x="1625600" y="5124450"/>
            <a:ext cx="9144000" cy="533400"/>
          </a:xfrm>
        </p:spPr>
        <p:txBody>
          <a:bodyPr/>
          <a:lstStyle>
            <a:lvl1pPr algn="r" indent="0" marL="0">
              <a:buNone/>
              <a:defRPr sz="2000">
                <a:solidFill>
                  <a:schemeClr val="tx2"/>
                </a:solidFill>
                <a:latin typeface="+mj-lt"/>
                <a:ea typeface="+mj-ea"/>
                <a:cs typeface="+mj-cs"/>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6" name="Date Placeholder 27"/>
          <p:cNvSpPr>
            <a:spLocks noGrp="1"/>
          </p:cNvSpPr>
          <p:nvPr>
            <p:ph type="dt" sz="half" idx="10"/>
          </p:nvPr>
        </p:nvSpPr>
        <p:spPr>
          <a:xfrm>
            <a:off x="8534400" y="6355080"/>
            <a:ext cx="3048000" cy="365760"/>
          </a:xfrm>
        </p:spPr>
        <p:txBody>
          <a:bodyPr/>
          <a:lstStyle>
            <a:lvl1pPr>
              <a:defRPr sz="1400"/>
            </a:lvl1pPr>
          </a:lstStyle>
          <a:p>
            <a:fld id="{DA9E3B57-63E5-4FF4-9020-D1C96E5F75A0}" type="datetime1">
              <a:rPr lang="en-US" smtClean="0"/>
              <a:t>11/25/2021</a:t>
            </a:fld>
            <a:endParaRPr lang="en-US"/>
          </a:p>
        </p:txBody>
      </p:sp>
      <p:sp>
        <p:nvSpPr>
          <p:cNvPr id="1048587" name="Footer Placeholder 16"/>
          <p:cNvSpPr>
            <a:spLocks noGrp="1"/>
          </p:cNvSpPr>
          <p:nvPr>
            <p:ph type="ftr" sz="quarter" idx="11"/>
          </p:nvPr>
        </p:nvSpPr>
        <p:spPr>
          <a:xfrm>
            <a:off x="3864864" y="6355080"/>
            <a:ext cx="4632960" cy="365760"/>
          </a:xfrm>
        </p:spPr>
        <p:txBody>
          <a:bodyPr/>
          <a:p>
            <a:r>
              <a:rPr lang="en-US"/>
              <a:t>JBR Trisea Publishers             Follow   'study with jbrtrisea'    Youtube Channel to understand GE8151 in Tamil</a:t>
            </a:r>
          </a:p>
        </p:txBody>
      </p:sp>
      <p:sp>
        <p:nvSpPr>
          <p:cNvPr id="1048588" name="Slide Number Placeholder 28"/>
          <p:cNvSpPr>
            <a:spLocks noGrp="1"/>
          </p:cNvSpPr>
          <p:nvPr>
            <p:ph type="sldNum" sz="quarter" idx="12"/>
          </p:nvPr>
        </p:nvSpPr>
        <p:spPr>
          <a:xfrm>
            <a:off x="1621536" y="6355080"/>
            <a:ext cx="1625600" cy="365760"/>
          </a:xfrm>
        </p:spPr>
        <p:txBody>
          <a:bodyPr/>
          <a:p>
            <a:fld id="{1DFF964C-0479-4902-9CD3-28FF55512164}" type="slidenum">
              <a:rPr lang="en-US" smtClean="0"/>
              <a:t>‹#›</a:t>
            </a:fld>
            <a:endParaRPr lang="en-US"/>
          </a:p>
        </p:txBody>
      </p:sp>
      <p:sp>
        <p:nvSpPr>
          <p:cNvPr id="1048589" name="Rectangle 20"/>
          <p:cNvSpPr/>
          <p:nvPr/>
        </p:nvSpPr>
        <p:spPr>
          <a:xfrm>
            <a:off x="1206500" y="3648075"/>
            <a:ext cx="9753600" cy="128016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0" name="Rectangle 32"/>
          <p:cNvSpPr/>
          <p:nvPr/>
        </p:nvSpPr>
        <p:spPr>
          <a:xfrm>
            <a:off x="1219200" y="5048250"/>
            <a:ext cx="9753600" cy="685800"/>
          </a:xfrm>
          <a:prstGeom prst="rect"/>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1" name="Rectangle 21"/>
          <p:cNvSpPr/>
          <p:nvPr/>
        </p:nvSpPr>
        <p:spPr>
          <a:xfrm>
            <a:off x="1206500" y="3648075"/>
            <a:ext cx="304800" cy="128016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31"/>
          <p:cNvSpPr/>
          <p:nvPr/>
        </p:nvSpPr>
        <p:spPr>
          <a:xfrm>
            <a:off x="1219200" y="5048250"/>
            <a:ext cx="304800" cy="685800"/>
          </a:xfrm>
          <a:prstGeom prst="rect"/>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95" name="Title 1"/>
          <p:cNvSpPr>
            <a:spLocks noGrp="1"/>
          </p:cNvSpPr>
          <p:nvPr>
            <p:ph type="title"/>
          </p:nvPr>
        </p:nvSpPr>
        <p:spPr/>
        <p:txBody>
          <a:bodyPr/>
          <a:p>
            <a:r>
              <a:rPr kumimoji="0" lang="en-US"/>
              <a:t>Click to edit Master title style</a:t>
            </a:r>
          </a:p>
        </p:txBody>
      </p:sp>
      <p:sp>
        <p:nvSpPr>
          <p:cNvPr id="1048696"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97" name="Date Placeholder 3"/>
          <p:cNvSpPr>
            <a:spLocks noGrp="1"/>
          </p:cNvSpPr>
          <p:nvPr>
            <p:ph type="dt" sz="half" idx="10"/>
          </p:nvPr>
        </p:nvSpPr>
        <p:spPr/>
        <p:txBody>
          <a:bodyPr/>
          <a:p>
            <a:fld id="{A7785A48-AE6D-4A49-AC89-98B128C9C636}" type="datetime1">
              <a:rPr lang="en-US" smtClean="0"/>
              <a:t>11/25/2021</a:t>
            </a:fld>
            <a:endParaRPr lang="en-US"/>
          </a:p>
        </p:txBody>
      </p:sp>
      <p:sp>
        <p:nvSpPr>
          <p:cNvPr id="1048698" name="Footer Placeholder 4"/>
          <p:cNvSpPr>
            <a:spLocks noGrp="1"/>
          </p:cNvSpPr>
          <p:nvPr>
            <p:ph type="ftr" sz="quarter" idx="11"/>
          </p:nvPr>
        </p:nvSpPr>
        <p:spPr/>
        <p:txBody>
          <a:bodyPr/>
          <a:p>
            <a:r>
              <a:rPr lang="en-US"/>
              <a:t>JBR Trisea Publishers             Follow   'study with jbrtrisea'    Youtube Channel to understand GE8151 in Tamil</a:t>
            </a:r>
          </a:p>
        </p:txBody>
      </p:sp>
      <p:sp>
        <p:nvSpPr>
          <p:cNvPr id="1048699" name="Slide Number Placeholder 5"/>
          <p:cNvSpPr>
            <a:spLocks noGrp="1"/>
          </p:cNvSpPr>
          <p:nvPr>
            <p:ph type="sldNum" sz="quarter" idx="12"/>
          </p:nvPr>
        </p:nvSpPr>
        <p:spPr/>
        <p:txBody>
          <a:bodyPr/>
          <a:p>
            <a:fld id="{1DFF964C-0479-4902-9CD3-28FF555121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7" name=""/>
        <p:cNvGrpSpPr/>
        <p:nvPr/>
      </p:nvGrpSpPr>
      <p:grpSpPr>
        <a:xfrm>
          <a:off x="0" y="0"/>
          <a:ext cx="0" cy="0"/>
          <a:chOff x="0" y="0"/>
          <a:chExt cx="0" cy="0"/>
        </a:xfrm>
      </p:grpSpPr>
      <p:sp>
        <p:nvSpPr>
          <p:cNvPr id="1048678" name="Vertical Title 1"/>
          <p:cNvSpPr>
            <a:spLocks noGrp="1"/>
          </p:cNvSpPr>
          <p:nvPr>
            <p:ph type="title" orient="vert"/>
          </p:nvPr>
        </p:nvSpPr>
        <p:spPr>
          <a:xfrm>
            <a:off x="8839200" y="274639"/>
            <a:ext cx="2743200" cy="5851525"/>
          </a:xfrm>
        </p:spPr>
        <p:txBody>
          <a:bodyPr vert="eaVert"/>
          <a:p>
            <a:r>
              <a:rPr kumimoji="0" lang="en-US"/>
              <a:t>Click to edit Master title style</a:t>
            </a:r>
          </a:p>
        </p:txBody>
      </p:sp>
      <p:sp>
        <p:nvSpPr>
          <p:cNvPr id="1048679" name="Vertical Text Placeholder 2"/>
          <p:cNvSpPr>
            <a:spLocks noGrp="1"/>
          </p:cNvSpPr>
          <p:nvPr>
            <p:ph type="body" orient="vert" idx="1"/>
          </p:nvPr>
        </p:nvSpPr>
        <p:spPr>
          <a:xfrm>
            <a:off x="609600" y="274639"/>
            <a:ext cx="80264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80" name="Date Placeholder 3"/>
          <p:cNvSpPr>
            <a:spLocks noGrp="1"/>
          </p:cNvSpPr>
          <p:nvPr>
            <p:ph type="dt" sz="half" idx="10"/>
          </p:nvPr>
        </p:nvSpPr>
        <p:spPr/>
        <p:txBody>
          <a:bodyPr/>
          <a:p>
            <a:fld id="{427CE2B6-4865-4691-9277-B38389EB22A2}" type="datetime1">
              <a:rPr lang="en-US" smtClean="0"/>
              <a:t>11/25/2021</a:t>
            </a:fld>
            <a:endParaRPr lang="en-US"/>
          </a:p>
        </p:txBody>
      </p:sp>
      <p:sp>
        <p:nvSpPr>
          <p:cNvPr id="1048681" name="Footer Placeholder 4"/>
          <p:cNvSpPr>
            <a:spLocks noGrp="1"/>
          </p:cNvSpPr>
          <p:nvPr>
            <p:ph type="ftr" sz="quarter" idx="11"/>
          </p:nvPr>
        </p:nvSpPr>
        <p:spPr/>
        <p:txBody>
          <a:bodyPr/>
          <a:p>
            <a:r>
              <a:rPr lang="en-US"/>
              <a:t>JBR Trisea Publishers             Follow   'study with jbrtrisea'    Youtube Channel to understand GE8151 in Tamil</a:t>
            </a:r>
          </a:p>
        </p:txBody>
      </p:sp>
      <p:sp>
        <p:nvSpPr>
          <p:cNvPr id="1048682" name="Slide Number Placeholder 5"/>
          <p:cNvSpPr>
            <a:spLocks noGrp="1"/>
          </p:cNvSpPr>
          <p:nvPr>
            <p:ph type="sldNum" sz="quarter" idx="12"/>
          </p:nvPr>
        </p:nvSpPr>
        <p:spPr/>
        <p:txBody>
          <a:bodyPr/>
          <a:p>
            <a:fld id="{1DFF964C-0479-4902-9CD3-28FF55512164}" type="slidenum">
              <a:rPr lang="en-US" smtClean="0"/>
              <a:t>‹#›</a:t>
            </a:fld>
            <a:endParaRPr lang="en-US"/>
          </a:p>
        </p:txBody>
      </p:sp>
      <p:sp>
        <p:nvSpPr>
          <p:cNvPr id="1048683" name="Straight Connector 6"/>
          <p:cNvSpPr>
            <a:spLocks noChangeShapeType="1"/>
          </p:cNvSpPr>
          <p:nvPr/>
        </p:nvSpPr>
        <p:spPr bwMode="auto">
          <a:xfrm>
            <a:off x="609600" y="6353175"/>
            <a:ext cx="109728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84"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5" name="Straight Connector 8"/>
          <p:cNvSpPr>
            <a:spLocks noChangeShapeType="1"/>
          </p:cNvSpPr>
          <p:nvPr/>
        </p:nvSpPr>
        <p:spPr bwMode="auto">
          <a:xfrm rot="5400000">
            <a:off x="5814836" y="3201952"/>
            <a:ext cx="585216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9" name="Title 1"/>
          <p:cNvSpPr>
            <a:spLocks noGrp="1"/>
          </p:cNvSpPr>
          <p:nvPr>
            <p:ph type="title"/>
          </p:nvPr>
        </p:nvSpPr>
        <p:spPr/>
        <p:txBody>
          <a:bodyPr/>
          <a:p>
            <a:r>
              <a:rPr kumimoji="0" lang="en-US"/>
              <a:t>Click to edit Master title style</a:t>
            </a:r>
          </a:p>
        </p:txBody>
      </p:sp>
      <p:sp>
        <p:nvSpPr>
          <p:cNvPr id="1048600" name="Date Placeholder 3"/>
          <p:cNvSpPr>
            <a:spLocks noGrp="1"/>
          </p:cNvSpPr>
          <p:nvPr>
            <p:ph type="dt" sz="half" idx="10"/>
          </p:nvPr>
        </p:nvSpPr>
        <p:spPr/>
        <p:txBody>
          <a:bodyPr/>
          <a:p>
            <a:fld id="{B89DD394-DFF9-44D9-929C-E1F467E80A44}" type="datetime1">
              <a:rPr lang="en-US" smtClean="0"/>
              <a:t>11/25/2021</a:t>
            </a:fld>
            <a:endParaRPr lang="en-US"/>
          </a:p>
        </p:txBody>
      </p:sp>
      <p:sp>
        <p:nvSpPr>
          <p:cNvPr id="1048601" name="Footer Placeholder 4"/>
          <p:cNvSpPr>
            <a:spLocks noGrp="1"/>
          </p:cNvSpPr>
          <p:nvPr>
            <p:ph type="ftr" sz="quarter" idx="11"/>
          </p:nvPr>
        </p:nvSpPr>
        <p:spPr/>
        <p:txBody>
          <a:bodyPr/>
          <a:p>
            <a:r>
              <a:rPr lang="en-US"/>
              <a:t>JBR Trisea Publishers             Follow   'study with jbrtrisea'    Youtube Channel to understand GE8151 in Tamil</a:t>
            </a:r>
          </a:p>
        </p:txBody>
      </p:sp>
      <p:sp>
        <p:nvSpPr>
          <p:cNvPr id="1048602" name="Slide Number Placeholder 5"/>
          <p:cNvSpPr>
            <a:spLocks noGrp="1"/>
          </p:cNvSpPr>
          <p:nvPr>
            <p:ph type="sldNum" sz="quarter" idx="12"/>
          </p:nvPr>
        </p:nvSpPr>
        <p:spPr/>
        <p:txBody>
          <a:bodyPr/>
          <a:p>
            <a:fld id="{1DFF964C-0479-4902-9CD3-28FF55512164}" type="slidenum">
              <a:rPr lang="en-US" smtClean="0"/>
              <a:t>‹#›</a:t>
            </a:fld>
            <a:endParaRPr lang="en-US"/>
          </a:p>
        </p:txBody>
      </p:sp>
      <p:sp>
        <p:nvSpPr>
          <p:cNvPr id="1048603" name="Content Placeholder 7"/>
          <p:cNvSpPr>
            <a:spLocks noGrp="1"/>
          </p:cNvSpPr>
          <p:nvPr>
            <p:ph sz="quarter" idx="1"/>
          </p:nvPr>
        </p:nvSpPr>
        <p:spPr>
          <a:xfrm>
            <a:off x="609600" y="1219200"/>
            <a:ext cx="10972800" cy="493776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70" name=""/>
        <p:cNvGrpSpPr/>
        <p:nvPr/>
      </p:nvGrpSpPr>
      <p:grpSpPr>
        <a:xfrm>
          <a:off x="0" y="0"/>
          <a:ext cx="0" cy="0"/>
          <a:chOff x="0" y="0"/>
          <a:chExt cx="0" cy="0"/>
        </a:xfrm>
      </p:grpSpPr>
      <p:sp>
        <p:nvSpPr>
          <p:cNvPr id="1048700" name="Title 1"/>
          <p:cNvSpPr>
            <a:spLocks noGrp="1"/>
          </p:cNvSpPr>
          <p:nvPr>
            <p:ph type="title"/>
          </p:nvPr>
        </p:nvSpPr>
        <p:spPr>
          <a:xfrm>
            <a:off x="1625600" y="2971800"/>
            <a:ext cx="9144000" cy="1066800"/>
          </a:xfrm>
        </p:spPr>
        <p:txBody>
          <a:bodyPr anchor="t" anchorCtr="0"/>
          <a:lstStyle>
            <a:lvl1pPr algn="r">
              <a:buNone/>
              <a:defRPr baseline="0" b="0" cap="none" sz="3200"/>
            </a:lvl1pPr>
          </a:lstStyle>
          <a:p>
            <a:r>
              <a:rPr kumimoji="0" lang="en-US"/>
              <a:t>Click to edit Master title style</a:t>
            </a:r>
          </a:p>
        </p:txBody>
      </p:sp>
      <p:sp>
        <p:nvSpPr>
          <p:cNvPr id="1048701" name="Text Placeholder 2"/>
          <p:cNvSpPr>
            <a:spLocks noGrp="1"/>
          </p:cNvSpPr>
          <p:nvPr>
            <p:ph type="body" idx="1"/>
          </p:nvPr>
        </p:nvSpPr>
        <p:spPr>
          <a:xfrm>
            <a:off x="1727200" y="4267200"/>
            <a:ext cx="9042400" cy="1143000"/>
          </a:xfrm>
        </p:spPr>
        <p:txBody>
          <a:bodyPr anchor="t" anchorCtr="0"/>
          <a:lstStyle>
            <a:lvl1pPr algn="r" indent="0" marL="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702" name="Date Placeholder 3"/>
          <p:cNvSpPr>
            <a:spLocks noGrp="1"/>
          </p:cNvSpPr>
          <p:nvPr>
            <p:ph type="dt" sz="half" idx="10"/>
          </p:nvPr>
        </p:nvSpPr>
        <p:spPr>
          <a:xfrm>
            <a:off x="8534400" y="6355080"/>
            <a:ext cx="3048000" cy="365760"/>
          </a:xfrm>
        </p:spPr>
        <p:txBody>
          <a:bodyPr/>
          <a:p>
            <a:fld id="{08C40660-290C-4421-AFEF-A4B8088E04D4}" type="datetime1">
              <a:rPr lang="en-US" smtClean="0"/>
              <a:t>11/25/2021</a:t>
            </a:fld>
            <a:endParaRPr lang="en-US"/>
          </a:p>
        </p:txBody>
      </p:sp>
      <p:sp>
        <p:nvSpPr>
          <p:cNvPr id="1048703" name="Footer Placeholder 4"/>
          <p:cNvSpPr>
            <a:spLocks noGrp="1"/>
          </p:cNvSpPr>
          <p:nvPr>
            <p:ph type="ftr" sz="quarter" idx="11"/>
          </p:nvPr>
        </p:nvSpPr>
        <p:spPr>
          <a:xfrm>
            <a:off x="3864864" y="6355080"/>
            <a:ext cx="4632960" cy="365760"/>
          </a:xfrm>
        </p:spPr>
        <p:txBody>
          <a:bodyPr/>
          <a:p>
            <a:r>
              <a:rPr lang="en-US"/>
              <a:t>JBR Trisea Publishers             Follow   'study with jbrtrisea'    Youtube Channel to understand GE8151 in Tamil</a:t>
            </a:r>
          </a:p>
        </p:txBody>
      </p:sp>
      <p:sp>
        <p:nvSpPr>
          <p:cNvPr id="1048704" name="Slide Number Placeholder 5"/>
          <p:cNvSpPr>
            <a:spLocks noGrp="1"/>
          </p:cNvSpPr>
          <p:nvPr>
            <p:ph type="sldNum" sz="quarter" idx="12"/>
          </p:nvPr>
        </p:nvSpPr>
        <p:spPr>
          <a:xfrm>
            <a:off x="1426464" y="6355080"/>
            <a:ext cx="2027936" cy="365760"/>
          </a:xfrm>
        </p:spPr>
        <p:txBody>
          <a:bodyPr/>
          <a:p>
            <a:fld id="{1DFF964C-0479-4902-9CD3-28FF55512164}" type="slidenum">
              <a:rPr lang="en-US" smtClean="0"/>
              <a:t>‹#›</a:t>
            </a:fld>
            <a:endParaRPr lang="en-US"/>
          </a:p>
        </p:txBody>
      </p:sp>
      <p:sp>
        <p:nvSpPr>
          <p:cNvPr id="1048705" name="Rectangle 6"/>
          <p:cNvSpPr/>
          <p:nvPr/>
        </p:nvSpPr>
        <p:spPr>
          <a:xfrm>
            <a:off x="1219200" y="2819400"/>
            <a:ext cx="9753600" cy="128016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6" name="Rectangle 7"/>
          <p:cNvSpPr/>
          <p:nvPr/>
        </p:nvSpPr>
        <p:spPr>
          <a:xfrm>
            <a:off x="1219200" y="2819400"/>
            <a:ext cx="304800" cy="128016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707" name="Title 1"/>
          <p:cNvSpPr>
            <a:spLocks noGrp="1"/>
          </p:cNvSpPr>
          <p:nvPr>
            <p:ph type="title"/>
          </p:nvPr>
        </p:nvSpPr>
        <p:spPr>
          <a:xfrm>
            <a:off x="609600" y="228600"/>
            <a:ext cx="10972800" cy="914400"/>
          </a:xfrm>
        </p:spPr>
        <p:txBody>
          <a:bodyPr/>
          <a:p>
            <a:r>
              <a:rPr kumimoji="0" lang="en-US"/>
              <a:t>Click to edit Master title style</a:t>
            </a:r>
          </a:p>
        </p:txBody>
      </p:sp>
      <p:sp>
        <p:nvSpPr>
          <p:cNvPr id="1048708" name="Date Placeholder 4"/>
          <p:cNvSpPr>
            <a:spLocks noGrp="1"/>
          </p:cNvSpPr>
          <p:nvPr>
            <p:ph type="dt" sz="half" idx="10"/>
          </p:nvPr>
        </p:nvSpPr>
        <p:spPr/>
        <p:txBody>
          <a:bodyPr/>
          <a:p>
            <a:fld id="{421D3E0E-4100-4479-83EA-20CC4B9C1915}" type="datetime1">
              <a:rPr lang="en-US" smtClean="0"/>
              <a:t>11/25/2021</a:t>
            </a:fld>
            <a:endParaRPr lang="en-US"/>
          </a:p>
        </p:txBody>
      </p:sp>
      <p:sp>
        <p:nvSpPr>
          <p:cNvPr id="1048709" name="Footer Placeholder 5"/>
          <p:cNvSpPr>
            <a:spLocks noGrp="1"/>
          </p:cNvSpPr>
          <p:nvPr>
            <p:ph type="ftr" sz="quarter" idx="11"/>
          </p:nvPr>
        </p:nvSpPr>
        <p:spPr/>
        <p:txBody>
          <a:bodyPr/>
          <a:p>
            <a:r>
              <a:rPr lang="en-US"/>
              <a:t>JBR Trisea Publishers             Follow   'study with jbrtrisea'    Youtube Channel to understand GE8151 in Tamil</a:t>
            </a:r>
          </a:p>
        </p:txBody>
      </p:sp>
      <p:sp>
        <p:nvSpPr>
          <p:cNvPr id="1048710" name="Slide Number Placeholder 6"/>
          <p:cNvSpPr>
            <a:spLocks noGrp="1"/>
          </p:cNvSpPr>
          <p:nvPr>
            <p:ph type="sldNum" sz="quarter" idx="12"/>
          </p:nvPr>
        </p:nvSpPr>
        <p:spPr/>
        <p:txBody>
          <a:bodyPr/>
          <a:p>
            <a:fld id="{1DFF964C-0479-4902-9CD3-28FF55512164}" type="slidenum">
              <a:rPr lang="en-US" smtClean="0"/>
              <a:t>‹#›</a:t>
            </a:fld>
            <a:endParaRPr lang="en-US"/>
          </a:p>
        </p:txBody>
      </p:sp>
      <p:sp>
        <p:nvSpPr>
          <p:cNvPr id="1048711" name="Content Placeholder 8"/>
          <p:cNvSpPr>
            <a:spLocks noGrp="1"/>
          </p:cNvSpPr>
          <p:nvPr>
            <p:ph sz="quarter" idx="1"/>
          </p:nvPr>
        </p:nvSpPr>
        <p:spPr>
          <a:xfrm>
            <a:off x="609600" y="1219200"/>
            <a:ext cx="5388864" cy="493776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12" name="Content Placeholder 10"/>
          <p:cNvSpPr>
            <a:spLocks noGrp="1"/>
          </p:cNvSpPr>
          <p:nvPr>
            <p:ph sz="quarter" idx="2"/>
          </p:nvPr>
        </p:nvSpPr>
        <p:spPr>
          <a:xfrm>
            <a:off x="6176264" y="1216152"/>
            <a:ext cx="5388864" cy="493776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713" name="Title 1"/>
          <p:cNvSpPr>
            <a:spLocks noGrp="1"/>
          </p:cNvSpPr>
          <p:nvPr>
            <p:ph type="title"/>
          </p:nvPr>
        </p:nvSpPr>
        <p:spPr>
          <a:xfrm>
            <a:off x="609600" y="228600"/>
            <a:ext cx="10972800" cy="914400"/>
          </a:xfrm>
        </p:spPr>
        <p:txBody>
          <a:bodyPr anchor="ctr"/>
          <a:p>
            <a:r>
              <a:rPr kumimoji="0" lang="en-US"/>
              <a:t>Click to edit Master title style</a:t>
            </a:r>
          </a:p>
        </p:txBody>
      </p:sp>
      <p:sp>
        <p:nvSpPr>
          <p:cNvPr id="1048714" name="Text Placeholder 2"/>
          <p:cNvSpPr>
            <a:spLocks noGrp="1"/>
          </p:cNvSpPr>
          <p:nvPr>
            <p:ph type="body" idx="1"/>
          </p:nvPr>
        </p:nvSpPr>
        <p:spPr>
          <a:xfrm>
            <a:off x="609600" y="1285875"/>
            <a:ext cx="5386917" cy="685800"/>
          </a:xfrm>
          <a:noFill/>
          <a:ln>
            <a:noFill/>
          </a:ln>
        </p:spPr>
        <p:txBody>
          <a:bodyPr anchor="b" anchorCtr="0" lIns="91440">
            <a:noAutofit/>
          </a:bodyPr>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15" name="Text Placeholder 3"/>
          <p:cNvSpPr>
            <a:spLocks noGrp="1"/>
          </p:cNvSpPr>
          <p:nvPr>
            <p:ph type="body" sz="half" idx="3"/>
          </p:nvPr>
        </p:nvSpPr>
        <p:spPr>
          <a:xfrm>
            <a:off x="6197601" y="1295400"/>
            <a:ext cx="5389033" cy="685800"/>
          </a:xfrm>
          <a:noFill/>
          <a:ln>
            <a:noFill/>
          </a:ln>
        </p:spPr>
        <p:txBody>
          <a:bodyPr anchor="b" anchorCtr="0" lIns="91440"/>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16" name="Date Placeholder 6"/>
          <p:cNvSpPr>
            <a:spLocks noGrp="1"/>
          </p:cNvSpPr>
          <p:nvPr>
            <p:ph type="dt" sz="half" idx="10"/>
          </p:nvPr>
        </p:nvSpPr>
        <p:spPr/>
        <p:txBody>
          <a:bodyPr/>
          <a:p>
            <a:fld id="{6702080D-4BCA-4C94-81BC-BCB3B914D83B}" type="datetime1">
              <a:rPr lang="en-US" smtClean="0"/>
              <a:t>11/25/2021</a:t>
            </a:fld>
            <a:endParaRPr lang="en-US"/>
          </a:p>
        </p:txBody>
      </p:sp>
      <p:sp>
        <p:nvSpPr>
          <p:cNvPr id="1048717" name="Footer Placeholder 7"/>
          <p:cNvSpPr>
            <a:spLocks noGrp="1"/>
          </p:cNvSpPr>
          <p:nvPr>
            <p:ph type="ftr" sz="quarter" idx="11"/>
          </p:nvPr>
        </p:nvSpPr>
        <p:spPr/>
        <p:txBody>
          <a:bodyPr/>
          <a:p>
            <a:r>
              <a:rPr lang="en-US"/>
              <a:t>JBR Trisea Publishers             Follow   'study with jbrtrisea'    Youtube Channel to understand GE8151 in Tamil</a:t>
            </a:r>
          </a:p>
        </p:txBody>
      </p:sp>
      <p:sp>
        <p:nvSpPr>
          <p:cNvPr id="1048718" name="Slide Number Placeholder 8"/>
          <p:cNvSpPr>
            <a:spLocks noGrp="1"/>
          </p:cNvSpPr>
          <p:nvPr>
            <p:ph type="sldNum" sz="quarter" idx="12"/>
          </p:nvPr>
        </p:nvSpPr>
        <p:spPr/>
        <p:txBody>
          <a:bodyPr/>
          <a:p>
            <a:fld id="{1DFF964C-0479-4902-9CD3-28FF55512164}" type="slidenum">
              <a:rPr lang="en-US" smtClean="0"/>
              <a:t>‹#›</a:t>
            </a:fld>
            <a:endParaRPr lang="en-US"/>
          </a:p>
        </p:txBody>
      </p:sp>
      <p:sp>
        <p:nvSpPr>
          <p:cNvPr id="1048719" name="Content Placeholder 10"/>
          <p:cNvSpPr>
            <a:spLocks noGrp="1"/>
          </p:cNvSpPr>
          <p:nvPr>
            <p:ph sz="quarter" idx="2"/>
          </p:nvPr>
        </p:nvSpPr>
        <p:spPr>
          <a:xfrm>
            <a:off x="609600" y="2133600"/>
            <a:ext cx="5384800" cy="40386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20" name="Content Placeholder 12"/>
          <p:cNvSpPr>
            <a:spLocks noGrp="1"/>
          </p:cNvSpPr>
          <p:nvPr>
            <p:ph sz="quarter" idx="4"/>
          </p:nvPr>
        </p:nvSpPr>
        <p:spPr>
          <a:xfrm>
            <a:off x="6197600" y="2133600"/>
            <a:ext cx="5384800" cy="40386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6" name=""/>
        <p:cNvGrpSpPr/>
        <p:nvPr/>
      </p:nvGrpSpPr>
      <p:grpSpPr>
        <a:xfrm>
          <a:off x="0" y="0"/>
          <a:ext cx="0" cy="0"/>
          <a:chOff x="0" y="0"/>
          <a:chExt cx="0" cy="0"/>
        </a:xfrm>
      </p:grpSpPr>
      <p:sp>
        <p:nvSpPr>
          <p:cNvPr id="1048673" name="Title 1"/>
          <p:cNvSpPr>
            <a:spLocks noGrp="1"/>
          </p:cNvSpPr>
          <p:nvPr>
            <p:ph type="title"/>
          </p:nvPr>
        </p:nvSpPr>
        <p:spPr>
          <a:xfrm>
            <a:off x="609600" y="228600"/>
            <a:ext cx="10972800" cy="914400"/>
          </a:xfrm>
        </p:spPr>
        <p:txBody>
          <a:bodyPr/>
          <a:p>
            <a:r>
              <a:rPr kumimoji="0" lang="en-US"/>
              <a:t>Click to edit Master title style</a:t>
            </a:r>
          </a:p>
        </p:txBody>
      </p:sp>
      <p:sp>
        <p:nvSpPr>
          <p:cNvPr id="1048674" name="Date Placeholder 2"/>
          <p:cNvSpPr>
            <a:spLocks noGrp="1"/>
          </p:cNvSpPr>
          <p:nvPr>
            <p:ph type="dt" sz="half" idx="10"/>
          </p:nvPr>
        </p:nvSpPr>
        <p:spPr/>
        <p:txBody>
          <a:bodyPr/>
          <a:p>
            <a:fld id="{93B801BE-DCC8-472B-B9AF-068D5D6BCE0E}" type="datetime1">
              <a:rPr lang="en-US" smtClean="0"/>
              <a:t>11/25/2021</a:t>
            </a:fld>
            <a:endParaRPr lang="en-US"/>
          </a:p>
        </p:txBody>
      </p:sp>
      <p:sp>
        <p:nvSpPr>
          <p:cNvPr id="1048675" name="Footer Placeholder 3"/>
          <p:cNvSpPr>
            <a:spLocks noGrp="1"/>
          </p:cNvSpPr>
          <p:nvPr>
            <p:ph type="ftr" sz="quarter" idx="11"/>
          </p:nvPr>
        </p:nvSpPr>
        <p:spPr/>
        <p:txBody>
          <a:bodyPr/>
          <a:p>
            <a:r>
              <a:rPr lang="en-US"/>
              <a:t>JBR Trisea Publishers             Follow   'study with jbrtrisea'    Youtube Channel to understand GE8151 in Tamil</a:t>
            </a:r>
          </a:p>
        </p:txBody>
      </p:sp>
      <p:sp>
        <p:nvSpPr>
          <p:cNvPr id="1048676" name="Slide Number Placeholder 4"/>
          <p:cNvSpPr>
            <a:spLocks noGrp="1"/>
          </p:cNvSpPr>
          <p:nvPr>
            <p:ph type="sldNum" sz="quarter" idx="12"/>
          </p:nvPr>
        </p:nvSpPr>
        <p:spPr/>
        <p:txBody>
          <a:bodyPr/>
          <a:p>
            <a:fld id="{1DFF964C-0479-4902-9CD3-28FF55512164}" type="slidenum">
              <a:rPr lang="en-US" smtClean="0"/>
              <a:t>‹#›</a:t>
            </a:fld>
            <a:endParaRPr lang="en-US"/>
          </a:p>
        </p:txBody>
      </p:sp>
      <p:sp>
        <p:nvSpPr>
          <p:cNvPr id="1048677"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73" name=""/>
        <p:cNvGrpSpPr/>
        <p:nvPr/>
      </p:nvGrpSpPr>
      <p:grpSpPr>
        <a:xfrm>
          <a:off x="0" y="0"/>
          <a:ext cx="0" cy="0"/>
          <a:chOff x="0" y="0"/>
          <a:chExt cx="0" cy="0"/>
        </a:xfrm>
      </p:grpSpPr>
      <p:sp>
        <p:nvSpPr>
          <p:cNvPr id="1048721" name="Date Placeholder 1"/>
          <p:cNvSpPr>
            <a:spLocks noGrp="1"/>
          </p:cNvSpPr>
          <p:nvPr>
            <p:ph type="dt" sz="half" idx="10"/>
          </p:nvPr>
        </p:nvSpPr>
        <p:spPr/>
        <p:txBody>
          <a:bodyPr/>
          <a:p>
            <a:fld id="{E59F40CC-DC5E-4E4E-BCE1-EEAD7E54315F}" type="datetime1">
              <a:rPr lang="en-US" smtClean="0"/>
              <a:t>11/25/2021</a:t>
            </a:fld>
            <a:endParaRPr lang="en-US"/>
          </a:p>
        </p:txBody>
      </p:sp>
      <p:sp>
        <p:nvSpPr>
          <p:cNvPr id="1048722" name="Footer Placeholder 2"/>
          <p:cNvSpPr>
            <a:spLocks noGrp="1"/>
          </p:cNvSpPr>
          <p:nvPr>
            <p:ph type="ftr" sz="quarter" idx="11"/>
          </p:nvPr>
        </p:nvSpPr>
        <p:spPr/>
        <p:txBody>
          <a:bodyPr/>
          <a:p>
            <a:r>
              <a:rPr lang="en-US"/>
              <a:t>JBR Trisea Publishers             Follow   'study with jbrtrisea'    Youtube Channel to understand GE8151 in Tamil</a:t>
            </a:r>
          </a:p>
        </p:txBody>
      </p:sp>
      <p:sp>
        <p:nvSpPr>
          <p:cNvPr id="1048723" name="Slide Number Placeholder 3"/>
          <p:cNvSpPr>
            <a:spLocks noGrp="1"/>
          </p:cNvSpPr>
          <p:nvPr>
            <p:ph type="sldNum" sz="quarter" idx="12"/>
          </p:nvPr>
        </p:nvSpPr>
        <p:spPr/>
        <p:txBody>
          <a:bodyPr/>
          <a:p>
            <a:fld id="{1DFF964C-0479-4902-9CD3-28FF55512164}" type="slidenum">
              <a:rPr lang="en-US" smtClean="0"/>
              <a:t>‹#›</a:t>
            </a:fld>
            <a:endParaRPr lang="en-US"/>
          </a:p>
        </p:txBody>
      </p:sp>
      <p:sp>
        <p:nvSpPr>
          <p:cNvPr id="1048724" name="Straight Connector 4"/>
          <p:cNvSpPr>
            <a:spLocks noChangeShapeType="1"/>
          </p:cNvSpPr>
          <p:nvPr/>
        </p:nvSpPr>
        <p:spPr bwMode="auto">
          <a:xfrm>
            <a:off x="609600" y="6353175"/>
            <a:ext cx="109728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725"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74" name=""/>
        <p:cNvGrpSpPr/>
        <p:nvPr/>
      </p:nvGrpSpPr>
      <p:grpSpPr>
        <a:xfrm>
          <a:off x="0" y="0"/>
          <a:ext cx="0" cy="0"/>
          <a:chOff x="0" y="0"/>
          <a:chExt cx="0" cy="0"/>
        </a:xfrm>
      </p:grpSpPr>
      <p:sp>
        <p:nvSpPr>
          <p:cNvPr id="1048726" name="Title 1"/>
          <p:cNvSpPr>
            <a:spLocks noGrp="1"/>
          </p:cNvSpPr>
          <p:nvPr>
            <p:ph type="title"/>
          </p:nvPr>
        </p:nvSpPr>
        <p:spPr>
          <a:xfrm>
            <a:off x="8432800" y="304800"/>
            <a:ext cx="3352800" cy="838200"/>
          </a:xfrm>
        </p:spPr>
        <p:txBody>
          <a:bodyPr anchor="b" anchorCtr="0">
            <a:noAutofit/>
          </a:bodyPr>
          <a:lstStyle>
            <a:lvl1pPr algn="l">
              <a:buNone/>
              <a:defRPr b="1" sz="2000">
                <a:solidFill>
                  <a:schemeClr val="tx2"/>
                </a:solidFill>
                <a:latin typeface="+mn-lt"/>
                <a:ea typeface="+mn-ea"/>
                <a:cs typeface="+mn-cs"/>
              </a:defRPr>
            </a:lvl1pPr>
          </a:lstStyle>
          <a:p>
            <a:r>
              <a:rPr kumimoji="0" lang="en-US"/>
              <a:t>Click to edit Master title style</a:t>
            </a:r>
          </a:p>
        </p:txBody>
      </p:sp>
      <p:sp>
        <p:nvSpPr>
          <p:cNvPr id="1048727" name="Text Placeholder 2"/>
          <p:cNvSpPr>
            <a:spLocks noGrp="1"/>
          </p:cNvSpPr>
          <p:nvPr>
            <p:ph type="body" idx="2"/>
          </p:nvPr>
        </p:nvSpPr>
        <p:spPr>
          <a:xfrm>
            <a:off x="8432800" y="1219201"/>
            <a:ext cx="3352800" cy="4843463"/>
          </a:xfrm>
        </p:spPr>
        <p:txBody>
          <a:bodyPr/>
          <a:lstStyle>
            <a:lvl1pPr indent="0" marL="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728" name="Date Placeholder 4"/>
          <p:cNvSpPr>
            <a:spLocks noGrp="1"/>
          </p:cNvSpPr>
          <p:nvPr>
            <p:ph type="dt" sz="half" idx="10"/>
          </p:nvPr>
        </p:nvSpPr>
        <p:spPr/>
        <p:txBody>
          <a:bodyPr/>
          <a:p>
            <a:fld id="{168E55CF-FB0E-45A4-BDB6-2E6DC7904879}" type="datetime1">
              <a:rPr lang="en-US" smtClean="0"/>
              <a:t>11/25/2021</a:t>
            </a:fld>
            <a:endParaRPr lang="en-US"/>
          </a:p>
        </p:txBody>
      </p:sp>
      <p:sp>
        <p:nvSpPr>
          <p:cNvPr id="1048729" name="Footer Placeholder 5"/>
          <p:cNvSpPr>
            <a:spLocks noGrp="1"/>
          </p:cNvSpPr>
          <p:nvPr>
            <p:ph type="ftr" sz="quarter" idx="11"/>
          </p:nvPr>
        </p:nvSpPr>
        <p:spPr/>
        <p:txBody>
          <a:bodyPr/>
          <a:p>
            <a:r>
              <a:rPr lang="en-US"/>
              <a:t>JBR Trisea Publishers             Follow   'study with jbrtrisea'    Youtube Channel to understand GE8151 in Tamil</a:t>
            </a:r>
          </a:p>
        </p:txBody>
      </p:sp>
      <p:sp>
        <p:nvSpPr>
          <p:cNvPr id="1048730" name="Slide Number Placeholder 6"/>
          <p:cNvSpPr>
            <a:spLocks noGrp="1"/>
          </p:cNvSpPr>
          <p:nvPr>
            <p:ph type="sldNum" sz="quarter" idx="12"/>
          </p:nvPr>
        </p:nvSpPr>
        <p:spPr/>
        <p:txBody>
          <a:bodyPr/>
          <a:p>
            <a:fld id="{1DFF964C-0479-4902-9CD3-28FF55512164}" type="slidenum">
              <a:rPr lang="en-US" smtClean="0"/>
              <a:t>‹#›</a:t>
            </a:fld>
            <a:endParaRPr lang="en-US"/>
          </a:p>
        </p:txBody>
      </p:sp>
      <p:sp>
        <p:nvSpPr>
          <p:cNvPr id="1048731" name="Straight Connector 7"/>
          <p:cNvSpPr>
            <a:spLocks noChangeShapeType="1"/>
          </p:cNvSpPr>
          <p:nvPr/>
        </p:nvSpPr>
        <p:spPr bwMode="auto">
          <a:xfrm>
            <a:off x="609600" y="6353175"/>
            <a:ext cx="109728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732" name="Straight Connector 9"/>
          <p:cNvSpPr>
            <a:spLocks noChangeShapeType="1"/>
          </p:cNvSpPr>
          <p:nvPr/>
        </p:nvSpPr>
        <p:spPr bwMode="auto">
          <a:xfrm rot="5400000">
            <a:off x="5220033" y="3324225"/>
            <a:ext cx="603504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dirty="0" kumimoji="0" lang="en-US"/>
          </a:p>
        </p:txBody>
      </p:sp>
      <p:sp>
        <p:nvSpPr>
          <p:cNvPr id="1048733"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Content Placeholder 11"/>
          <p:cNvSpPr>
            <a:spLocks noGrp="1"/>
          </p:cNvSpPr>
          <p:nvPr>
            <p:ph sz="quarter" idx="1"/>
          </p:nvPr>
        </p:nvSpPr>
        <p:spPr>
          <a:xfrm>
            <a:off x="406400" y="304800"/>
            <a:ext cx="7620000" cy="57150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1">
        <a:schemeClr val="bg2"/>
      </p:bgRef>
    </p:bg>
    <p:spTree>
      <p:nvGrpSpPr>
        <p:cNvPr id="68" name=""/>
        <p:cNvGrpSpPr/>
        <p:nvPr/>
      </p:nvGrpSpPr>
      <p:grpSpPr>
        <a:xfrm>
          <a:off x="0" y="0"/>
          <a:ext cx="0" cy="0"/>
          <a:chOff x="0" y="0"/>
          <a:chExt cx="0" cy="0"/>
        </a:xfrm>
      </p:grpSpPr>
      <p:sp>
        <p:nvSpPr>
          <p:cNvPr id="1048686" name="Title 1"/>
          <p:cNvSpPr>
            <a:spLocks noGrp="1"/>
          </p:cNvSpPr>
          <p:nvPr>
            <p:ph type="title"/>
          </p:nvPr>
        </p:nvSpPr>
        <p:spPr>
          <a:xfrm>
            <a:off x="609600" y="500856"/>
            <a:ext cx="10972800" cy="674688"/>
          </a:xfrm>
          <a:ln>
            <a:solidFill>
              <a:schemeClr val="accent1"/>
            </a:solidFill>
          </a:ln>
        </p:spPr>
        <p:txBody>
          <a:bodyPr anchor="ctr" lIns="274320"/>
          <a:lstStyle>
            <a:lvl1pPr algn="r">
              <a:buNone/>
              <a:defRPr b="0" sz="2000">
                <a:solidFill>
                  <a:schemeClr val="tx1"/>
                </a:solidFill>
              </a:defRPr>
            </a:lvl1pPr>
          </a:lstStyle>
          <a:p>
            <a:r>
              <a:rPr kumimoji="0" lang="en-US"/>
              <a:t>Click to edit Master title style</a:t>
            </a:r>
          </a:p>
        </p:txBody>
      </p:sp>
      <p:sp>
        <p:nvSpPr>
          <p:cNvPr id="1048687"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indent="0" marL="0">
              <a:spcBef>
                <a:spcPts val="600"/>
              </a:spcBef>
              <a:buNone/>
              <a:defRPr sz="3200"/>
            </a:lvl1pPr>
          </a:lstStyle>
          <a:p>
            <a:r>
              <a:rPr kumimoji="0" lang="en-US"/>
              <a:t>Click icon to add picture</a:t>
            </a:r>
            <a:endParaRPr dirty="0" kumimoji="0" lang="en-US"/>
          </a:p>
        </p:txBody>
      </p:sp>
      <p:sp>
        <p:nvSpPr>
          <p:cNvPr id="1048688" name="Text Placeholder 3"/>
          <p:cNvSpPr>
            <a:spLocks noGrp="1"/>
          </p:cNvSpPr>
          <p:nvPr>
            <p:ph type="body" sz="half" idx="2"/>
          </p:nvPr>
        </p:nvSpPr>
        <p:spPr>
          <a:xfrm>
            <a:off x="609600" y="1219200"/>
            <a:ext cx="10972800" cy="533400"/>
          </a:xfrm>
        </p:spPr>
        <p:txBody>
          <a:bodyPr anchor="ctr" anchorCtr="0"/>
          <a:lstStyle>
            <a:lvl1pPr algn="l" indent="0" marL="0">
              <a:buFontTx/>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89" name="Date Placeholder 4"/>
          <p:cNvSpPr>
            <a:spLocks noGrp="1"/>
          </p:cNvSpPr>
          <p:nvPr>
            <p:ph type="dt" sz="half" idx="10"/>
          </p:nvPr>
        </p:nvSpPr>
        <p:spPr/>
        <p:txBody>
          <a:bodyPr/>
          <a:p>
            <a:fld id="{069B2400-4A53-479F-987C-841994FC39F0}" type="datetime1">
              <a:rPr lang="en-US" smtClean="0"/>
              <a:t>11/25/2021</a:t>
            </a:fld>
            <a:endParaRPr lang="en-US"/>
          </a:p>
        </p:txBody>
      </p:sp>
      <p:sp>
        <p:nvSpPr>
          <p:cNvPr id="1048690" name="Footer Placeholder 5"/>
          <p:cNvSpPr>
            <a:spLocks noGrp="1"/>
          </p:cNvSpPr>
          <p:nvPr>
            <p:ph type="ftr" sz="quarter" idx="11"/>
          </p:nvPr>
        </p:nvSpPr>
        <p:spPr/>
        <p:txBody>
          <a:bodyPr/>
          <a:p>
            <a:r>
              <a:rPr lang="en-US"/>
              <a:t>JBR Trisea Publishers             Follow   'study with jbrtrisea'    Youtube Channel to understand GE8151 in Tamil</a:t>
            </a:r>
          </a:p>
        </p:txBody>
      </p:sp>
      <p:sp>
        <p:nvSpPr>
          <p:cNvPr id="1048691" name="Slide Number Placeholder 6"/>
          <p:cNvSpPr>
            <a:spLocks noGrp="1"/>
          </p:cNvSpPr>
          <p:nvPr>
            <p:ph type="sldNum" sz="quarter" idx="12"/>
          </p:nvPr>
        </p:nvSpPr>
        <p:spPr/>
        <p:txBody>
          <a:bodyPr/>
          <a:p>
            <a:fld id="{1DFF964C-0479-4902-9CD3-28FF55512164}" type="slidenum">
              <a:rPr lang="en-US" smtClean="0"/>
              <a:t>‹#›</a:t>
            </a:fld>
            <a:endParaRPr lang="en-US"/>
          </a:p>
        </p:txBody>
      </p:sp>
      <p:sp>
        <p:nvSpPr>
          <p:cNvPr id="1048692" name="Straight Connector 7"/>
          <p:cNvSpPr>
            <a:spLocks noChangeShapeType="1"/>
          </p:cNvSpPr>
          <p:nvPr/>
        </p:nvSpPr>
        <p:spPr bwMode="auto">
          <a:xfrm>
            <a:off x="609600" y="6353175"/>
            <a:ext cx="109728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93"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4" name="Rectangle 9"/>
          <p:cNvSpPr/>
          <p:nvPr/>
        </p:nvSpPr>
        <p:spPr>
          <a:xfrm>
            <a:off x="609600" y="500856"/>
            <a:ext cx="243840" cy="68580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21"/>
          <p:cNvSpPr>
            <a:spLocks noGrp="1"/>
          </p:cNvSpPr>
          <p:nvPr>
            <p:ph type="title"/>
          </p:nvPr>
        </p:nvSpPr>
        <p:spPr>
          <a:xfrm>
            <a:off x="609600" y="152400"/>
            <a:ext cx="10972800" cy="990600"/>
          </a:xfrm>
          <a:prstGeom prst="rect"/>
        </p:spPr>
        <p:txBody>
          <a:bodyPr anchor="b" anchorCtr="0" vert="horz">
            <a:normAutofit/>
          </a:bodyPr>
          <a:p>
            <a:r>
              <a:rPr kumimoji="0" lang="en-US"/>
              <a:t>Click to edit Master title style</a:t>
            </a:r>
          </a:p>
        </p:txBody>
      </p:sp>
      <p:sp>
        <p:nvSpPr>
          <p:cNvPr id="1048577" name="Text Placeholder 12"/>
          <p:cNvSpPr>
            <a:spLocks noGrp="1"/>
          </p:cNvSpPr>
          <p:nvPr>
            <p:ph type="body" idx="1"/>
          </p:nvPr>
        </p:nvSpPr>
        <p:spPr>
          <a:xfrm>
            <a:off x="609600" y="1219200"/>
            <a:ext cx="10972800" cy="4910328"/>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8" name="Date Placeholder 13"/>
          <p:cNvSpPr>
            <a:spLocks noGrp="1"/>
          </p:cNvSpPr>
          <p:nvPr>
            <p:ph type="dt" sz="half" idx="2"/>
          </p:nvPr>
        </p:nvSpPr>
        <p:spPr>
          <a:xfrm>
            <a:off x="8534400" y="6356350"/>
            <a:ext cx="3052064" cy="365760"/>
          </a:xfrm>
          <a:prstGeom prst="rect"/>
        </p:spPr>
        <p:txBody>
          <a:bodyPr vert="horz"/>
          <a:lstStyle>
            <a:lvl1pPr algn="l" eaLnBrk="1" hangingPunct="1" latinLnBrk="0">
              <a:defRPr sz="1400" kumimoji="0">
                <a:solidFill>
                  <a:schemeClr val="tx2"/>
                </a:solidFill>
              </a:defRPr>
            </a:lvl1pPr>
          </a:lstStyle>
          <a:p>
            <a:fld id="{2CEC6FC9-DF82-405D-A6D2-E38A69C89328}" type="datetime1">
              <a:rPr lang="en-US" smtClean="0"/>
              <a:t>11/25/2021</a:t>
            </a:fld>
            <a:endParaRPr lang="en-US"/>
          </a:p>
        </p:txBody>
      </p:sp>
      <p:sp>
        <p:nvSpPr>
          <p:cNvPr id="1048579" name="Footer Placeholder 2"/>
          <p:cNvSpPr>
            <a:spLocks noGrp="1"/>
          </p:cNvSpPr>
          <p:nvPr>
            <p:ph type="ftr" sz="quarter" idx="3"/>
          </p:nvPr>
        </p:nvSpPr>
        <p:spPr>
          <a:xfrm>
            <a:off x="3864864" y="6356350"/>
            <a:ext cx="4673600" cy="365760"/>
          </a:xfrm>
          <a:prstGeom prst="rect"/>
        </p:spPr>
        <p:txBody>
          <a:bodyPr vert="horz"/>
          <a:lstStyle>
            <a:lvl1pPr algn="r" eaLnBrk="1" hangingPunct="1" latinLnBrk="0">
              <a:defRPr sz="1400" kumimoji="0">
                <a:solidFill>
                  <a:schemeClr val="tx2"/>
                </a:solidFill>
              </a:defRPr>
            </a:lvl1pPr>
          </a:lstStyle>
          <a:p>
            <a:r>
              <a:rPr lang="en-US"/>
              <a:t>JBR Trisea Publishers             Follow   'study with jbrtrisea'    Youtube Channel to understand GE8151 in Tamil</a:t>
            </a:r>
          </a:p>
        </p:txBody>
      </p:sp>
      <p:sp>
        <p:nvSpPr>
          <p:cNvPr id="1048580" name="Slide Number Placeholder 22"/>
          <p:cNvSpPr>
            <a:spLocks noGrp="1"/>
          </p:cNvSpPr>
          <p:nvPr>
            <p:ph type="sldNum" sz="quarter" idx="4"/>
          </p:nvPr>
        </p:nvSpPr>
        <p:spPr>
          <a:xfrm>
            <a:off x="816864" y="6356350"/>
            <a:ext cx="2641600" cy="365760"/>
          </a:xfrm>
          <a:prstGeom prst="rect"/>
        </p:spPr>
        <p:txBody>
          <a:bodyPr vert="horz"/>
          <a:lstStyle>
            <a:lvl1pPr algn="l" eaLnBrk="1" hangingPunct="1" latinLnBrk="0">
              <a:defRPr sz="1400" kumimoji="0">
                <a:solidFill>
                  <a:schemeClr val="tx2"/>
                </a:solidFill>
              </a:defRPr>
            </a:lvl1pPr>
          </a:lstStyle>
          <a:p>
            <a:fld id="{1DFF964C-0479-4902-9CD3-28FF55512164}" type="slidenum">
              <a:rPr lang="en-US" smtClean="0"/>
              <a:t>‹#›</a:t>
            </a:fld>
            <a:endParaRPr lang="en-US"/>
          </a:p>
        </p:txBody>
      </p:sp>
      <p:sp>
        <p:nvSpPr>
          <p:cNvPr id="1048581" name="Straight Connector 27"/>
          <p:cNvSpPr>
            <a:spLocks noChangeShapeType="1"/>
          </p:cNvSpPr>
          <p:nvPr/>
        </p:nvSpPr>
        <p:spPr bwMode="auto">
          <a:xfrm>
            <a:off x="609600" y="6353175"/>
            <a:ext cx="109728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28"/>
          <p:cNvSpPr>
            <a:spLocks noChangeShapeType="1"/>
          </p:cNvSpPr>
          <p:nvPr/>
        </p:nvSpPr>
        <p:spPr bwMode="auto">
          <a:xfrm>
            <a:off x="609600" y="1143000"/>
            <a:ext cx="109728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3"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eaLnBrk="1" hangingPunct="1" latinLnBrk="0" rtl="0">
        <a:spcBef>
          <a:spcPct val="0"/>
        </a:spcBef>
        <a:buNone/>
        <a:defRPr sz="32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1"/>
          <p:cNvSpPr>
            <a:spLocks noGrp="1"/>
          </p:cNvSpPr>
          <p:nvPr>
            <p:ph type="ctrTitle"/>
          </p:nvPr>
        </p:nvSpPr>
        <p:spPr/>
        <p:txBody>
          <a:bodyPr>
            <a:normAutofit/>
          </a:bodyPr>
          <a:p>
            <a:r>
              <a:rPr b="1" dirty="0" sz="4800" lang="en-US">
                <a:solidFill>
                  <a:srgbClr val="0070C0"/>
                </a:solidFill>
                <a:latin typeface="Times New Roman" pitchFamily="18" charset="0"/>
                <a:cs typeface="Times New Roman" pitchFamily="18" charset="0"/>
              </a:rPr>
              <a:t>STRINGS</a:t>
            </a:r>
          </a:p>
        </p:txBody>
      </p:sp>
      <p:sp>
        <p:nvSpPr>
          <p:cNvPr id="1048594" name="Subtitle 2"/>
          <p:cNvSpPr>
            <a:spLocks noGrp="1"/>
          </p:cNvSpPr>
          <p:nvPr>
            <p:ph type="subTitle" idx="1"/>
          </p:nvPr>
        </p:nvSpPr>
        <p:spPr/>
        <p:txBody>
          <a:bodyPr>
            <a:normAutofit fontScale="65000" lnSpcReduction="20000"/>
          </a:bodyPr>
          <a:p>
            <a:pPr algn="ctr"/>
            <a:r>
              <a:rPr b="1" dirty="0" sz="6000" lang="en-US">
                <a:solidFill>
                  <a:srgbClr val="0070C0"/>
                </a:solidFill>
                <a:latin typeface="Times New Roman" panose="02020603050405020304" pitchFamily="18" charset="0"/>
                <a:cs typeface="Times New Roman" panose="02020603050405020304" pitchFamily="18" charset="0"/>
              </a:rPr>
              <a:t>UNIT 3</a:t>
            </a:r>
          </a:p>
        </p:txBody>
      </p:sp>
      <p:sp>
        <p:nvSpPr>
          <p:cNvPr id="1048595" name="Footer Placeholder 3"/>
          <p:cNvSpPr>
            <a:spLocks noGrp="1"/>
          </p:cNvSpPr>
          <p:nvPr>
            <p:ph type="ftr" sz="quarter" idx="11"/>
          </p:nvPr>
        </p:nvSpPr>
        <p:spPr>
          <a:xfrm>
            <a:off x="1511429" y="6289970"/>
            <a:ext cx="8938857"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8"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29"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30" name="Content Placeholder 2"/>
          <p:cNvSpPr>
            <a:spLocks noGrp="1"/>
          </p:cNvSpPr>
          <p:nvPr>
            <p:ph sz="quarter" idx="1"/>
          </p:nvPr>
        </p:nvSpPr>
        <p:spPr>
          <a:xfrm>
            <a:off x="609600" y="1254034"/>
            <a:ext cx="10972800" cy="5107577"/>
          </a:xfrm>
        </p:spPr>
        <p:txBody>
          <a:bodyPr>
            <a:normAutofit/>
          </a:bodyPr>
          <a:p>
            <a:pPr>
              <a:buNone/>
            </a:pPr>
            <a:r>
              <a:rPr b="1" dirty="0" sz="1800" lang="en-US">
                <a:solidFill>
                  <a:srgbClr val="0070C0"/>
                </a:solidFill>
                <a:latin typeface="Times New Roman" pitchFamily="18" charset="0"/>
                <a:cs typeface="Times New Roman" pitchFamily="18" charset="0"/>
              </a:rPr>
              <a:t>Program :</a:t>
            </a:r>
            <a:endParaRPr dirty="0" sz="1800" lang="en-US">
              <a:solidFill>
                <a:srgbClr val="0070C0"/>
              </a:solidFill>
              <a:latin typeface="Times New Roman" pitchFamily="18" charset="0"/>
              <a:cs typeface="Times New Roman" pitchFamily="18" charset="0"/>
            </a:endParaRPr>
          </a:p>
          <a:p>
            <a:pPr>
              <a:buNone/>
            </a:pPr>
            <a:r>
              <a:rPr b="1" dirty="0" sz="1800" lang="en-US">
                <a:latin typeface="Times New Roman" pitchFamily="18" charset="0"/>
                <a:cs typeface="Times New Roman" pitchFamily="18" charset="0"/>
              </a:rPr>
              <a:t> </a:t>
            </a:r>
            <a:r>
              <a:rPr dirty="0" sz="1800" lang="en-US">
                <a:latin typeface="Times New Roman" pitchFamily="18" charset="0"/>
                <a:cs typeface="Times New Roman" pitchFamily="18" charset="0"/>
              </a:rPr>
              <a:t>string="python"</a:t>
            </a:r>
          </a:p>
          <a:p>
            <a:pPr>
              <a:buNone/>
            </a:pPr>
            <a:r>
              <a:rPr dirty="0" sz="1800" lang="en-US" err="1">
                <a:latin typeface="Times New Roman" pitchFamily="18" charset="0"/>
                <a:cs typeface="Times New Roman" pitchFamily="18" charset="0"/>
              </a:rPr>
              <a:t>new_string</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string.replace</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p','P</a:t>
            </a:r>
            <a:r>
              <a:rPr dirty="0" sz="1800" lang="en-US">
                <a:latin typeface="Times New Roman" pitchFamily="18" charset="0"/>
                <a:cs typeface="Times New Roman" pitchFamily="18" charset="0"/>
              </a:rPr>
              <a:t>')</a:t>
            </a:r>
          </a:p>
          <a:p>
            <a:pPr>
              <a:buNone/>
            </a:pPr>
            <a:r>
              <a:rPr dirty="0" sz="1800" lang="en-US">
                <a:latin typeface="Times New Roman" pitchFamily="18" charset="0"/>
                <a:cs typeface="Times New Roman" pitchFamily="18" charset="0"/>
              </a:rPr>
              <a:t>print("string = ",string)</a:t>
            </a:r>
          </a:p>
          <a:p>
            <a:pPr>
              <a:buNone/>
            </a:pPr>
            <a:r>
              <a:rPr dirty="0" sz="1800" lang="en-US">
                <a:latin typeface="Times New Roman" pitchFamily="18" charset="0"/>
                <a:cs typeface="Times New Roman" pitchFamily="18" charset="0"/>
              </a:rPr>
              <a:t>print("new string = ",</a:t>
            </a:r>
            <a:r>
              <a:rPr dirty="0" sz="1800" lang="en-US" err="1">
                <a:latin typeface="Times New Roman" pitchFamily="18" charset="0"/>
                <a:cs typeface="Times New Roman" pitchFamily="18" charset="0"/>
              </a:rPr>
              <a:t>new_string</a:t>
            </a:r>
            <a:r>
              <a:rPr dirty="0" sz="1800" lang="en-US">
                <a:latin typeface="Times New Roman" pitchFamily="18" charset="0"/>
                <a:cs typeface="Times New Roman" pitchFamily="18" charset="0"/>
              </a:rPr>
              <a:t>)</a:t>
            </a:r>
          </a:p>
          <a:p>
            <a:pPr>
              <a:buNone/>
            </a:pPr>
            <a:r>
              <a:rPr dirty="0" sz="1800" lang="en-US">
                <a:solidFill>
                  <a:srgbClr val="0070C0"/>
                </a:solidFill>
                <a:latin typeface="Times New Roman" pitchFamily="18" charset="0"/>
                <a:cs typeface="Times New Roman" pitchFamily="18" charset="0"/>
              </a:rPr>
              <a:t> </a:t>
            </a:r>
            <a:r>
              <a:rPr b="1" dirty="0" sz="1800" lang="en-US">
                <a:solidFill>
                  <a:srgbClr val="0070C0"/>
                </a:solidFill>
                <a:latin typeface="Times New Roman" pitchFamily="18" charset="0"/>
                <a:cs typeface="Times New Roman" pitchFamily="18" charset="0"/>
              </a:rPr>
              <a:t>Output:</a:t>
            </a:r>
            <a:endParaRPr dirty="0" sz="1800" lang="en-US">
              <a:solidFill>
                <a:srgbClr val="0070C0"/>
              </a:solidFill>
              <a:latin typeface="Times New Roman" pitchFamily="18" charset="0"/>
              <a:cs typeface="Times New Roman" pitchFamily="18" charset="0"/>
            </a:endParaRPr>
          </a:p>
          <a:p>
            <a:pPr>
              <a:buNone/>
            </a:pPr>
            <a:r>
              <a:rPr dirty="0" sz="1800" lang="en-US">
                <a:solidFill>
                  <a:srgbClr val="0070C0"/>
                </a:solidFill>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	string =  python</a:t>
            </a:r>
          </a:p>
          <a:p>
            <a:pPr>
              <a:buNone/>
            </a:pPr>
            <a:r>
              <a:rPr dirty="0" sz="1800" lang="en-US">
                <a:latin typeface="Times New Roman" pitchFamily="18" charset="0"/>
                <a:cs typeface="Times New Roman" pitchFamily="18" charset="0"/>
              </a:rPr>
              <a:t>     new string =  Python</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In the above program the new string is created by replacing lowercase letter ‘p’ with uppercase letter ‘P’. It has no effect on the original string.</a:t>
            </a:r>
          </a:p>
          <a:p>
            <a:pPr>
              <a:buNone/>
            </a:pPr>
            <a:endParaRPr dirty="0" sz="16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1"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STRING FUNCTIONS AND METHODS</a:t>
            </a:r>
          </a:p>
        </p:txBody>
      </p:sp>
      <p:sp>
        <p:nvSpPr>
          <p:cNvPr id="1048632"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33" name="Content Placeholder 2"/>
          <p:cNvSpPr>
            <a:spLocks noGrp="1"/>
          </p:cNvSpPr>
          <p:nvPr>
            <p:ph sz="quarter" idx="1"/>
          </p:nvPr>
        </p:nvSpPr>
        <p:spPr>
          <a:xfrm>
            <a:off x="609600" y="1254034"/>
            <a:ext cx="10972800" cy="5107577"/>
          </a:xfrm>
        </p:spPr>
        <p:txBody>
          <a:bodyPr>
            <a:normAutofit/>
          </a:bodyPr>
          <a:p>
            <a:pPr>
              <a:buNone/>
            </a:pPr>
            <a:r>
              <a:rPr dirty="0" sz="1600" lang="en-US"/>
              <a:t>Strings provide methods to perform a variety of useful operations. A method is similar to a function. It takes arguments and returns a value. </a:t>
            </a:r>
          </a:p>
          <a:p>
            <a:pPr>
              <a:buNone/>
            </a:pPr>
            <a:endParaRPr dirty="0" sz="1600" lang="en-US"/>
          </a:p>
        </p:txBody>
      </p:sp>
      <p:pic>
        <p:nvPicPr>
          <p:cNvPr id="2097153" name="Picture 4"/>
          <p:cNvPicPr>
            <a:picLocks/>
          </p:cNvPicPr>
          <p:nvPr/>
        </p:nvPicPr>
        <p:blipFill>
          <a:blip xmlns:r="http://schemas.openxmlformats.org/officeDocument/2006/relationships" r:embed="rId1" cstate="print"/>
          <a:srcRect l="30025" t="23684" r="28100" b="27089"/>
          <a:stretch>
            <a:fillRect/>
          </a:stretch>
        </p:blipFill>
        <p:spPr bwMode="auto">
          <a:xfrm>
            <a:off x="3284541" y="1757832"/>
            <a:ext cx="5963962" cy="4368647"/>
          </a:xfrm>
          <a:prstGeom prst="rect"/>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4"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Upper</a:t>
            </a:r>
          </a:p>
        </p:txBody>
      </p:sp>
      <p:sp>
        <p:nvSpPr>
          <p:cNvPr id="1048635"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36" name="Content Placeholder 2"/>
          <p:cNvSpPr>
            <a:spLocks noGrp="1"/>
          </p:cNvSpPr>
          <p:nvPr>
            <p:ph sz="quarter" idx="1"/>
          </p:nvPr>
        </p:nvSpPr>
        <p:spPr>
          <a:xfrm>
            <a:off x="609600" y="1254034"/>
            <a:ext cx="10972800" cy="5107577"/>
          </a:xfrm>
        </p:spPr>
        <p:txBody>
          <a:bodyPr>
            <a:normAutofit/>
          </a:bodyPr>
          <a:p>
            <a:pPr>
              <a:buNone/>
            </a:pPr>
            <a:r>
              <a:rPr b="1" dirty="0" sz="1600" lang="en-US"/>
              <a:t> </a:t>
            </a:r>
            <a:r>
              <a:rPr dirty="0" sz="1800" lang="en-US">
                <a:latin typeface="Times New Roman" pitchFamily="18" charset="0"/>
                <a:cs typeface="Times New Roman" pitchFamily="18" charset="0"/>
              </a:rPr>
              <a:t>The method upper takes a string and returns a new string with all uppercase letters.</a:t>
            </a:r>
          </a:p>
          <a:p>
            <a:pPr>
              <a:buNone/>
            </a:pPr>
            <a:r>
              <a:rPr dirty="0" sz="1800" lang="en-US">
                <a:solidFill>
                  <a:srgbClr val="0070C0"/>
                </a:solidFill>
                <a:latin typeface="Times New Roman" pitchFamily="18" charset="0"/>
                <a:cs typeface="Times New Roman" pitchFamily="18" charset="0"/>
              </a:rPr>
              <a:t> </a:t>
            </a:r>
            <a:r>
              <a:rPr b="1" dirty="0" sz="1800" lang="en-US">
                <a:solidFill>
                  <a:srgbClr val="0070C0"/>
                </a:solidFill>
                <a:latin typeface="Times New Roman" pitchFamily="18" charset="0"/>
                <a:cs typeface="Times New Roman" pitchFamily="18" charset="0"/>
              </a:rPr>
              <a:t>Example:</a:t>
            </a:r>
            <a:endParaRPr dirty="0" sz="1800" lang="en-US">
              <a:solidFill>
                <a:srgbClr val="0070C0"/>
              </a:solidFill>
              <a:latin typeface="Times New Roman" pitchFamily="18" charset="0"/>
              <a:cs typeface="Times New Roman" pitchFamily="18" charset="0"/>
            </a:endParaRPr>
          </a:p>
          <a:p>
            <a:pPr>
              <a:buNone/>
            </a:pPr>
            <a:r>
              <a:rPr dirty="0" sz="1800" lang="en-US">
                <a:solidFill>
                  <a:srgbClr val="0070C0"/>
                </a:solidFill>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	&gt;&gt;&gt;word='python programming'</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word.upper</a:t>
            </a:r>
            <a:r>
              <a:rPr dirty="0" sz="1800" lang="en-US">
                <a:latin typeface="Times New Roman" pitchFamily="18" charset="0"/>
                <a:cs typeface="Times New Roman" pitchFamily="18" charset="0"/>
              </a:rPr>
              <a:t>()</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'PYTHON PROGRAMMING'</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This form of dot notation specifies the name of the method, ‘upper’ and the name of the string, to apply the method to ‘word’. The empty parentheses indicate that this method takes no arguments.</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A method call is called an invocation. So, it is invoking ‘upper’ on ‘word’.</a:t>
            </a:r>
          </a:p>
          <a:p>
            <a:pPr>
              <a:buNone/>
            </a:pPr>
            <a:endParaRPr dirty="0" sz="16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7"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Lower</a:t>
            </a:r>
          </a:p>
        </p:txBody>
      </p:sp>
      <p:sp>
        <p:nvSpPr>
          <p:cNvPr id="1048638"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39" name="Content Placeholder 2"/>
          <p:cNvSpPr>
            <a:spLocks noGrp="1"/>
          </p:cNvSpPr>
          <p:nvPr>
            <p:ph sz="quarter" idx="1"/>
          </p:nvPr>
        </p:nvSpPr>
        <p:spPr>
          <a:xfrm>
            <a:off x="609600" y="1254034"/>
            <a:ext cx="10972800" cy="5107577"/>
          </a:xfrm>
        </p:spPr>
        <p:txBody>
          <a:bodyPr>
            <a:normAutofit/>
          </a:bodyPr>
          <a:p>
            <a:pPr>
              <a:buNone/>
            </a:pPr>
            <a:r>
              <a:rPr dirty="0" sz="1600" lang="en-US"/>
              <a:t> </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The method ‘lower’ takes a string and returns a new string with all lowercase letters.</a:t>
            </a:r>
          </a:p>
          <a:p>
            <a:pPr>
              <a:buNone/>
            </a:pPr>
            <a:r>
              <a:rPr dirty="0" sz="1800" lang="en-US">
                <a:latin typeface="Times New Roman" pitchFamily="18" charset="0"/>
                <a:cs typeface="Times New Roman" pitchFamily="18" charset="0"/>
              </a:rPr>
              <a:t> </a:t>
            </a:r>
          </a:p>
          <a:p>
            <a:pPr>
              <a:buNone/>
            </a:pPr>
            <a:r>
              <a:rPr b="1" dirty="0" sz="1800" lang="en-US">
                <a:solidFill>
                  <a:srgbClr val="0070C0"/>
                </a:solidFill>
                <a:latin typeface="Times New Roman" pitchFamily="18" charset="0"/>
                <a:cs typeface="Times New Roman" pitchFamily="18" charset="0"/>
              </a:rPr>
              <a:t>Example:</a:t>
            </a:r>
            <a:endParaRPr dirty="0" sz="1800" lang="en-US">
              <a:solidFill>
                <a:srgbClr val="0070C0"/>
              </a:solidFill>
              <a:latin typeface="Times New Roman" pitchFamily="18" charset="0"/>
              <a:cs typeface="Times New Roman" pitchFamily="18" charset="0"/>
            </a:endParaRPr>
          </a:p>
          <a:p>
            <a:pPr>
              <a:buNone/>
            </a:pPr>
            <a:r>
              <a:rPr b="1" dirty="0" sz="1800" lang="en-US">
                <a:latin typeface="Times New Roman" pitchFamily="18" charset="0"/>
                <a:cs typeface="Times New Roman" pitchFamily="18" charset="0"/>
              </a:rPr>
              <a:t> </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&gt;&gt;&gt;word='PYTHON PROGRAMMING'</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word.lower</a:t>
            </a:r>
            <a:r>
              <a:rPr dirty="0" sz="1800" lang="en-US">
                <a:latin typeface="Times New Roman" pitchFamily="18" charset="0"/>
                <a:cs typeface="Times New Roman" pitchFamily="18" charset="0"/>
              </a:rPr>
              <a:t>()</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'python programming'</a:t>
            </a:r>
          </a:p>
          <a:p>
            <a:pPr>
              <a:buNone/>
            </a:pPr>
            <a:endParaRPr dirty="0" sz="16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0"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Capitalize, Split </a:t>
            </a:r>
          </a:p>
        </p:txBody>
      </p:sp>
      <p:sp>
        <p:nvSpPr>
          <p:cNvPr id="1048641"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42" name="Content Placeholder 2"/>
          <p:cNvSpPr>
            <a:spLocks noGrp="1"/>
          </p:cNvSpPr>
          <p:nvPr>
            <p:ph sz="quarter" idx="1"/>
          </p:nvPr>
        </p:nvSpPr>
        <p:spPr>
          <a:xfrm>
            <a:off x="609600" y="1254034"/>
            <a:ext cx="10972800" cy="5107577"/>
          </a:xfrm>
        </p:spPr>
        <p:txBody>
          <a:bodyPr>
            <a:normAutofit lnSpcReduction="10000"/>
          </a:bodyPr>
          <a:p>
            <a:pPr>
              <a:buNone/>
            </a:pPr>
            <a:r>
              <a:rPr dirty="0" sz="1600" lang="en-US"/>
              <a:t> </a:t>
            </a:r>
            <a:r>
              <a:rPr b="1" dirty="0" sz="2100" lang="en-US">
                <a:solidFill>
                  <a:srgbClr val="0070C0"/>
                </a:solidFill>
                <a:latin typeface="Times New Roman" pitchFamily="18" charset="0"/>
                <a:cs typeface="Times New Roman" pitchFamily="18" charset="0"/>
              </a:rPr>
              <a:t>Capitalize</a:t>
            </a:r>
            <a:endParaRPr dirty="0" sz="2100" lang="en-US">
              <a:latin typeface="Times New Roman" pitchFamily="18" charset="0"/>
              <a:cs typeface="Times New Roman" pitchFamily="18" charset="0"/>
            </a:endParaRPr>
          </a:p>
          <a:p>
            <a:pPr>
              <a:buNone/>
            </a:pPr>
            <a:r>
              <a:rPr dirty="0" sz="2100" lang="en-US">
                <a:latin typeface="Times New Roman" pitchFamily="18" charset="0"/>
                <a:cs typeface="Times New Roman" pitchFamily="18" charset="0"/>
              </a:rPr>
              <a:t>The ‘capitalize’ function capitalizes the first character of s.</a:t>
            </a:r>
          </a:p>
          <a:p>
            <a:pPr>
              <a:buNone/>
            </a:pPr>
            <a:r>
              <a:rPr dirty="0" sz="2100" lang="en-US">
                <a:latin typeface="Times New Roman" pitchFamily="18" charset="0"/>
                <a:cs typeface="Times New Roman" pitchFamily="18" charset="0"/>
              </a:rPr>
              <a:t> </a:t>
            </a:r>
            <a:r>
              <a:rPr b="1" dirty="0" sz="2100" lang="en-US">
                <a:latin typeface="Times New Roman" pitchFamily="18" charset="0"/>
                <a:cs typeface="Times New Roman" pitchFamily="18" charset="0"/>
              </a:rPr>
              <a:t>Example:</a:t>
            </a:r>
            <a:endParaRPr dirty="0" sz="2100" lang="en-US">
              <a:latin typeface="Times New Roman" pitchFamily="18" charset="0"/>
              <a:cs typeface="Times New Roman" pitchFamily="18" charset="0"/>
            </a:endParaRPr>
          </a:p>
          <a:p>
            <a:pPr>
              <a:buNone/>
            </a:pPr>
            <a:r>
              <a:rPr dirty="0" sz="2100" lang="en-US">
                <a:latin typeface="Times New Roman" pitchFamily="18" charset="0"/>
                <a:cs typeface="Times New Roman" pitchFamily="18" charset="0"/>
              </a:rPr>
              <a:t> 	&gt;&gt;&gt;s='python'</a:t>
            </a:r>
          </a:p>
          <a:p>
            <a:pPr>
              <a:buNone/>
            </a:pPr>
            <a:r>
              <a:rPr dirty="0" sz="2100" lang="en-US">
                <a:latin typeface="Times New Roman" pitchFamily="18" charset="0"/>
                <a:cs typeface="Times New Roman" pitchFamily="18" charset="0"/>
              </a:rPr>
              <a:t>	&gt;&gt;&gt;</a:t>
            </a:r>
            <a:r>
              <a:rPr dirty="0" sz="2100" lang="en-US" err="1">
                <a:latin typeface="Times New Roman" pitchFamily="18" charset="0"/>
                <a:cs typeface="Times New Roman" pitchFamily="18" charset="0"/>
              </a:rPr>
              <a:t>s.capitalize</a:t>
            </a:r>
            <a:r>
              <a:rPr dirty="0" sz="2100" lang="en-US">
                <a:latin typeface="Times New Roman" pitchFamily="18" charset="0"/>
                <a:cs typeface="Times New Roman" pitchFamily="18" charset="0"/>
              </a:rPr>
              <a:t>()</a:t>
            </a:r>
          </a:p>
          <a:p>
            <a:pPr>
              <a:buNone/>
            </a:pPr>
            <a:r>
              <a:rPr dirty="0" sz="2100" lang="en-US">
                <a:latin typeface="Times New Roman" pitchFamily="18" charset="0"/>
                <a:cs typeface="Times New Roman" pitchFamily="18" charset="0"/>
              </a:rPr>
              <a:t>	'Python’</a:t>
            </a:r>
          </a:p>
          <a:p>
            <a:pPr>
              <a:buNone/>
            </a:pPr>
            <a:r>
              <a:rPr dirty="0" sz="2100" lang="en-US">
                <a:latin typeface="Times New Roman" pitchFamily="18" charset="0"/>
                <a:cs typeface="Times New Roman" pitchFamily="18" charset="0"/>
              </a:rPr>
              <a:t> </a:t>
            </a:r>
            <a:r>
              <a:rPr b="1" dirty="0" sz="2100" lang="en-US">
                <a:latin typeface="Times New Roman" pitchFamily="18" charset="0"/>
                <a:cs typeface="Times New Roman" pitchFamily="18" charset="0"/>
              </a:rPr>
              <a:t> </a:t>
            </a:r>
            <a:endParaRPr dirty="0" sz="2100" lang="en-US">
              <a:latin typeface="Times New Roman" pitchFamily="18" charset="0"/>
              <a:cs typeface="Times New Roman" pitchFamily="18" charset="0"/>
            </a:endParaRPr>
          </a:p>
          <a:p>
            <a:pPr>
              <a:buNone/>
            </a:pPr>
            <a:r>
              <a:rPr b="1" dirty="0" sz="2100" lang="en-US">
                <a:solidFill>
                  <a:srgbClr val="0070C0"/>
                </a:solidFill>
                <a:latin typeface="Times New Roman" pitchFamily="18" charset="0"/>
                <a:cs typeface="Times New Roman" pitchFamily="18" charset="0"/>
              </a:rPr>
              <a:t>Split</a:t>
            </a:r>
            <a:endParaRPr dirty="0" sz="2100" lang="en-US">
              <a:solidFill>
                <a:srgbClr val="0070C0"/>
              </a:solidFill>
              <a:latin typeface="Times New Roman" pitchFamily="18" charset="0"/>
              <a:cs typeface="Times New Roman" pitchFamily="18" charset="0"/>
            </a:endParaRPr>
          </a:p>
          <a:p>
            <a:pPr>
              <a:buNone/>
            </a:pPr>
            <a:r>
              <a:rPr dirty="0" sz="2100" lang="en-US">
                <a:latin typeface="Times New Roman" pitchFamily="18" charset="0"/>
                <a:cs typeface="Times New Roman" pitchFamily="18" charset="0"/>
              </a:rPr>
              <a:t> The ‘split’ function strip leading or trailing white space from a string.</a:t>
            </a:r>
          </a:p>
          <a:p>
            <a:pPr>
              <a:buNone/>
            </a:pPr>
            <a:r>
              <a:rPr dirty="0" sz="2100" lang="en-US">
                <a:latin typeface="Times New Roman" pitchFamily="18" charset="0"/>
                <a:cs typeface="Times New Roman" pitchFamily="18" charset="0"/>
              </a:rPr>
              <a:t> </a:t>
            </a:r>
            <a:r>
              <a:rPr b="1" dirty="0" sz="2100" lang="en-US">
                <a:latin typeface="Times New Roman" pitchFamily="18" charset="0"/>
                <a:cs typeface="Times New Roman" pitchFamily="18" charset="0"/>
              </a:rPr>
              <a:t>Example:</a:t>
            </a:r>
            <a:endParaRPr dirty="0" sz="2100" lang="en-US">
              <a:latin typeface="Times New Roman" pitchFamily="18" charset="0"/>
              <a:cs typeface="Times New Roman" pitchFamily="18" charset="0"/>
            </a:endParaRPr>
          </a:p>
          <a:p>
            <a:pPr>
              <a:buNone/>
            </a:pPr>
            <a:r>
              <a:rPr dirty="0" sz="2100" lang="en-US">
                <a:latin typeface="Times New Roman" pitchFamily="18" charset="0"/>
                <a:cs typeface="Times New Roman" pitchFamily="18" charset="0"/>
              </a:rPr>
              <a:t> 	&gt;&gt;&gt;s='python programming'</a:t>
            </a:r>
          </a:p>
          <a:p>
            <a:pPr>
              <a:buNone/>
            </a:pPr>
            <a:r>
              <a:rPr dirty="0" sz="2100" lang="en-US">
                <a:latin typeface="Times New Roman" pitchFamily="18" charset="0"/>
                <a:cs typeface="Times New Roman" pitchFamily="18" charset="0"/>
              </a:rPr>
              <a:t>	&gt;&gt;&gt;</a:t>
            </a:r>
            <a:r>
              <a:rPr dirty="0" sz="2100" lang="en-US" err="1">
                <a:latin typeface="Times New Roman" pitchFamily="18" charset="0"/>
                <a:cs typeface="Times New Roman" pitchFamily="18" charset="0"/>
              </a:rPr>
              <a:t>s.split</a:t>
            </a:r>
            <a:r>
              <a:rPr dirty="0" sz="2100" lang="en-US">
                <a:latin typeface="Times New Roman" pitchFamily="18" charset="0"/>
                <a:cs typeface="Times New Roman" pitchFamily="18" charset="0"/>
              </a:rPr>
              <a:t>()</a:t>
            </a:r>
          </a:p>
          <a:p>
            <a:pPr>
              <a:buNone/>
            </a:pPr>
            <a:r>
              <a:rPr dirty="0" sz="2100" lang="en-US">
                <a:latin typeface="Times New Roman" pitchFamily="18" charset="0"/>
                <a:cs typeface="Times New Roman" pitchFamily="18" charset="0"/>
              </a:rPr>
              <a:t>	['python', 'programming']</a:t>
            </a:r>
          </a:p>
          <a:p>
            <a:pPr>
              <a:buNone/>
            </a:pPr>
            <a:endParaRPr dirty="0" sz="16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3"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Find</a:t>
            </a:r>
          </a:p>
        </p:txBody>
      </p:sp>
      <p:sp>
        <p:nvSpPr>
          <p:cNvPr id="1048644"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45" name="Content Placeholder 2"/>
          <p:cNvSpPr>
            <a:spLocks noGrp="1"/>
          </p:cNvSpPr>
          <p:nvPr>
            <p:ph sz="quarter" idx="1"/>
          </p:nvPr>
        </p:nvSpPr>
        <p:spPr>
          <a:xfrm>
            <a:off x="609600" y="1254034"/>
            <a:ext cx="10972800" cy="5107577"/>
          </a:xfrm>
        </p:spPr>
        <p:txBody>
          <a:bodyPr numCol="2">
            <a:noAutofit/>
          </a:bodyPr>
          <a:p>
            <a:pPr>
              <a:buNone/>
            </a:pPr>
            <a:r>
              <a:rPr dirty="0" sz="1800" lang="en-US">
                <a:latin typeface="Times New Roman" pitchFamily="18" charset="0"/>
                <a:cs typeface="Times New Roman" pitchFamily="18" charset="0"/>
              </a:rPr>
              <a:t> The ‘find’  method can find substrings in a string.</a:t>
            </a:r>
          </a:p>
          <a:p>
            <a:pPr>
              <a:buNone/>
            </a:pPr>
            <a:r>
              <a:rPr dirty="0" sz="1800" lang="en-US">
                <a:latin typeface="Times New Roman" pitchFamily="18" charset="0"/>
                <a:cs typeface="Times New Roman" pitchFamily="18" charset="0"/>
              </a:rPr>
              <a:t> 	&gt;&gt;&gt;word='python programming'</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word.find</a:t>
            </a:r>
            <a:r>
              <a:rPr dirty="0" sz="1800" lang="en-US">
                <a:latin typeface="Times New Roman" pitchFamily="18" charset="0"/>
                <a:cs typeface="Times New Roman" pitchFamily="18" charset="0"/>
              </a:rPr>
              <a:t>('pro')</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7</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Here the ‘find’ method searches from the first and finds the string which starts at pro and returns index 7 as parameter.</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word.find</a:t>
            </a:r>
            <a:r>
              <a:rPr dirty="0" sz="1800" lang="en-US">
                <a:latin typeface="Times New Roman" pitchFamily="18" charset="0"/>
                <a:cs typeface="Times New Roman" pitchFamily="18" charset="0"/>
              </a:rPr>
              <a:t>('pro',3)</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7</a:t>
            </a:r>
          </a:p>
          <a:p>
            <a:pPr>
              <a:buNone/>
            </a:pPr>
            <a:r>
              <a:rPr dirty="0" sz="1800" lang="en-US">
                <a:latin typeface="Times New Roman" pitchFamily="18" charset="0"/>
                <a:cs typeface="Times New Roman" pitchFamily="18" charset="0"/>
              </a:rPr>
              <a:t> Here the find method searches from the 3rd index and finds the string which starts at pro and returns index 7 as parameter.</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word.find</a:t>
            </a:r>
            <a:r>
              <a:rPr dirty="0" sz="1800" lang="en-US">
                <a:latin typeface="Times New Roman" pitchFamily="18" charset="0"/>
                <a:cs typeface="Times New Roman" pitchFamily="18" charset="0"/>
              </a:rPr>
              <a:t>('ram',7, 15)</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11</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Here the find method searches from the 7th index to 15th index and finds the string starts at pro and returns index 11 as parameter.</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r>
              <a:rPr dirty="0" sz="1800" lang="en-US">
                <a:latin typeface="Times New Roman" pitchFamily="18" charset="0"/>
                <a:cs typeface="Times New Roman" pitchFamily="18" charset="0"/>
              </a:rPr>
              <a:t>=</a:t>
            </a:r>
            <a:r>
              <a:rPr dirty="0" sz="1800" lang="en-US" err="1">
                <a:latin typeface="Times New Roman" pitchFamily="18" charset="0"/>
                <a:cs typeface="Times New Roman" pitchFamily="18" charset="0"/>
              </a:rPr>
              <a:t>word.find</a:t>
            </a:r>
            <a:r>
              <a:rPr dirty="0" sz="1800" lang="en-US">
                <a:latin typeface="Times New Roman" pitchFamily="18" charset="0"/>
                <a:cs typeface="Times New Roman" pitchFamily="18" charset="0"/>
              </a:rPr>
              <a:t>('rem',7, 15)</a:t>
            </a:r>
          </a:p>
          <a:p>
            <a:pPr>
              <a:buNone/>
            </a:pPr>
            <a:r>
              <a:rPr dirty="0" sz="1800" lang="en-US">
                <a:latin typeface="Times New Roman" pitchFamily="18" charset="0"/>
                <a:cs typeface="Times New Roman" pitchFamily="18" charset="0"/>
              </a:rPr>
              <a:t>	&gt;&gt;&gt;</a:t>
            </a:r>
            <a:r>
              <a:rPr dirty="0" sz="1800" lang="en-US" err="1">
                <a:latin typeface="Times New Roman" pitchFamily="18" charset="0"/>
                <a:cs typeface="Times New Roman" pitchFamily="18" charset="0"/>
              </a:rPr>
              <a:t>newword</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a:t>
            </a:r>
            <a:r>
              <a:rPr dirty="0" sz="1800" lang="en-US">
                <a:latin typeface="Times New Roman" pitchFamily="18" charset="0"/>
                <a:cs typeface="Times New Roman" pitchFamily="18" charset="0"/>
                <a:sym typeface="Symbol"/>
              </a:rPr>
              <a:t></a:t>
            </a:r>
            <a:r>
              <a:rPr dirty="0" sz="1800" lang="en-US">
                <a:latin typeface="Times New Roman" pitchFamily="18" charset="0"/>
                <a:cs typeface="Times New Roman" pitchFamily="18" charset="0"/>
              </a:rPr>
              <a:t>1</a:t>
            </a:r>
          </a:p>
          <a:p>
            <a:pPr>
              <a:buNone/>
            </a:pP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Here the search fails. So the ‘find’ function returns </a:t>
            </a:r>
            <a:r>
              <a:rPr dirty="0" sz="1800" lang="en-US">
                <a:latin typeface="Times New Roman" pitchFamily="18" charset="0"/>
                <a:cs typeface="Times New Roman" pitchFamily="18" charset="0"/>
                <a:sym typeface="Symbol"/>
              </a:rPr>
              <a:t></a:t>
            </a:r>
            <a:r>
              <a:rPr dirty="0" sz="1800" lang="en-US">
                <a:latin typeface="Times New Roman" pitchFamily="18" charset="0"/>
                <a:cs typeface="Times New Roman" pitchFamily="18" charset="0"/>
              </a:rPr>
              <a:t>1 as parameter.</a:t>
            </a:r>
          </a:p>
          <a:p>
            <a:pPr>
              <a:buNone/>
            </a:pPr>
            <a:endParaRPr dirty="0" sz="1800"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The in operator</a:t>
            </a:r>
          </a:p>
        </p:txBody>
      </p:sp>
      <p:sp>
        <p:nvSpPr>
          <p:cNvPr id="1048647"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GE8151 in Tamil</a:t>
            </a:r>
          </a:p>
        </p:txBody>
      </p:sp>
      <p:sp>
        <p:nvSpPr>
          <p:cNvPr id="1048648" name="Content Placeholder 2"/>
          <p:cNvSpPr>
            <a:spLocks noGrp="1"/>
          </p:cNvSpPr>
          <p:nvPr>
            <p:ph sz="quarter" idx="1"/>
          </p:nvPr>
        </p:nvSpPr>
        <p:spPr>
          <a:xfrm>
            <a:off x="609600" y="1254035"/>
            <a:ext cx="10972800" cy="3661914"/>
          </a:xfrm>
        </p:spPr>
        <p:txBody>
          <a:bodyPr>
            <a:noAutofit/>
          </a:bodyPr>
          <a:p>
            <a:pPr>
              <a:buNone/>
            </a:pPr>
            <a:r>
              <a:rPr dirty="0" sz="1400" lang="en-US">
                <a:latin typeface="Times New Roman" pitchFamily="18" charset="0"/>
                <a:cs typeface="Times New Roman" pitchFamily="18" charset="0"/>
              </a:rPr>
              <a:t> The word </a:t>
            </a:r>
            <a:r>
              <a:rPr b="1" dirty="0" sz="1400" lang="en-US">
                <a:latin typeface="Times New Roman" pitchFamily="18" charset="0"/>
                <a:cs typeface="Times New Roman" pitchFamily="18" charset="0"/>
              </a:rPr>
              <a:t>in</a:t>
            </a:r>
            <a:r>
              <a:rPr dirty="0" sz="1400" lang="en-US">
                <a:latin typeface="Times New Roman" pitchFamily="18" charset="0"/>
                <a:cs typeface="Times New Roman" pitchFamily="18" charset="0"/>
              </a:rPr>
              <a:t> is a </a:t>
            </a:r>
            <a:r>
              <a:rPr dirty="0" sz="1400" lang="en-US" err="1">
                <a:latin typeface="Times New Roman" pitchFamily="18" charset="0"/>
                <a:cs typeface="Times New Roman" pitchFamily="18" charset="0"/>
              </a:rPr>
              <a:t>boolean</a:t>
            </a:r>
            <a:r>
              <a:rPr dirty="0" sz="1400" lang="en-US">
                <a:latin typeface="Times New Roman" pitchFamily="18" charset="0"/>
                <a:cs typeface="Times New Roman" pitchFamily="18" charset="0"/>
              </a:rPr>
              <a:t> operator that takes two strings and returns  ‘True’ if the first appears as a substring in the second.</a:t>
            </a:r>
          </a:p>
          <a:p>
            <a:pPr>
              <a:buNone/>
            </a:pPr>
            <a:r>
              <a:rPr dirty="0" sz="1400" lang="en-US">
                <a:latin typeface="Times New Roman" pitchFamily="18" charset="0"/>
                <a:cs typeface="Times New Roman" pitchFamily="18" charset="0"/>
              </a:rPr>
              <a:t> </a:t>
            </a:r>
            <a:r>
              <a:rPr b="1" dirty="0" sz="1400" lang="en-US">
                <a:solidFill>
                  <a:srgbClr val="0070C0"/>
                </a:solidFill>
                <a:latin typeface="Times New Roman" pitchFamily="18" charset="0"/>
                <a:cs typeface="Times New Roman" pitchFamily="18" charset="0"/>
              </a:rPr>
              <a:t>Example:</a:t>
            </a:r>
            <a:endParaRPr dirty="0" sz="1400" lang="en-US">
              <a:solidFill>
                <a:srgbClr val="0070C0"/>
              </a:solidFill>
              <a:latin typeface="Times New Roman" pitchFamily="18" charset="0"/>
              <a:cs typeface="Times New Roman" pitchFamily="18" charset="0"/>
            </a:endParaRPr>
          </a:p>
          <a:p>
            <a:pPr>
              <a:buNone/>
            </a:pPr>
            <a:r>
              <a:rPr dirty="0" sz="1400" lang="en-US">
                <a:latin typeface="Times New Roman" pitchFamily="18" charset="0"/>
                <a:cs typeface="Times New Roman" pitchFamily="18" charset="0"/>
              </a:rPr>
              <a:t> 	&gt;&gt;&gt;'</a:t>
            </a:r>
            <a:r>
              <a:rPr dirty="0" sz="1400" lang="en-US" err="1">
                <a:latin typeface="Times New Roman" pitchFamily="18" charset="0"/>
                <a:cs typeface="Times New Roman" pitchFamily="18" charset="0"/>
              </a:rPr>
              <a:t>ra</a:t>
            </a:r>
            <a:r>
              <a:rPr dirty="0" sz="1400" lang="en-US">
                <a:latin typeface="Times New Roman" pitchFamily="18" charset="0"/>
                <a:cs typeface="Times New Roman" pitchFamily="18" charset="0"/>
              </a:rPr>
              <a:t>' in 'parrot'</a:t>
            </a:r>
          </a:p>
          <a:p>
            <a:pPr>
              <a:buNone/>
            </a:pPr>
            <a:r>
              <a:rPr dirty="0" sz="1400" lang="en-US">
                <a:latin typeface="Times New Roman" pitchFamily="18" charset="0"/>
                <a:cs typeface="Times New Roman" pitchFamily="18" charset="0"/>
              </a:rPr>
              <a:t>	False</a:t>
            </a:r>
          </a:p>
          <a:p>
            <a:pPr>
              <a:buNone/>
            </a:pPr>
            <a:r>
              <a:rPr dirty="0" sz="1400" lang="en-US">
                <a:latin typeface="Times New Roman" pitchFamily="18" charset="0"/>
                <a:cs typeface="Times New Roman" pitchFamily="18" charset="0"/>
              </a:rPr>
              <a:t>	&gt;&gt;&gt;'</a:t>
            </a:r>
            <a:r>
              <a:rPr dirty="0" sz="1400" lang="en-US" err="1">
                <a:latin typeface="Times New Roman" pitchFamily="18" charset="0"/>
                <a:cs typeface="Times New Roman" pitchFamily="18" charset="0"/>
              </a:rPr>
              <a:t>ro</a:t>
            </a:r>
            <a:r>
              <a:rPr dirty="0" sz="1400" lang="en-US">
                <a:latin typeface="Times New Roman" pitchFamily="18" charset="0"/>
                <a:cs typeface="Times New Roman" pitchFamily="18" charset="0"/>
              </a:rPr>
              <a:t>' in 'parrot'</a:t>
            </a:r>
          </a:p>
          <a:p>
            <a:pPr>
              <a:buNone/>
            </a:pPr>
            <a:r>
              <a:rPr dirty="0" sz="1400" lang="en-US">
                <a:latin typeface="Times New Roman" pitchFamily="18" charset="0"/>
                <a:cs typeface="Times New Roman" pitchFamily="18" charset="0"/>
              </a:rPr>
              <a:t>	True</a:t>
            </a:r>
          </a:p>
          <a:p>
            <a:pPr>
              <a:buNone/>
            </a:pPr>
            <a:r>
              <a:rPr dirty="0" sz="1400" lang="en-US">
                <a:latin typeface="Times New Roman" pitchFamily="18" charset="0"/>
                <a:cs typeface="Times New Roman" pitchFamily="18" charset="0"/>
              </a:rPr>
              <a:t> Python sometimes reads like English. That is, “for (each) letter in (the first) word, if (the) letter (appears) in (the second) word, print (the) letter.”</a:t>
            </a:r>
          </a:p>
          <a:p>
            <a:pPr>
              <a:buNone/>
            </a:pPr>
            <a:r>
              <a:rPr dirty="0" sz="1400" lang="en-US">
                <a:latin typeface="Times New Roman" pitchFamily="18" charset="0"/>
                <a:cs typeface="Times New Roman" pitchFamily="18" charset="0"/>
              </a:rPr>
              <a:t> </a:t>
            </a:r>
            <a:r>
              <a:rPr b="1" dirty="0" sz="1400" lang="en-US">
                <a:solidFill>
                  <a:srgbClr val="0070C0"/>
                </a:solidFill>
                <a:latin typeface="Times New Roman" pitchFamily="18" charset="0"/>
                <a:cs typeface="Times New Roman" pitchFamily="18" charset="0"/>
              </a:rPr>
              <a:t>Example:</a:t>
            </a:r>
            <a:endParaRPr dirty="0" sz="1400" lang="en-US">
              <a:solidFill>
                <a:srgbClr val="0070C0"/>
              </a:solidFill>
              <a:latin typeface="Times New Roman" pitchFamily="18" charset="0"/>
              <a:cs typeface="Times New Roman" pitchFamily="18" charset="0"/>
            </a:endParaRPr>
          </a:p>
          <a:p>
            <a:pPr>
              <a:buNone/>
            </a:pPr>
            <a:r>
              <a:rPr dirty="0" sz="1400" lang="en-US">
                <a:latin typeface="Times New Roman" pitchFamily="18" charset="0"/>
                <a:cs typeface="Times New Roman" pitchFamily="18" charset="0"/>
              </a:rPr>
              <a:t> 	&gt;&gt;&gt;def </a:t>
            </a:r>
            <a:r>
              <a:rPr dirty="0" sz="1400" lang="en-US" err="1">
                <a:latin typeface="Times New Roman" pitchFamily="18" charset="0"/>
                <a:cs typeface="Times New Roman" pitchFamily="18" charset="0"/>
              </a:rPr>
              <a:t>in_both</a:t>
            </a:r>
            <a:r>
              <a:rPr dirty="0" sz="1400" lang="en-US">
                <a:latin typeface="Times New Roman" pitchFamily="18" charset="0"/>
                <a:cs typeface="Times New Roman" pitchFamily="18" charset="0"/>
              </a:rPr>
              <a:t>(word1, word2):</a:t>
            </a:r>
          </a:p>
          <a:p>
            <a:pPr>
              <a:buNone/>
            </a:pPr>
            <a:r>
              <a:rPr dirty="0" sz="1400" lang="en-US">
                <a:latin typeface="Times New Roman" pitchFamily="18" charset="0"/>
                <a:cs typeface="Times New Roman" pitchFamily="18" charset="0"/>
              </a:rPr>
              <a:t>		for  letter in word1:</a:t>
            </a:r>
          </a:p>
          <a:p>
            <a:pPr>
              <a:buNone/>
            </a:pPr>
            <a:r>
              <a:rPr dirty="0" sz="1400" lang="en-US">
                <a:latin typeface="Times New Roman" pitchFamily="18" charset="0"/>
                <a:cs typeface="Times New Roman" pitchFamily="18" charset="0"/>
              </a:rPr>
              <a:t>		       if letter in word2:</a:t>
            </a:r>
          </a:p>
          <a:p>
            <a:pPr>
              <a:buNone/>
            </a:pPr>
            <a:r>
              <a:rPr dirty="0" sz="1400" lang="en-US">
                <a:latin typeface="Times New Roman" pitchFamily="18" charset="0"/>
                <a:cs typeface="Times New Roman" pitchFamily="18" charset="0"/>
              </a:rPr>
              <a:t>			print(letter)</a:t>
            </a:r>
          </a:p>
          <a:p>
            <a:pPr>
              <a:buNone/>
            </a:pPr>
            <a:r>
              <a:rPr dirty="0" sz="1400" lang="en-US">
                <a:latin typeface="Times New Roman" pitchFamily="18" charset="0"/>
                <a:cs typeface="Times New Roman" pitchFamily="18" charset="0"/>
              </a:rPr>
              <a:t>	&gt;&gt;&gt;</a:t>
            </a:r>
            <a:r>
              <a:rPr dirty="0" sz="1400" lang="en-US" err="1">
                <a:latin typeface="Times New Roman" pitchFamily="18" charset="0"/>
                <a:cs typeface="Times New Roman" pitchFamily="18" charset="0"/>
              </a:rPr>
              <a:t>in_both</a:t>
            </a:r>
            <a:r>
              <a:rPr dirty="0" sz="1400" lang="en-US">
                <a:latin typeface="Times New Roman" pitchFamily="18" charset="0"/>
                <a:cs typeface="Times New Roman" pitchFamily="18" charset="0"/>
              </a:rPr>
              <a:t>('</a:t>
            </a:r>
            <a:r>
              <a:rPr dirty="0" sz="1400" lang="en-US" err="1">
                <a:latin typeface="Times New Roman" pitchFamily="18" charset="0"/>
                <a:cs typeface="Times New Roman" pitchFamily="18" charset="0"/>
              </a:rPr>
              <a:t>jovita</a:t>
            </a:r>
            <a:r>
              <a:rPr dirty="0" sz="1400" lang="en-US">
                <a:latin typeface="Times New Roman" pitchFamily="18" charset="0"/>
                <a:cs typeface="Times New Roman" pitchFamily="18" charset="0"/>
              </a:rPr>
              <a:t>', '</a:t>
            </a:r>
            <a:r>
              <a:rPr dirty="0" sz="1400" lang="en-US" err="1">
                <a:latin typeface="Times New Roman" pitchFamily="18" charset="0"/>
                <a:cs typeface="Times New Roman" pitchFamily="18" charset="0"/>
              </a:rPr>
              <a:t>jesvita</a:t>
            </a:r>
            <a:r>
              <a:rPr dirty="0" sz="1400" lang="en-US">
                <a:latin typeface="Times New Roman" pitchFamily="18" charset="0"/>
                <a:cs typeface="Times New Roman" pitchFamily="18" charset="0"/>
              </a:rPr>
              <a:t>')</a:t>
            </a:r>
          </a:p>
          <a:p>
            <a:pPr>
              <a:buNone/>
            </a:pPr>
            <a:r>
              <a:rPr dirty="0" sz="1400" lang="en-US">
                <a:latin typeface="Times New Roman" pitchFamily="18" charset="0"/>
                <a:cs typeface="Times New Roman" pitchFamily="18" charset="0"/>
              </a:rPr>
              <a:t>		J</a:t>
            </a:r>
          </a:p>
          <a:p>
            <a:pPr>
              <a:buNone/>
            </a:pPr>
            <a:r>
              <a:rPr dirty="0" sz="1400" lang="en-US">
                <a:latin typeface="Times New Roman" pitchFamily="18" charset="0"/>
                <a:cs typeface="Times New Roman" pitchFamily="18" charset="0"/>
              </a:rPr>
              <a:t>		v</a:t>
            </a:r>
          </a:p>
          <a:p>
            <a:pPr>
              <a:buNone/>
            </a:pPr>
            <a:r>
              <a:rPr dirty="0" sz="1400" lang="en-US">
                <a:latin typeface="Times New Roman" pitchFamily="18" charset="0"/>
                <a:cs typeface="Times New Roman" pitchFamily="18" charset="0"/>
              </a:rPr>
              <a:t>		</a:t>
            </a:r>
            <a:r>
              <a:rPr dirty="0" sz="1400" lang="en-US" err="1">
                <a:latin typeface="Times New Roman" pitchFamily="18" charset="0"/>
                <a:cs typeface="Times New Roman" pitchFamily="18" charset="0"/>
              </a:rPr>
              <a:t>i</a:t>
            </a:r>
            <a:endParaRPr dirty="0" sz="1400" lang="en-US">
              <a:latin typeface="Times New Roman" pitchFamily="18" charset="0"/>
              <a:cs typeface="Times New Roman" pitchFamily="18" charset="0"/>
            </a:endParaRPr>
          </a:p>
          <a:p>
            <a:pPr>
              <a:buNone/>
            </a:pPr>
            <a:r>
              <a:rPr dirty="0" sz="1400" lang="en-US">
                <a:latin typeface="Times New Roman" pitchFamily="18" charset="0"/>
                <a:cs typeface="Times New Roman" pitchFamily="18" charset="0"/>
              </a:rPr>
              <a:t>		t</a:t>
            </a:r>
          </a:p>
          <a:p>
            <a:pPr>
              <a:buNone/>
            </a:pPr>
            <a:r>
              <a:rPr dirty="0" sz="1400" lang="en-US">
                <a:latin typeface="Times New Roman" pitchFamily="18" charset="0"/>
                <a:cs typeface="Times New Roman" pitchFamily="18" charset="0"/>
              </a:rPr>
              <a:t>		a</a:t>
            </a:r>
          </a:p>
          <a:p>
            <a:pPr>
              <a:buNone/>
            </a:pPr>
            <a:endParaRPr dirty="0" sz="1400" lang="en-US">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9"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50"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51" name="Content Placeholder 2"/>
          <p:cNvSpPr>
            <a:spLocks noGrp="1"/>
          </p:cNvSpPr>
          <p:nvPr>
            <p:ph sz="quarter" idx="1"/>
          </p:nvPr>
        </p:nvSpPr>
        <p:spPr>
          <a:xfrm>
            <a:off x="609600" y="1254034"/>
            <a:ext cx="10972800" cy="5107577"/>
          </a:xfrm>
        </p:spPr>
        <p:txBody>
          <a:bodyPr>
            <a:normAutofit/>
          </a:bodyPr>
          <a:p>
            <a:pPr>
              <a:buNone/>
            </a:pPr>
            <a:r>
              <a:rPr b="1" dirty="0" sz="3100" lang="en-US">
                <a:solidFill>
                  <a:srgbClr val="0070C0"/>
                </a:solidFill>
                <a:latin typeface="Times New Roman" pitchFamily="18" charset="0"/>
                <a:cs typeface="Times New Roman" pitchFamily="18" charset="0"/>
              </a:rPr>
              <a:t>String Concatenation</a:t>
            </a:r>
            <a:endParaRPr dirty="0" sz="3100" lang="en-US">
              <a:solidFill>
                <a:srgbClr val="0070C0"/>
              </a:solidFill>
              <a:latin typeface="Times New Roman" pitchFamily="18" charset="0"/>
              <a:cs typeface="Times New Roman" pitchFamily="18" charset="0"/>
            </a:endParaRPr>
          </a:p>
          <a:p>
            <a:pPr>
              <a:buNone/>
            </a:pPr>
            <a:r>
              <a:rPr dirty="0" sz="3100" lang="en-US">
                <a:latin typeface="Times New Roman" pitchFamily="18" charset="0"/>
                <a:cs typeface="Times New Roman" pitchFamily="18" charset="0"/>
              </a:rPr>
              <a:t> </a:t>
            </a:r>
            <a:r>
              <a:rPr dirty="0" sz="1600" lang="en-US">
                <a:latin typeface="Times New Roman" pitchFamily="18" charset="0"/>
                <a:cs typeface="Times New Roman" pitchFamily="18" charset="0"/>
              </a:rPr>
              <a:t>The + operator performs string concatenation, which means it joins the strings by linking them end-to-end. </a:t>
            </a:r>
          </a:p>
          <a:p>
            <a:pPr>
              <a:buNone/>
            </a:pPr>
            <a:r>
              <a:rPr dirty="0" sz="1600" lang="en-US">
                <a:latin typeface="Times New Roman" pitchFamily="18" charset="0"/>
                <a:cs typeface="Times New Roman" pitchFamily="18" charset="0"/>
              </a:rPr>
              <a:t> </a:t>
            </a:r>
          </a:p>
          <a:p>
            <a:pPr>
              <a:buNone/>
            </a:pPr>
            <a:r>
              <a:rPr b="1" dirty="0" sz="1600" lang="en-US">
                <a:latin typeface="Times New Roman" pitchFamily="18" charset="0"/>
                <a:cs typeface="Times New Roman" pitchFamily="18" charset="0"/>
              </a:rPr>
              <a:t>Example: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t>
            </a:r>
          </a:p>
          <a:p>
            <a:pPr>
              <a:buNone/>
            </a:pPr>
            <a:r>
              <a:rPr dirty="0" sz="1600" lang="en-US">
                <a:latin typeface="Times New Roman" pitchFamily="18" charset="0"/>
                <a:cs typeface="Times New Roman" pitchFamily="18" charset="0"/>
              </a:rPr>
              <a:t>	&gt;&gt;&gt;first='problem'</a:t>
            </a:r>
          </a:p>
          <a:p>
            <a:pPr>
              <a:buNone/>
            </a:pPr>
            <a:r>
              <a:rPr dirty="0" sz="1600" lang="en-US">
                <a:latin typeface="Times New Roman" pitchFamily="18" charset="0"/>
                <a:cs typeface="Times New Roman" pitchFamily="18" charset="0"/>
              </a:rPr>
              <a:t>	&gt;&gt;&gt;second='solving'</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first+second</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t>
            </a:r>
            <a:r>
              <a:rPr dirty="0" sz="1600" lang="en-US" err="1">
                <a:latin typeface="Times New Roman" pitchFamily="18" charset="0"/>
                <a:cs typeface="Times New Roman" pitchFamily="18" charset="0"/>
              </a:rPr>
              <a:t>problemsolving</a:t>
            </a:r>
            <a:r>
              <a:rPr dirty="0" sz="1600" lang="en-US">
                <a:latin typeface="Times New Roman" pitchFamily="18" charset="0"/>
                <a:cs typeface="Times New Roman" pitchFamily="18" charset="0"/>
              </a:rPr>
              <a:t>'</a:t>
            </a:r>
          </a:p>
          <a:p>
            <a:pPr>
              <a:buNone/>
            </a:pPr>
            <a:endParaRPr b="1" dirty="0" sz="3000" lang="en-US">
              <a:solidFill>
                <a:schemeClr val="bg2">
                  <a:lumMod val="50000"/>
                </a:schemeClr>
              </a:solidFill>
              <a:latin typeface="Times New Roman" pitchFamily="18" charset="0"/>
              <a:cs typeface="Times New Roman" pitchFamily="18" charset="0"/>
            </a:endParaRPr>
          </a:p>
          <a:p>
            <a:pPr>
              <a:buNone/>
            </a:pPr>
            <a:r>
              <a:rPr b="1" dirty="0" sz="3000" lang="en-US">
                <a:solidFill>
                  <a:schemeClr val="bg2">
                    <a:lumMod val="50000"/>
                  </a:schemeClr>
                </a:solidFill>
                <a:latin typeface="Times New Roman" pitchFamily="18" charset="0"/>
                <a:cs typeface="Times New Roman" pitchFamily="18" charset="0"/>
              </a:rPr>
              <a:t>Repetition</a:t>
            </a:r>
            <a:endParaRPr dirty="0" sz="3000" lang="en-US">
              <a:solidFill>
                <a:schemeClr val="bg2">
                  <a:lumMod val="50000"/>
                </a:schemeClr>
              </a:solidFill>
              <a:latin typeface="Times New Roman" pitchFamily="18" charset="0"/>
              <a:cs typeface="Times New Roman" pitchFamily="18" charset="0"/>
            </a:endParaRPr>
          </a:p>
          <a:p>
            <a:pPr>
              <a:buNone/>
            </a:pPr>
            <a:r>
              <a:rPr dirty="0" sz="3000" lang="en-US">
                <a:latin typeface="Times New Roman" pitchFamily="18" charset="0"/>
                <a:cs typeface="Times New Roman" pitchFamily="18" charset="0"/>
              </a:rPr>
              <a:t> </a:t>
            </a:r>
            <a:r>
              <a:rPr dirty="0" sz="1600" lang="en-US">
                <a:latin typeface="Times New Roman" pitchFamily="18" charset="0"/>
                <a:cs typeface="Times New Roman" pitchFamily="18" charset="0"/>
              </a:rPr>
              <a:t>The * operator performs repetition on strings. </a:t>
            </a:r>
          </a:p>
          <a:p>
            <a:pPr>
              <a:buNone/>
            </a:pPr>
            <a:r>
              <a:rPr dirty="0" sz="1600" lang="en-US">
                <a:latin typeface="Times New Roman" pitchFamily="18" charset="0"/>
                <a:cs typeface="Times New Roman" pitchFamily="18" charset="0"/>
              </a:rPr>
              <a:t> </a:t>
            </a:r>
          </a:p>
          <a:p>
            <a:pPr>
              <a:buNone/>
            </a:pPr>
            <a:r>
              <a:rPr b="1" dirty="0" sz="1600" lang="en-US">
                <a:latin typeface="Times New Roman" pitchFamily="18" charset="0"/>
                <a:cs typeface="Times New Roman" pitchFamily="18" charset="0"/>
              </a:rPr>
              <a:t>Example: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t>
            </a:r>
          </a:p>
          <a:p>
            <a:pPr>
              <a:buNone/>
            </a:pPr>
            <a:r>
              <a:rPr dirty="0" sz="1600" lang="en-US">
                <a:latin typeface="Times New Roman" pitchFamily="18" charset="0"/>
                <a:cs typeface="Times New Roman" pitchFamily="18" charset="0"/>
              </a:rPr>
              <a:t>	&gt;&gt;&gt;a='Hello'</a:t>
            </a:r>
          </a:p>
          <a:p>
            <a:pPr>
              <a:buNone/>
            </a:pPr>
            <a:r>
              <a:rPr dirty="0" sz="1600" lang="en-US">
                <a:latin typeface="Times New Roman" pitchFamily="18" charset="0"/>
                <a:cs typeface="Times New Roman" pitchFamily="18" charset="0"/>
              </a:rPr>
              <a:t>	&gt;&gt;&gt;a*5</a:t>
            </a:r>
          </a:p>
          <a:p>
            <a:pPr>
              <a:buNone/>
            </a:pPr>
            <a:r>
              <a:rPr dirty="0" sz="1600" lang="en-US">
                <a:latin typeface="Times New Roman" pitchFamily="18" charset="0"/>
                <a:cs typeface="Times New Roman" pitchFamily="18" charset="0"/>
              </a:rPr>
              <a:t>	'</a:t>
            </a:r>
            <a:r>
              <a:rPr dirty="0" sz="1600" lang="en-US" err="1">
                <a:latin typeface="Times New Roman" pitchFamily="18" charset="0"/>
                <a:cs typeface="Times New Roman" pitchFamily="18" charset="0"/>
              </a:rPr>
              <a:t>HelloHelloHelloHelloHello</a:t>
            </a:r>
            <a:r>
              <a:rPr dirty="0" sz="1600" lang="en-US">
                <a:latin typeface="Times New Roman" pitchFamily="18" charset="0"/>
                <a:cs typeface="Times New Roman" pitchFamily="18" charset="0"/>
              </a:rPr>
              <a:t>'</a:t>
            </a:r>
          </a:p>
          <a:p>
            <a:pPr>
              <a:buNone/>
            </a:pPr>
            <a:endParaRPr dirty="0" sz="16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2"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53"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54" name="Content Placeholder 2"/>
          <p:cNvSpPr>
            <a:spLocks noGrp="1"/>
          </p:cNvSpPr>
          <p:nvPr>
            <p:ph sz="quarter" idx="1"/>
          </p:nvPr>
        </p:nvSpPr>
        <p:spPr>
          <a:xfrm>
            <a:off x="609600" y="1254034"/>
            <a:ext cx="10972800" cy="5107577"/>
          </a:xfrm>
        </p:spPr>
        <p:txBody>
          <a:bodyPr>
            <a:noAutofit/>
          </a:bodyPr>
          <a:p>
            <a:pPr>
              <a:buNone/>
            </a:pPr>
            <a:r>
              <a:rPr b="1" dirty="0" sz="2400" lang="en-US">
                <a:solidFill>
                  <a:schemeClr val="bg2">
                    <a:lumMod val="50000"/>
                  </a:schemeClr>
                </a:solidFill>
                <a:latin typeface="Times New Roman" pitchFamily="18" charset="0"/>
                <a:cs typeface="Times New Roman" pitchFamily="18" charset="0"/>
              </a:rPr>
              <a:t>String Length</a:t>
            </a:r>
            <a:endParaRPr dirty="0" sz="2400" lang="en-US">
              <a:solidFill>
                <a:schemeClr val="bg2">
                  <a:lumMod val="50000"/>
                </a:schemeClr>
              </a:solidFill>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The </a:t>
            </a:r>
            <a:r>
              <a:rPr dirty="0" sz="1600" lang="en-US" err="1">
                <a:latin typeface="Times New Roman" pitchFamily="18" charset="0"/>
                <a:cs typeface="Times New Roman" pitchFamily="18" charset="0"/>
              </a:rPr>
              <a:t>len</a:t>
            </a:r>
            <a:r>
              <a:rPr dirty="0" sz="1600" lang="en-US">
                <a:latin typeface="Times New Roman" pitchFamily="18" charset="0"/>
                <a:cs typeface="Times New Roman" pitchFamily="18" charset="0"/>
              </a:rPr>
              <a:t> function returns the number of characters in a string.</a:t>
            </a:r>
          </a:p>
          <a:p>
            <a:pPr>
              <a:buNone/>
            </a:pPr>
            <a:r>
              <a:rPr dirty="0" sz="1600" lang="en-US">
                <a:latin typeface="Times New Roman" pitchFamily="18" charset="0"/>
                <a:cs typeface="Times New Roman" pitchFamily="18" charset="0"/>
              </a:rPr>
              <a:t> </a:t>
            </a:r>
            <a:r>
              <a:rPr b="1" dirty="0" sz="1600" lang="en-US">
                <a:latin typeface="Times New Roman" pitchFamily="18" charset="0"/>
                <a:cs typeface="Times New Roman" pitchFamily="18" charset="0"/>
              </a:rPr>
              <a:t>Example: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&gt;&gt;&gt;s='problem solving'</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len</a:t>
            </a:r>
            <a:r>
              <a:rPr dirty="0" sz="1600" lang="en-US">
                <a:latin typeface="Times New Roman" pitchFamily="18" charset="0"/>
                <a:cs typeface="Times New Roman" pitchFamily="18" charset="0"/>
              </a:rPr>
              <a:t>(s)</a:t>
            </a:r>
          </a:p>
          <a:p>
            <a:pPr>
              <a:buNone/>
            </a:pPr>
            <a:r>
              <a:rPr dirty="0" sz="1600" lang="en-US">
                <a:latin typeface="Times New Roman" pitchFamily="18" charset="0"/>
                <a:cs typeface="Times New Roman" pitchFamily="18" charset="0"/>
              </a:rPr>
              <a:t>	15</a:t>
            </a:r>
          </a:p>
          <a:p>
            <a:pPr>
              <a:buNone/>
            </a:pPr>
            <a:r>
              <a:rPr b="1" dirty="0" sz="2800" lang="en-US">
                <a:solidFill>
                  <a:schemeClr val="bg2">
                    <a:lumMod val="50000"/>
                  </a:schemeClr>
                </a:solidFill>
                <a:latin typeface="Times New Roman" pitchFamily="18" charset="0"/>
                <a:cs typeface="Times New Roman" pitchFamily="18" charset="0"/>
              </a:rPr>
              <a:t>String comparison</a:t>
            </a:r>
            <a:endParaRPr dirty="0" sz="2800" lang="en-US">
              <a:solidFill>
                <a:schemeClr val="bg2">
                  <a:lumMod val="50000"/>
                </a:schemeClr>
              </a:solidFill>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The relational operators work on strings. The relational operators are used to compare two strings.</a:t>
            </a:r>
          </a:p>
          <a:p>
            <a:pPr>
              <a:buNone/>
            </a:pPr>
            <a:r>
              <a:rPr b="1" dirty="0" sz="1600" lang="en-US">
                <a:latin typeface="Times New Roman" pitchFamily="18" charset="0"/>
                <a:cs typeface="Times New Roman" pitchFamily="18" charset="0"/>
              </a:rPr>
              <a:t>Example: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t>
            </a:r>
          </a:p>
          <a:p>
            <a:pPr>
              <a:buNone/>
            </a:pPr>
            <a:r>
              <a:rPr dirty="0" sz="1600" lang="en-US">
                <a:latin typeface="Times New Roman" pitchFamily="18" charset="0"/>
                <a:cs typeface="Times New Roman" pitchFamily="18" charset="0"/>
              </a:rPr>
              <a:t>	&gt;&gt;&gt;if 'python'= = 'python':</a:t>
            </a:r>
          </a:p>
          <a:p>
            <a:pPr>
              <a:buNone/>
            </a:pPr>
            <a:r>
              <a:rPr dirty="0" sz="1600" lang="en-US">
                <a:latin typeface="Times New Roman" pitchFamily="18" charset="0"/>
                <a:cs typeface="Times New Roman" pitchFamily="18" charset="0"/>
              </a:rPr>
              <a:t>		print('Both strings are equal')</a:t>
            </a:r>
          </a:p>
          <a:p>
            <a:pPr>
              <a:buNone/>
            </a:pPr>
            <a:r>
              <a:rPr dirty="0" sz="1600" lang="en-US">
                <a:latin typeface="Times New Roman" pitchFamily="18" charset="0"/>
                <a:cs typeface="Times New Roman" pitchFamily="18" charset="0"/>
              </a:rPr>
              <a:t>	Both strings are equal</a:t>
            </a:r>
          </a:p>
          <a:p>
            <a:pPr>
              <a:buNone/>
            </a:pPr>
            <a:r>
              <a:rPr dirty="0" sz="1600" lang="en-US">
                <a:latin typeface="Times New Roman" pitchFamily="18" charset="0"/>
                <a:cs typeface="Times New Roman" pitchFamily="18" charset="0"/>
              </a:rPr>
              <a:t> </a:t>
            </a:r>
          </a:p>
          <a:p>
            <a:pPr>
              <a:buNone/>
            </a:pPr>
            <a:endParaRPr dirty="0" sz="1600" lang="en-US">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5" name="Title 1"/>
          <p:cNvSpPr>
            <a:spLocks noGrp="1"/>
          </p:cNvSpPr>
          <p:nvPr>
            <p:ph type="title"/>
          </p:nvPr>
        </p:nvSpPr>
        <p:spPr/>
        <p:txBody>
          <a:bodyPr>
            <a:normAutofit/>
          </a:bodyPr>
          <a:p>
            <a:r>
              <a:rPr b="1" dirty="0" sz="4000" lang="en-US">
                <a:solidFill>
                  <a:schemeClr val="bg2">
                    <a:lumMod val="50000"/>
                  </a:schemeClr>
                </a:solidFill>
                <a:latin typeface="Times New Roman" pitchFamily="18" charset="0"/>
                <a:cs typeface="Times New Roman" pitchFamily="18" charset="0"/>
              </a:rPr>
              <a:t>STRING  MODULE</a:t>
            </a:r>
          </a:p>
        </p:txBody>
      </p:sp>
      <p:sp>
        <p:nvSpPr>
          <p:cNvPr id="1048656"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57" name="Content Placeholder 2"/>
          <p:cNvSpPr>
            <a:spLocks noGrp="1"/>
          </p:cNvSpPr>
          <p:nvPr>
            <p:ph sz="quarter" idx="1"/>
          </p:nvPr>
        </p:nvSpPr>
        <p:spPr>
          <a:xfrm>
            <a:off x="609600" y="1254034"/>
            <a:ext cx="10972800" cy="5107577"/>
          </a:xfrm>
        </p:spPr>
        <p:txBody>
          <a:bodyPr numCol="2">
            <a:normAutofit/>
          </a:bodyPr>
          <a:p>
            <a:pPr>
              <a:buNone/>
            </a:pPr>
            <a:r>
              <a:rPr dirty="0" sz="1600" lang="en-US">
                <a:latin typeface="Times New Roman" pitchFamily="18" charset="0"/>
                <a:cs typeface="Times New Roman" pitchFamily="18" charset="0"/>
              </a:rPr>
              <a:t>The string module provides additional tools to manipulate strings. Some methods available in the standard data structure are not available in the string module (e.g., </a:t>
            </a:r>
            <a:r>
              <a:rPr dirty="0" sz="1600" lang="en-US" err="1">
                <a:latin typeface="Times New Roman" pitchFamily="18" charset="0"/>
                <a:cs typeface="Times New Roman" pitchFamily="18" charset="0"/>
              </a:rPr>
              <a:t>isalpha</a:t>
            </a:r>
            <a:r>
              <a:rPr dirty="0" sz="1600" lang="en-US">
                <a:latin typeface="Times New Roman" pitchFamily="18" charset="0"/>
                <a:cs typeface="Times New Roman" pitchFamily="18" charset="0"/>
              </a:rPr>
              <a:t>).</a:t>
            </a:r>
          </a:p>
          <a:p>
            <a:pPr>
              <a:buNone/>
            </a:pPr>
            <a:r>
              <a:rPr dirty="0" sz="1600" lang="en-US">
                <a:latin typeface="Times New Roman" pitchFamily="18" charset="0"/>
                <a:cs typeface="Times New Roman" pitchFamily="18" charset="0"/>
              </a:rPr>
              <a:t> </a:t>
            </a:r>
            <a:r>
              <a:rPr b="1" dirty="0" sz="1600" lang="en-US">
                <a:solidFill>
                  <a:srgbClr val="0070C0"/>
                </a:solidFill>
                <a:latin typeface="Times New Roman" pitchFamily="18" charset="0"/>
                <a:cs typeface="Times New Roman" pitchFamily="18" charset="0"/>
              </a:rPr>
              <a:t>Example:</a:t>
            </a:r>
            <a:endParaRPr dirty="0" sz="1600" lang="en-US">
              <a:solidFill>
                <a:srgbClr val="0070C0"/>
              </a:solidFill>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&gt;&gt;&gt;import string</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string.digits</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'0123456789'</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string.ascii_letters</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a:t>
            </a:r>
            <a:r>
              <a:rPr dirty="0" sz="1600" lang="en-US" err="1">
                <a:latin typeface="Times New Roman" pitchFamily="18" charset="0"/>
                <a:cs typeface="Times New Roman" pitchFamily="18" charset="0"/>
              </a:rPr>
              <a:t>abcdefghijklmnopqrstuvwxyzABCDEFGHIJKLM</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NOPQRSTUVWXYZ'</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string.ascii_lowercase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t>
            </a:r>
            <a:r>
              <a:rPr dirty="0" sz="1600" lang="en-US" err="1">
                <a:latin typeface="Times New Roman" pitchFamily="18" charset="0"/>
                <a:cs typeface="Times New Roman" pitchFamily="18" charset="0"/>
              </a:rPr>
              <a:t>abcdefghijklmnopqrstuvwxyz</a:t>
            </a:r>
            <a:r>
              <a:rPr dirty="0" sz="1600" lang="en-US">
                <a:latin typeface="Times New Roman" pitchFamily="18" charset="0"/>
                <a:cs typeface="Times New Roman" pitchFamily="18" charset="0"/>
              </a:rPr>
              <a:t>'</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string.ascii_uppercase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'ABCDEFGHIJKLMNOPQRSTUVWXYZ'</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string.hexdigits</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'0123456789abcdefABCDEF'</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string.octdigits</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'01234567'</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string.punctuation</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'!"#$%&amp;\'()*+,</a:t>
            </a:r>
            <a:r>
              <a:rPr dirty="0" sz="1600" lang="en-US">
                <a:latin typeface="Times New Roman" pitchFamily="18" charset="0"/>
                <a:cs typeface="Times New Roman" pitchFamily="18" charset="0"/>
                <a:sym typeface="Symbol"/>
              </a:rPr>
              <a:t></a:t>
            </a:r>
            <a:r>
              <a:rPr dirty="0" sz="1600" lang="en-US">
                <a:latin typeface="Times New Roman" pitchFamily="18" charset="0"/>
                <a:cs typeface="Times New Roman" pitchFamily="18" charset="0"/>
              </a:rPr>
              <a:t>./:;&lt;=&gt;?@[\\]^_`{|}~'</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string.printable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'0123456789abcdefghijklmnopqrstuvwxyzABCDE</a:t>
            </a:r>
          </a:p>
          <a:p>
            <a:pPr>
              <a:buNone/>
            </a:pPr>
            <a:r>
              <a:rPr dirty="0" sz="1600" lang="en-US">
                <a:latin typeface="Times New Roman" pitchFamily="18" charset="0"/>
                <a:cs typeface="Times New Roman" pitchFamily="18" charset="0"/>
              </a:rPr>
              <a:t>	FGHIJKLMNOPQRSTUVWXYZ!"#$%&amp;\'()*+,</a:t>
            </a:r>
            <a:r>
              <a:rPr dirty="0" sz="1600" lang="en-US">
                <a:latin typeface="Times New Roman" pitchFamily="18" charset="0"/>
                <a:cs typeface="Times New Roman" pitchFamily="18" charset="0"/>
                <a:sym typeface="Symbol"/>
              </a:rPr>
              <a:t></a:t>
            </a:r>
            <a:r>
              <a:rPr dirty="0" sz="1600" lang="en-US">
                <a:latin typeface="Times New Roman" pitchFamily="18" charset="0"/>
                <a:cs typeface="Times New Roman" pitchFamily="18" charset="0"/>
              </a:rPr>
              <a:t>./:;</a:t>
            </a:r>
          </a:p>
          <a:p>
            <a:pPr>
              <a:buNone/>
            </a:pPr>
            <a:r>
              <a:rPr dirty="0" sz="1600" lang="en-US">
                <a:latin typeface="Times New Roman" pitchFamily="18" charset="0"/>
                <a:cs typeface="Times New Roman" pitchFamily="18" charset="0"/>
              </a:rPr>
              <a:t>&lt;=&gt;?@[\\]^_`{|}~ \t\n\r\x0b\x0c'</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string.whitespace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'\t\n\r\x0b\x0c'</a:t>
            </a:r>
          </a:p>
          <a:p>
            <a:pPr>
              <a:buNone/>
            </a:pPr>
            <a:r>
              <a:rPr dirty="0" sz="1600" lang="en-US">
                <a:latin typeface="Times New Roman" pitchFamily="18" charset="0"/>
                <a:cs typeface="Times New Roman" pitchFamily="18" charset="0"/>
              </a:rPr>
              <a:t>	&gt;&gt;&gt;</a:t>
            </a:r>
            <a:r>
              <a:rPr dirty="0" sz="1600" lang="en-US" err="1">
                <a:latin typeface="Times New Roman" pitchFamily="18" charset="0"/>
                <a:cs typeface="Times New Roman" pitchFamily="18" charset="0"/>
              </a:rPr>
              <a:t>string.capwords</a:t>
            </a:r>
            <a:r>
              <a:rPr dirty="0" sz="1600" lang="en-US">
                <a:latin typeface="Times New Roman" pitchFamily="18" charset="0"/>
                <a:cs typeface="Times New Roman" pitchFamily="18" charset="0"/>
              </a:rPr>
              <a:t>("python")</a:t>
            </a:r>
          </a:p>
          <a:p>
            <a:pPr>
              <a:buNone/>
            </a:pPr>
            <a:r>
              <a:rPr dirty="0" sz="1600" lang="en-US">
                <a:latin typeface="Times New Roman" pitchFamily="18" charset="0"/>
                <a:cs typeface="Times New Roman" pitchFamily="18" charset="0"/>
              </a:rPr>
              <a:t>	'Python'</a:t>
            </a:r>
          </a:p>
          <a:p>
            <a:pPr>
              <a:buNone/>
            </a:pPr>
            <a:endParaRPr dirty="0" sz="160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4"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STRINGS</a:t>
            </a:r>
          </a:p>
        </p:txBody>
      </p:sp>
      <p:sp>
        <p:nvSpPr>
          <p:cNvPr id="1048605"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06" name="Content Placeholder 2"/>
          <p:cNvSpPr>
            <a:spLocks noGrp="1"/>
          </p:cNvSpPr>
          <p:nvPr>
            <p:ph sz="quarter" idx="1"/>
          </p:nvPr>
        </p:nvSpPr>
        <p:spPr>
          <a:xfrm>
            <a:off x="609600" y="1254034"/>
            <a:ext cx="10972800" cy="5107577"/>
          </a:xfrm>
        </p:spPr>
        <p:txBody>
          <a:bodyPr>
            <a:normAutofit/>
          </a:bodyPr>
          <a:p>
            <a:pPr>
              <a:buNone/>
            </a:pPr>
            <a:r>
              <a:rPr dirty="0" sz="1800" lang="en-US">
                <a:latin typeface="Times New Roman" pitchFamily="18" charset="0"/>
                <a:cs typeface="Times New Roman" pitchFamily="18" charset="0"/>
              </a:rPr>
              <a:t>In Python strings are simple text consisting of sequence of characters, letters, numbers, and special characters. Strings can be created using single quotes, double quotes and triple quotes. Using triple quotes, strings can span several lines without using the escape character.</a:t>
            </a:r>
          </a:p>
          <a:p>
            <a:pPr>
              <a:buNone/>
            </a:pPr>
            <a:r>
              <a:rPr b="1" dirty="0" sz="1800" lang="en-US">
                <a:solidFill>
                  <a:srgbClr val="0070C0"/>
                </a:solidFill>
                <a:latin typeface="Times New Roman" pitchFamily="18" charset="0"/>
                <a:cs typeface="Times New Roman" pitchFamily="18" charset="0"/>
              </a:rPr>
              <a:t>Example:</a:t>
            </a:r>
            <a:endParaRPr dirty="0" sz="1800" lang="en-US">
              <a:solidFill>
                <a:srgbClr val="0070C0"/>
              </a:solidFill>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&gt;&gt;&gt; str1='Python is a simple and easy language'           #String with single quote</a:t>
            </a:r>
          </a:p>
          <a:p>
            <a:pPr>
              <a:buNone/>
            </a:pPr>
            <a:r>
              <a:rPr dirty="0" sz="1800" lang="en-US">
                <a:latin typeface="Times New Roman" pitchFamily="18" charset="0"/>
                <a:cs typeface="Times New Roman" pitchFamily="18" charset="0"/>
              </a:rPr>
              <a:t>&gt;&gt;&gt; str2=”Python is free and open source software”    #String with double quote</a:t>
            </a:r>
          </a:p>
          <a:p>
            <a:pPr>
              <a:buNone/>
            </a:pPr>
            <a:r>
              <a:rPr dirty="0" sz="1800" lang="en-US">
                <a:latin typeface="Times New Roman" pitchFamily="18" charset="0"/>
                <a:cs typeface="Times New Roman" pitchFamily="18" charset="0"/>
              </a:rPr>
              <a:t>&gt;&gt;&gt; str3="""Python is a high level language"""            #String with triple quote</a:t>
            </a:r>
          </a:p>
          <a:p>
            <a:pPr>
              <a:buNone/>
            </a:pPr>
            <a:r>
              <a:rPr dirty="0" sz="1800" lang="en-US">
                <a:latin typeface="Times New Roman" pitchFamily="18" charset="0"/>
                <a:cs typeface="Times New Roman" pitchFamily="18" charset="0"/>
              </a:rPr>
              <a:t>&gt;&gt;&gt;print(str1)</a:t>
            </a:r>
          </a:p>
          <a:p>
            <a:pPr>
              <a:buNone/>
            </a:pPr>
            <a:r>
              <a:rPr dirty="0" sz="1800" lang="en-US">
                <a:latin typeface="Times New Roman" pitchFamily="18" charset="0"/>
                <a:cs typeface="Times New Roman" pitchFamily="18" charset="0"/>
              </a:rPr>
              <a:t>Python is a simple and easy language</a:t>
            </a:r>
          </a:p>
          <a:p>
            <a:pPr>
              <a:buNone/>
            </a:pPr>
            <a:r>
              <a:rPr dirty="0" sz="1800" lang="en-US">
                <a:latin typeface="Times New Roman" pitchFamily="18" charset="0"/>
                <a:cs typeface="Times New Roman" pitchFamily="18" charset="0"/>
              </a:rPr>
              <a:t>&gt;&gt;&gt;print(str2)</a:t>
            </a:r>
          </a:p>
          <a:p>
            <a:pPr>
              <a:buNone/>
            </a:pPr>
            <a:r>
              <a:rPr dirty="0" sz="1800" lang="en-US">
                <a:latin typeface="Times New Roman" pitchFamily="18" charset="0"/>
                <a:cs typeface="Times New Roman" pitchFamily="18" charset="0"/>
              </a:rPr>
              <a:t>Python is free and open source software</a:t>
            </a:r>
          </a:p>
          <a:p>
            <a:pPr>
              <a:buNone/>
            </a:pPr>
            <a:r>
              <a:rPr dirty="0" sz="1800" lang="en-US">
                <a:latin typeface="Times New Roman" pitchFamily="18" charset="0"/>
                <a:cs typeface="Times New Roman" pitchFamily="18" charset="0"/>
              </a:rPr>
              <a:t>&gt;&gt;&gt;print(str3)</a:t>
            </a:r>
          </a:p>
          <a:p>
            <a:pPr>
              <a:buNone/>
            </a:pPr>
            <a:r>
              <a:rPr dirty="0" sz="1800" lang="en-US">
                <a:latin typeface="Times New Roman" pitchFamily="18" charset="0"/>
                <a:cs typeface="Times New Roman" pitchFamily="18" charset="0"/>
              </a:rPr>
              <a:t>Python is a high level language</a:t>
            </a:r>
          </a:p>
          <a:p>
            <a:endParaRPr dirty="0" sz="16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p:txBody>
          <a:bodyPr>
            <a:normAutofit/>
          </a:bodyPr>
          <a:p>
            <a:r>
              <a:rPr b="1" dirty="0" sz="4000" lang="en-US">
                <a:solidFill>
                  <a:schemeClr val="bg2">
                    <a:lumMod val="50000"/>
                  </a:schemeClr>
                </a:solidFill>
                <a:latin typeface="Times New Roman" pitchFamily="18" charset="0"/>
                <a:cs typeface="Times New Roman" pitchFamily="18" charset="0"/>
              </a:rPr>
              <a:t>LISTS AS ARRAYS</a:t>
            </a:r>
          </a:p>
        </p:txBody>
      </p:sp>
      <p:sp>
        <p:nvSpPr>
          <p:cNvPr id="1048659"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60" name="Content Placeholder 2"/>
          <p:cNvSpPr>
            <a:spLocks noGrp="1"/>
          </p:cNvSpPr>
          <p:nvPr>
            <p:ph sz="quarter" idx="1"/>
          </p:nvPr>
        </p:nvSpPr>
        <p:spPr>
          <a:xfrm>
            <a:off x="609600" y="1254034"/>
            <a:ext cx="10972800" cy="5107577"/>
          </a:xfrm>
        </p:spPr>
        <p:txBody>
          <a:bodyPr>
            <a:normAutofit/>
          </a:bodyPr>
          <a:p>
            <a:pPr>
              <a:buNone/>
            </a:pPr>
            <a:r>
              <a:rPr dirty="0" sz="1600" lang="en-US">
                <a:latin typeface="Times New Roman" pitchFamily="18" charset="0"/>
                <a:cs typeface="Times New Roman" pitchFamily="18" charset="0"/>
              </a:rPr>
              <a:t> </a:t>
            </a:r>
          </a:p>
          <a:p>
            <a:pPr lvl="0">
              <a:buNone/>
            </a:pPr>
            <a:r>
              <a:rPr dirty="0" sz="1600" lang="en-US">
                <a:latin typeface="Times New Roman" pitchFamily="18" charset="0"/>
                <a:cs typeface="Times New Roman" pitchFamily="18" charset="0"/>
              </a:rPr>
              <a:t>Creating fixed size list is similar to creating array in other programming languages. The typical Python solution is to use the repetition operator and a list containing the value None:</a:t>
            </a:r>
          </a:p>
          <a:p>
            <a:pPr>
              <a:buNone/>
            </a:pPr>
            <a:r>
              <a:rPr dirty="0" sz="1600" lang="en-US">
                <a:latin typeface="Times New Roman" pitchFamily="18" charset="0"/>
                <a:cs typeface="Times New Roman" pitchFamily="18" charset="0"/>
              </a:rPr>
              <a:t> </a:t>
            </a:r>
          </a:p>
          <a:p>
            <a:pPr>
              <a:buNone/>
            </a:pPr>
            <a:r>
              <a:rPr b="1" dirty="0" sz="1600" lang="en-US">
                <a:solidFill>
                  <a:srgbClr val="0070C0"/>
                </a:solidFill>
                <a:latin typeface="Times New Roman" pitchFamily="18" charset="0"/>
                <a:cs typeface="Times New Roman" pitchFamily="18" charset="0"/>
              </a:rPr>
              <a:t>Example:</a:t>
            </a:r>
            <a:endParaRPr dirty="0" sz="1600" lang="en-US">
              <a:solidFill>
                <a:srgbClr val="0070C0"/>
              </a:solidFill>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a:t>
            </a:r>
          </a:p>
          <a:p>
            <a:pPr>
              <a:buNone/>
            </a:pPr>
            <a:r>
              <a:rPr dirty="0" sz="1600" lang="en-US">
                <a:latin typeface="Times New Roman" pitchFamily="18" charset="0"/>
                <a:cs typeface="Times New Roman" pitchFamily="18" charset="0"/>
              </a:rPr>
              <a:t>	&gt;&gt;&gt;a = [None]*5</a:t>
            </a:r>
          </a:p>
          <a:p>
            <a:pPr>
              <a:buNone/>
            </a:pPr>
            <a:r>
              <a:rPr dirty="0" sz="1600" lang="en-US">
                <a:latin typeface="Times New Roman" pitchFamily="18" charset="0"/>
                <a:cs typeface="Times New Roman" pitchFamily="18" charset="0"/>
              </a:rPr>
              <a:t>	&gt;&gt;&gt;a</a:t>
            </a:r>
          </a:p>
          <a:p>
            <a:pPr>
              <a:buNone/>
            </a:pPr>
            <a:r>
              <a:rPr dirty="0" sz="1600" lang="en-US">
                <a:latin typeface="Times New Roman" pitchFamily="18" charset="0"/>
                <a:cs typeface="Times New Roman" pitchFamily="18" charset="0"/>
              </a:rPr>
              <a:t>	[None, None, None, None, None]</a:t>
            </a:r>
          </a:p>
          <a:p>
            <a:pPr>
              <a:buNone/>
            </a:pPr>
            <a:r>
              <a:rPr dirty="0" sz="1600" lang="en-US">
                <a:latin typeface="Times New Roman" pitchFamily="18" charset="0"/>
                <a:cs typeface="Times New Roman" pitchFamily="18" charset="0"/>
              </a:rPr>
              <a:t> </a:t>
            </a:r>
          </a:p>
          <a:p>
            <a:pPr>
              <a:buNone/>
            </a:pPr>
            <a:r>
              <a:rPr dirty="0" sz="1600" lang="en-US">
                <a:latin typeface="Times New Roman" pitchFamily="18" charset="0"/>
                <a:cs typeface="Times New Roman" pitchFamily="18" charset="0"/>
              </a:rPr>
              <a:t>The variable is now a list with five elements, but the positions do not yet have any useful value stored in them. </a:t>
            </a:r>
          </a:p>
          <a:p>
            <a:pPr>
              <a:buNone/>
            </a:pPr>
            <a:endParaRPr dirty="0" sz="1600" lang="en-US">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1"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62"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63" name="Content Placeholder 2"/>
          <p:cNvSpPr>
            <a:spLocks noGrp="1"/>
          </p:cNvSpPr>
          <p:nvPr>
            <p:ph sz="quarter" idx="1"/>
          </p:nvPr>
        </p:nvSpPr>
        <p:spPr>
          <a:xfrm>
            <a:off x="609600" y="1254034"/>
            <a:ext cx="10972800" cy="5107577"/>
          </a:xfrm>
        </p:spPr>
        <p:txBody>
          <a:bodyPr>
            <a:normAutofit/>
          </a:bodyPr>
          <a:p>
            <a:pPr lvl="0">
              <a:buNone/>
            </a:pPr>
            <a:r>
              <a:rPr dirty="0" sz="2200" lang="en-US">
                <a:latin typeface="Times New Roman" pitchFamily="18" charset="0"/>
                <a:cs typeface="Times New Roman" pitchFamily="18" charset="0"/>
              </a:rPr>
              <a:t>In some applications the array will hold numeric data, and zero is a more appropriate initial value.</a:t>
            </a:r>
          </a:p>
          <a:p>
            <a:pPr>
              <a:buNone/>
            </a:pPr>
            <a:r>
              <a:rPr dirty="0" sz="2200" lang="en-US">
                <a:latin typeface="Times New Roman" pitchFamily="18" charset="0"/>
                <a:cs typeface="Times New Roman" pitchFamily="18" charset="0"/>
              </a:rPr>
              <a:t> </a:t>
            </a:r>
            <a:r>
              <a:rPr b="1" dirty="0" sz="2200" lang="en-US">
                <a:solidFill>
                  <a:srgbClr val="0070C0"/>
                </a:solidFill>
                <a:latin typeface="Times New Roman" pitchFamily="18" charset="0"/>
                <a:cs typeface="Times New Roman" pitchFamily="18" charset="0"/>
              </a:rPr>
              <a:t>Example:</a:t>
            </a:r>
            <a:endParaRPr dirty="0" sz="2200" lang="en-US">
              <a:solidFill>
                <a:srgbClr val="0070C0"/>
              </a:solidFill>
              <a:latin typeface="Times New Roman" pitchFamily="18" charset="0"/>
              <a:cs typeface="Times New Roman" pitchFamily="18" charset="0"/>
            </a:endParaRPr>
          </a:p>
          <a:p>
            <a:pPr>
              <a:buNone/>
            </a:pPr>
            <a:r>
              <a:rPr dirty="0" sz="2200" lang="en-US">
                <a:latin typeface="Times New Roman" pitchFamily="18" charset="0"/>
                <a:cs typeface="Times New Roman" pitchFamily="18" charset="0"/>
              </a:rPr>
              <a:t> 	&gt;&gt;&gt;data = [0]*5</a:t>
            </a:r>
          </a:p>
          <a:p>
            <a:pPr>
              <a:buNone/>
            </a:pPr>
            <a:r>
              <a:rPr dirty="0" sz="2200" lang="en-US">
                <a:latin typeface="Times New Roman" pitchFamily="18" charset="0"/>
                <a:cs typeface="Times New Roman" pitchFamily="18" charset="0"/>
              </a:rPr>
              <a:t> A two dimensional array is usually represented in Python by a list of lists. However, the initialization of such a value is not as easy as the initialization of a one-dimensional list.</a:t>
            </a:r>
          </a:p>
          <a:p>
            <a:pPr>
              <a:buNone/>
            </a:pPr>
            <a:r>
              <a:rPr dirty="0" sz="2200" lang="en-US">
                <a:solidFill>
                  <a:srgbClr val="0070C0"/>
                </a:solidFill>
                <a:latin typeface="Times New Roman" pitchFamily="18" charset="0"/>
                <a:cs typeface="Times New Roman" pitchFamily="18" charset="0"/>
              </a:rPr>
              <a:t> </a:t>
            </a:r>
            <a:r>
              <a:rPr b="1" dirty="0" sz="2200" lang="en-US">
                <a:solidFill>
                  <a:srgbClr val="0070C0"/>
                </a:solidFill>
                <a:latin typeface="Times New Roman" pitchFamily="18" charset="0"/>
                <a:cs typeface="Times New Roman" pitchFamily="18" charset="0"/>
              </a:rPr>
              <a:t>Example:</a:t>
            </a:r>
            <a:endParaRPr dirty="0" sz="2200" lang="en-US">
              <a:solidFill>
                <a:srgbClr val="0070C0"/>
              </a:solidFill>
              <a:latin typeface="Times New Roman" pitchFamily="18" charset="0"/>
              <a:cs typeface="Times New Roman" pitchFamily="18" charset="0"/>
            </a:endParaRPr>
          </a:p>
          <a:p>
            <a:pPr>
              <a:buNone/>
            </a:pPr>
            <a:r>
              <a:rPr dirty="0" sz="2200" lang="en-US">
                <a:latin typeface="Times New Roman" pitchFamily="18" charset="0"/>
                <a:cs typeface="Times New Roman" pitchFamily="18" charset="0"/>
              </a:rPr>
              <a:t> 	&gt;&gt;&gt;a='none'</a:t>
            </a:r>
          </a:p>
          <a:p>
            <a:pPr>
              <a:buNone/>
            </a:pPr>
            <a:r>
              <a:rPr dirty="0" sz="2200" lang="en-US">
                <a:latin typeface="Times New Roman" pitchFamily="18" charset="0"/>
                <a:cs typeface="Times New Roman" pitchFamily="18" charset="0"/>
              </a:rPr>
              <a:t>	&gt;&gt;&gt;data=[a]*5</a:t>
            </a:r>
          </a:p>
          <a:p>
            <a:pPr>
              <a:buNone/>
            </a:pPr>
            <a:r>
              <a:rPr dirty="0" sz="2200" lang="en-US">
                <a:latin typeface="Times New Roman" pitchFamily="18" charset="0"/>
                <a:cs typeface="Times New Roman" pitchFamily="18" charset="0"/>
              </a:rPr>
              <a:t>	&gt;&gt;&gt;data</a:t>
            </a:r>
          </a:p>
          <a:p>
            <a:pPr>
              <a:buNone/>
            </a:pPr>
            <a:r>
              <a:rPr dirty="0" sz="2200" lang="en-US">
                <a:latin typeface="Times New Roman" pitchFamily="18" charset="0"/>
                <a:cs typeface="Times New Roman" pitchFamily="18" charset="0"/>
              </a:rPr>
              <a:t>	['none', 'none', 'none', 'none', 'none']</a:t>
            </a:r>
          </a:p>
          <a:p>
            <a:pPr>
              <a:buNone/>
            </a:pPr>
            <a:r>
              <a:rPr dirty="0" sz="2200" lang="en-US">
                <a:latin typeface="Times New Roman" pitchFamily="18" charset="0"/>
                <a:cs typeface="Times New Roman" pitchFamily="18" charset="0"/>
              </a:rPr>
              <a:t>	&gt;&gt;&gt;for </a:t>
            </a:r>
            <a:r>
              <a:rPr dirty="0" sz="2200" lang="en-US" err="1">
                <a:latin typeface="Times New Roman" pitchFamily="18" charset="0"/>
                <a:cs typeface="Times New Roman" pitchFamily="18" charset="0"/>
              </a:rPr>
              <a:t>i</a:t>
            </a:r>
            <a:r>
              <a:rPr dirty="0" sz="2200" lang="en-US">
                <a:latin typeface="Times New Roman" pitchFamily="18" charset="0"/>
                <a:cs typeface="Times New Roman" pitchFamily="18" charset="0"/>
              </a:rPr>
              <a:t> in range(0,5):</a:t>
            </a:r>
          </a:p>
          <a:p>
            <a:pPr>
              <a:buNone/>
            </a:pPr>
            <a:r>
              <a:rPr dirty="0" sz="2200" lang="en-US">
                <a:latin typeface="Times New Roman" pitchFamily="18" charset="0"/>
                <a:cs typeface="Times New Roman" pitchFamily="18" charset="0"/>
              </a:rPr>
              <a:t>	data[</a:t>
            </a:r>
            <a:r>
              <a:rPr dirty="0" sz="2200" lang="en-US" err="1">
                <a:latin typeface="Times New Roman" pitchFamily="18" charset="0"/>
                <a:cs typeface="Times New Roman" pitchFamily="18" charset="0"/>
              </a:rPr>
              <a:t>i</a:t>
            </a:r>
            <a:r>
              <a:rPr dirty="0" sz="2200" lang="en-US">
                <a:latin typeface="Times New Roman" pitchFamily="18" charset="0"/>
                <a:cs typeface="Times New Roman" pitchFamily="18" charset="0"/>
              </a:rPr>
              <a:t>]=[0]*5</a:t>
            </a:r>
          </a:p>
          <a:p>
            <a:pPr>
              <a:buNone/>
            </a:pPr>
            <a:r>
              <a:rPr dirty="0" sz="2200" lang="en-US">
                <a:latin typeface="Times New Roman" pitchFamily="18" charset="0"/>
                <a:cs typeface="Times New Roman" pitchFamily="18" charset="0"/>
              </a:rPr>
              <a:t>	&gt;&gt;&gt;data</a:t>
            </a:r>
          </a:p>
          <a:p>
            <a:pPr>
              <a:buNone/>
            </a:pPr>
            <a:r>
              <a:rPr dirty="0" sz="2200" lang="en-US">
                <a:latin typeface="Times New Roman" pitchFamily="18" charset="0"/>
                <a:cs typeface="Times New Roman" pitchFamily="18" charset="0"/>
              </a:rPr>
              <a:t>	[[0, 0, 0, 0, 0], [0, 0, 0, 0, 0], [0, 0, 0, 0, 0], [0, 0, 0, 0, 0],[0, 0, 0, 0, 0]]</a:t>
            </a:r>
          </a:p>
          <a:p>
            <a:pPr>
              <a:buNone/>
            </a:pPr>
            <a:r>
              <a:rPr dirty="0" sz="2200" lang="en-US">
                <a:latin typeface="Times New Roman" pitchFamily="18" charset="0"/>
                <a:cs typeface="Times New Roman" pitchFamily="18" charset="0"/>
              </a:rPr>
              <a:t>	&gt;&gt;&gt;data[2][2]=7</a:t>
            </a:r>
          </a:p>
          <a:p>
            <a:pPr>
              <a:buNone/>
            </a:pPr>
            <a:r>
              <a:rPr dirty="0" sz="2200" lang="en-US">
                <a:latin typeface="Times New Roman" pitchFamily="18" charset="0"/>
                <a:cs typeface="Times New Roman" pitchFamily="18" charset="0"/>
              </a:rPr>
              <a:t>	&gt;&gt;&gt;data</a:t>
            </a:r>
          </a:p>
          <a:p>
            <a:pPr>
              <a:buNone/>
            </a:pPr>
            <a:r>
              <a:rPr dirty="0" sz="2200" lang="en-US">
                <a:latin typeface="Times New Roman" pitchFamily="18" charset="0"/>
                <a:cs typeface="Times New Roman" pitchFamily="18" charset="0"/>
              </a:rPr>
              <a:t>	[[0, 0, 0, 0, 0], [0, 0, 0, 0, 0], [0, 0, 7, 0, 0], [0, 0, 0, 0, 0],[0, 0, 0, 0, 0]]</a:t>
            </a:r>
          </a:p>
          <a:p>
            <a:pPr>
              <a:buNone/>
            </a:pPr>
            <a:endParaRPr dirty="0" sz="160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4"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65"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66" name="Content Placeholder 2"/>
          <p:cNvSpPr>
            <a:spLocks noGrp="1"/>
          </p:cNvSpPr>
          <p:nvPr>
            <p:ph sz="quarter" idx="1"/>
          </p:nvPr>
        </p:nvSpPr>
        <p:spPr>
          <a:xfrm>
            <a:off x="609600" y="1254034"/>
            <a:ext cx="10972800" cy="5107577"/>
          </a:xfrm>
        </p:spPr>
        <p:txBody>
          <a:bodyPr>
            <a:normAutofit/>
          </a:bodyPr>
          <a:p>
            <a:pPr lvl="0">
              <a:buFont typeface="Wingdings" pitchFamily="2" charset="2"/>
              <a:buChar char="q"/>
            </a:pPr>
            <a:r>
              <a:rPr dirty="0" sz="2000" lang="en-US">
                <a:latin typeface="Times New Roman" pitchFamily="18" charset="0"/>
                <a:cs typeface="Times New Roman" pitchFamily="18" charset="0"/>
              </a:rPr>
              <a:t>A root of the polynomial p is a solution to the equation p = 0, i.e., an r such that p(r) = 0. So, for example, the problem of finding an approximation to the square root of 24 can be formulated as finding an x such that x</a:t>
            </a:r>
            <a:r>
              <a:rPr baseline="30000" dirty="0" sz="2000" lang="en-US">
                <a:latin typeface="Times New Roman" pitchFamily="18" charset="0"/>
                <a:cs typeface="Times New Roman" pitchFamily="18" charset="0"/>
              </a:rPr>
              <a:t>2 </a:t>
            </a:r>
            <a:r>
              <a:rPr dirty="0" sz="2000" lang="en-US">
                <a:latin typeface="Times New Roman" pitchFamily="18" charset="0"/>
                <a:cs typeface="Times New Roman" pitchFamily="18" charset="0"/>
              </a:rPr>
              <a:t>– 24 ≈ 0.</a:t>
            </a:r>
          </a:p>
          <a:p>
            <a:pPr lvl="0">
              <a:buFont typeface="Wingdings" pitchFamily="2" charset="2"/>
              <a:buChar char="q"/>
            </a:pPr>
            <a:r>
              <a:rPr dirty="0" sz="2000" lang="en-US">
                <a:latin typeface="Times New Roman" pitchFamily="18" charset="0"/>
                <a:cs typeface="Times New Roman" pitchFamily="18" charset="0"/>
              </a:rPr>
              <a:t>Newton proved a theorem that implies that if a value, call it ‘guess’, is an approximation to a root of a polynomial, then guess – p(guess)/p'(guess), where p' is the first derivative of p, is a better approximation.</a:t>
            </a:r>
          </a:p>
          <a:p>
            <a:pPr>
              <a:buFont typeface="Wingdings" pitchFamily="2" charset="2"/>
              <a:buChar char="q"/>
            </a:pPr>
            <a:r>
              <a:rPr dirty="0" sz="2000" lang="en-US">
                <a:latin typeface="Times New Roman" pitchFamily="18" charset="0"/>
                <a:cs typeface="Times New Roman" pitchFamily="18" charset="0"/>
              </a:rPr>
              <a:t>For any constant k and any coefficient c, the first derivative of cx</a:t>
            </a:r>
            <a:r>
              <a:rPr baseline="30000" dirty="0" sz="2000" lang="en-US">
                <a:latin typeface="Times New Roman" pitchFamily="18" charset="0"/>
                <a:cs typeface="Times New Roman" pitchFamily="18" charset="0"/>
              </a:rPr>
              <a:t>2</a:t>
            </a:r>
            <a:r>
              <a:rPr dirty="0" sz="2000" lang="en-US">
                <a:latin typeface="Times New Roman" pitchFamily="18" charset="0"/>
                <a:cs typeface="Times New Roman" pitchFamily="18" charset="0"/>
              </a:rPr>
              <a:t> + k is 2cx. For example, the first derivative of x</a:t>
            </a:r>
            <a:r>
              <a:rPr baseline="30000" dirty="0" sz="2000" lang="en-US">
                <a:latin typeface="Times New Roman" pitchFamily="18" charset="0"/>
                <a:cs typeface="Times New Roman" pitchFamily="18" charset="0"/>
              </a:rPr>
              <a:t>2</a:t>
            </a:r>
            <a:r>
              <a:rPr dirty="0" sz="2000" lang="en-US">
                <a:latin typeface="Times New Roman" pitchFamily="18" charset="0"/>
                <a:cs typeface="Times New Roman" pitchFamily="18" charset="0"/>
              </a:rPr>
              <a:t> – k is 2x. Therefore, we know that we can improve on the current guess, call it y, by choosing our next guess as y </a:t>
            </a:r>
            <a:r>
              <a:rPr dirty="0" sz="2000" lang="en-US">
                <a:latin typeface="Times New Roman" pitchFamily="18" charset="0"/>
                <a:cs typeface="Times New Roman" pitchFamily="18" charset="0"/>
                <a:sym typeface="Symbol"/>
              </a:rPr>
              <a:t></a:t>
            </a:r>
            <a:r>
              <a:rPr dirty="0" sz="2000" lang="en-US">
                <a:latin typeface="Times New Roman" pitchFamily="18" charset="0"/>
                <a:cs typeface="Times New Roman" pitchFamily="18" charset="0"/>
              </a:rPr>
              <a:t> (y</a:t>
            </a:r>
            <a:r>
              <a:rPr baseline="30000" dirty="0" sz="2000" lang="en-US">
                <a:latin typeface="Times New Roman" pitchFamily="18" charset="0"/>
                <a:cs typeface="Times New Roman" pitchFamily="18" charset="0"/>
              </a:rPr>
              <a:t>2</a:t>
            </a:r>
            <a:r>
              <a:rPr dirty="0" sz="2000" lang="en-US">
                <a:latin typeface="Times New Roman" pitchFamily="18" charset="0"/>
                <a:cs typeface="Times New Roman" pitchFamily="18" charset="0"/>
                <a:sym typeface="Symbol"/>
              </a:rPr>
              <a:t></a:t>
            </a:r>
            <a:r>
              <a:rPr dirty="0" sz="2000" lang="en-US">
                <a:latin typeface="Times New Roman" pitchFamily="18" charset="0"/>
                <a:cs typeface="Times New Roman" pitchFamily="18" charset="0"/>
              </a:rPr>
              <a:t> k)/2y. This is called successive approximation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7"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68"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69" name="Content Placeholder 2"/>
          <p:cNvSpPr>
            <a:spLocks noGrp="1"/>
          </p:cNvSpPr>
          <p:nvPr>
            <p:ph sz="quarter" idx="1"/>
          </p:nvPr>
        </p:nvSpPr>
        <p:spPr>
          <a:xfrm>
            <a:off x="609600" y="1254034"/>
            <a:ext cx="10972800" cy="5107577"/>
          </a:xfrm>
        </p:spPr>
        <p:txBody>
          <a:bodyPr>
            <a:noAutofit/>
          </a:bodyPr>
          <a:p>
            <a:pPr>
              <a:buNone/>
            </a:pPr>
            <a:r>
              <a:rPr b="1" dirty="0" sz="2000" lang="en-US">
                <a:solidFill>
                  <a:srgbClr val="0070C0"/>
                </a:solidFill>
                <a:latin typeface="Times New Roman" pitchFamily="18" charset="0"/>
                <a:cs typeface="Times New Roman" pitchFamily="18" charset="0"/>
              </a:rPr>
              <a:t>Program :</a:t>
            </a:r>
          </a:p>
          <a:p>
            <a:pPr>
              <a:buNone/>
            </a:pPr>
            <a:r>
              <a:rPr dirty="0" sz="2000" lang="en-US">
                <a:latin typeface="Times New Roman" pitchFamily="18" charset="0"/>
                <a:cs typeface="Times New Roman" pitchFamily="18" charset="0"/>
              </a:rPr>
              <a:t># Program to quickly find an approximation to the square root.</a:t>
            </a:r>
          </a:p>
          <a:p>
            <a:pPr>
              <a:buNone/>
            </a:pPr>
            <a:r>
              <a:rPr dirty="0" sz="2000" lang="en-US">
                <a:latin typeface="Times New Roman" pitchFamily="18" charset="0"/>
                <a:cs typeface="Times New Roman" pitchFamily="18" charset="0"/>
              </a:rPr>
              <a:t> </a:t>
            </a:r>
          </a:p>
          <a:p>
            <a:pPr>
              <a:buNone/>
            </a:pPr>
            <a:r>
              <a:rPr dirty="0" sz="2000" lang="en-US">
                <a:latin typeface="Times New Roman" pitchFamily="18" charset="0"/>
                <a:cs typeface="Times New Roman" pitchFamily="18" charset="0"/>
              </a:rPr>
              <a:t>epsilon = 0.01</a:t>
            </a:r>
          </a:p>
          <a:p>
            <a:pPr>
              <a:buNone/>
            </a:pPr>
            <a:r>
              <a:rPr dirty="0" sz="2000" lang="en-US">
                <a:latin typeface="Times New Roman" pitchFamily="18" charset="0"/>
                <a:cs typeface="Times New Roman" pitchFamily="18" charset="0"/>
              </a:rPr>
              <a:t>k = float(input("Enter a k to find square root: "))</a:t>
            </a:r>
          </a:p>
          <a:p>
            <a:pPr>
              <a:buNone/>
            </a:pPr>
            <a:r>
              <a:rPr dirty="0" sz="2000" lang="en-US">
                <a:latin typeface="Times New Roman" pitchFamily="18" charset="0"/>
                <a:cs typeface="Times New Roman" pitchFamily="18" charset="0"/>
              </a:rPr>
              <a:t>guess = k/2.0</a:t>
            </a:r>
          </a:p>
          <a:p>
            <a:pPr>
              <a:buNone/>
            </a:pPr>
            <a:r>
              <a:rPr dirty="0" sz="2000" lang="en-US">
                <a:latin typeface="Times New Roman" pitchFamily="18" charset="0"/>
                <a:cs typeface="Times New Roman" pitchFamily="18" charset="0"/>
              </a:rPr>
              <a:t>while abs(guess*guess – k) &gt;= epsilon:</a:t>
            </a:r>
          </a:p>
          <a:p>
            <a:pPr>
              <a:buNone/>
            </a:pPr>
            <a:r>
              <a:rPr dirty="0" sz="2000" lang="en-US">
                <a:latin typeface="Times New Roman" pitchFamily="18" charset="0"/>
                <a:cs typeface="Times New Roman" pitchFamily="18" charset="0"/>
              </a:rPr>
              <a:t>		guess = guess – (((guess**2) – k)/(2*guess))</a:t>
            </a:r>
          </a:p>
          <a:p>
            <a:pPr>
              <a:buNone/>
            </a:pPr>
            <a:r>
              <a:rPr dirty="0" sz="2000" lang="en-US">
                <a:latin typeface="Times New Roman" pitchFamily="18" charset="0"/>
                <a:cs typeface="Times New Roman" pitchFamily="18" charset="0"/>
              </a:rPr>
              <a:t>print ('Square root of', k, 'is about', guess)</a:t>
            </a:r>
          </a:p>
          <a:p>
            <a:pPr>
              <a:buNone/>
            </a:pPr>
            <a:r>
              <a:rPr dirty="0" sz="2000" lang="en-US">
                <a:solidFill>
                  <a:srgbClr val="0070C0"/>
                </a:solidFill>
                <a:latin typeface="Times New Roman" pitchFamily="18" charset="0"/>
                <a:cs typeface="Times New Roman" pitchFamily="18" charset="0"/>
              </a:rPr>
              <a:t> </a:t>
            </a:r>
            <a:r>
              <a:rPr b="1" dirty="0" sz="2000" lang="en-US">
                <a:solidFill>
                  <a:srgbClr val="0070C0"/>
                </a:solidFill>
                <a:latin typeface="Times New Roman" pitchFamily="18" charset="0"/>
                <a:cs typeface="Times New Roman" pitchFamily="18" charset="0"/>
              </a:rPr>
              <a:t>Output:</a:t>
            </a:r>
            <a:endParaRPr dirty="0" sz="2000" lang="en-US">
              <a:solidFill>
                <a:srgbClr val="0070C0"/>
              </a:solidFill>
              <a:latin typeface="Times New Roman" pitchFamily="18" charset="0"/>
              <a:cs typeface="Times New Roman" pitchFamily="18" charset="0"/>
            </a:endParaRPr>
          </a:p>
          <a:p>
            <a:pPr>
              <a:buNone/>
            </a:pPr>
            <a:r>
              <a:rPr dirty="0" sz="2000" lang="en-US">
                <a:latin typeface="Times New Roman" pitchFamily="18" charset="0"/>
                <a:cs typeface="Times New Roman" pitchFamily="18" charset="0"/>
              </a:rPr>
              <a:t>	Enter a k to find square root: 24</a:t>
            </a:r>
          </a:p>
          <a:p>
            <a:pPr>
              <a:buNone/>
            </a:pPr>
            <a:r>
              <a:rPr dirty="0" sz="2000" lang="en-US">
                <a:latin typeface="Times New Roman" pitchFamily="18" charset="0"/>
                <a:cs typeface="Times New Roman" pitchFamily="18" charset="0"/>
              </a:rPr>
              <a:t>	Square root of 24.0 is about 4.8989887432139305</a:t>
            </a:r>
          </a:p>
          <a:p>
            <a:pPr>
              <a:buNone/>
            </a:pPr>
            <a:endParaRPr dirty="0" sz="2000" lang="en-US">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70" name="Title 4"/>
          <p:cNvSpPr>
            <a:spLocks noGrp="1"/>
          </p:cNvSpPr>
          <p:nvPr>
            <p:ph type="ctrTitle"/>
          </p:nvPr>
        </p:nvSpPr>
        <p:spPr/>
        <p:txBody>
          <a:bodyPr/>
          <a:p>
            <a:r>
              <a:rPr dirty="0" lang="en-US"/>
              <a:t>Thank You</a:t>
            </a:r>
          </a:p>
        </p:txBody>
      </p:sp>
      <p:sp>
        <p:nvSpPr>
          <p:cNvPr id="1048671" name="Subtitle 5"/>
          <p:cNvSpPr>
            <a:spLocks noGrp="1"/>
          </p:cNvSpPr>
          <p:nvPr>
            <p:ph type="subTitle" idx="1"/>
          </p:nvPr>
        </p:nvSpPr>
        <p:spPr/>
        <p:txBody>
          <a:bodyPr/>
          <a:p>
            <a:endParaRPr lang="en-US"/>
          </a:p>
        </p:txBody>
      </p:sp>
      <p:sp>
        <p:nvSpPr>
          <p:cNvPr id="1048672" name="Footer Placeholder 3"/>
          <p:cNvSpPr>
            <a:spLocks noGrp="1"/>
          </p:cNvSpPr>
          <p:nvPr>
            <p:ph type="ftr" sz="quarter" idx="11"/>
          </p:nvPr>
        </p:nvSpPr>
        <p:spPr>
          <a:xfrm>
            <a:off x="1580606" y="6302829"/>
            <a:ext cx="9313817" cy="365760"/>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normAutofit/>
          </a:bodyPr>
          <a:p>
            <a:pPr algn="l" lvl="2" rtl="0">
              <a:spcBef>
                <a:spcPct val="0"/>
              </a:spcBef>
            </a:pPr>
            <a:r>
              <a:rPr b="1" dirty="0" sz="3600" lang="en-US">
                <a:solidFill>
                  <a:srgbClr val="0070C0"/>
                </a:solidFill>
                <a:latin typeface="Times New Roman" pitchFamily="18" charset="0"/>
                <a:cs typeface="Times New Roman" pitchFamily="18" charset="0"/>
              </a:rPr>
              <a:t>Accessing String Elements</a:t>
            </a:r>
          </a:p>
        </p:txBody>
      </p:sp>
      <p:sp>
        <p:nvSpPr>
          <p:cNvPr id="1048608"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09" name="Content Placeholder 2"/>
          <p:cNvSpPr>
            <a:spLocks noGrp="1"/>
          </p:cNvSpPr>
          <p:nvPr>
            <p:ph sz="quarter" idx="1"/>
          </p:nvPr>
        </p:nvSpPr>
        <p:spPr>
          <a:xfrm>
            <a:off x="609600" y="1254034"/>
            <a:ext cx="10972800" cy="5107577"/>
          </a:xfrm>
        </p:spPr>
        <p:txBody>
          <a:bodyPr>
            <a:normAutofit/>
          </a:bodyPr>
          <a:p>
            <a:pPr lvl="0">
              <a:buFont typeface="Wingdings" pitchFamily="2" charset="2"/>
              <a:buChar char="q"/>
            </a:pPr>
            <a:r>
              <a:rPr dirty="0" sz="2400" lang="en-US">
                <a:latin typeface="Times New Roman" pitchFamily="18" charset="0"/>
                <a:cs typeface="Times New Roman" pitchFamily="18" charset="0"/>
              </a:rPr>
              <a:t>An individual character in a string is accessed using a subscript (index). The subscript should always be an integer (positive or negative). A subscript starts from 0.</a:t>
            </a:r>
          </a:p>
          <a:p>
            <a:pPr lvl="0">
              <a:buFont typeface="Wingdings" pitchFamily="2" charset="2"/>
              <a:buChar char="q"/>
            </a:pPr>
            <a:r>
              <a:rPr dirty="0" sz="2400" lang="en-US">
                <a:latin typeface="Times New Roman" pitchFamily="18" charset="0"/>
                <a:cs typeface="Times New Roman" pitchFamily="18" charset="0"/>
              </a:rPr>
              <a:t>Positive subscript helps in accessing the string from the beginning</a:t>
            </a:r>
          </a:p>
          <a:p>
            <a:pPr lvl="0">
              <a:buFont typeface="Wingdings" pitchFamily="2" charset="2"/>
              <a:buChar char="q"/>
            </a:pPr>
            <a:r>
              <a:rPr dirty="0" sz="2400" lang="en-US">
                <a:latin typeface="Times New Roman" pitchFamily="18" charset="0"/>
                <a:cs typeface="Times New Roman" pitchFamily="18" charset="0"/>
              </a:rPr>
              <a:t>Negative subscript helps in accessing the string from the end.</a:t>
            </a:r>
          </a:p>
          <a:p>
            <a:pPr lvl="0">
              <a:buFont typeface="Wingdings" pitchFamily="2" charset="2"/>
              <a:buChar char="q"/>
            </a:pPr>
            <a:r>
              <a:rPr dirty="0" sz="2400" lang="en-US">
                <a:latin typeface="Times New Roman" pitchFamily="18" charset="0"/>
                <a:cs typeface="Times New Roman" pitchFamily="18" charset="0"/>
              </a:rPr>
              <a:t>From left to right, the first character of a string has the index 0 </a:t>
            </a:r>
          </a:p>
          <a:p>
            <a:pPr lvl="0">
              <a:buFont typeface="Wingdings" pitchFamily="2" charset="2"/>
              <a:buChar char="q"/>
            </a:pPr>
            <a:r>
              <a:rPr dirty="0" sz="2400" lang="en-US">
                <a:latin typeface="Times New Roman" pitchFamily="18" charset="0"/>
                <a:cs typeface="Times New Roman" pitchFamily="18" charset="0"/>
              </a:rPr>
              <a:t>From right end to left, the first character of a string is –1.</a:t>
            </a:r>
          </a:p>
          <a:p>
            <a:pPr>
              <a:buNone/>
            </a:pPr>
            <a:r>
              <a:rPr dirty="0" sz="2400" i="1" lang="en-US">
                <a:latin typeface="Times New Roman" pitchFamily="18" charset="0"/>
                <a:cs typeface="Times New Roman" pitchFamily="18" charset="0"/>
              </a:rPr>
              <a:t>              String ‘Computer’ with a Positive or Negative Index Position Number</a:t>
            </a:r>
          </a:p>
          <a:p>
            <a:pPr>
              <a:buNone/>
            </a:pPr>
            <a:endParaRPr dirty="0" sz="2400" lang="en-US">
              <a:latin typeface="Times New Roman" pitchFamily="18" charset="0"/>
              <a:cs typeface="Times New Roman" pitchFamily="18" charset="0"/>
            </a:endParaRPr>
          </a:p>
          <a:p>
            <a:pPr>
              <a:buNone/>
            </a:pPr>
            <a:endParaRPr dirty="0" sz="2400" lang="en-US">
              <a:latin typeface="Times New Roman" pitchFamily="18" charset="0"/>
              <a:cs typeface="Times New Roman" pitchFamily="18" charset="0"/>
            </a:endParaRPr>
          </a:p>
        </p:txBody>
      </p:sp>
      <p:pic>
        <p:nvPicPr>
          <p:cNvPr id="2097152" name="Picture 4"/>
          <p:cNvPicPr>
            <a:picLocks/>
          </p:cNvPicPr>
          <p:nvPr/>
        </p:nvPicPr>
        <p:blipFill>
          <a:blip xmlns:r="http://schemas.openxmlformats.org/officeDocument/2006/relationships" r:embed="rId1" cstate="print"/>
          <a:srcRect l="32098" t="42895" r="30440" b="47093"/>
          <a:stretch>
            <a:fillRect/>
          </a:stretch>
        </p:blipFill>
        <p:spPr bwMode="auto">
          <a:xfrm>
            <a:off x="3270879" y="4450664"/>
            <a:ext cx="5337544" cy="1257803"/>
          </a:xfrm>
          <a:prstGeom prst="rect"/>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0"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11"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12" name="Content Placeholder 2"/>
          <p:cNvSpPr>
            <a:spLocks noGrp="1"/>
          </p:cNvSpPr>
          <p:nvPr>
            <p:ph sz="quarter" idx="1"/>
          </p:nvPr>
        </p:nvSpPr>
        <p:spPr>
          <a:xfrm>
            <a:off x="609600" y="1254034"/>
            <a:ext cx="10972800" cy="5107577"/>
          </a:xfrm>
        </p:spPr>
        <p:txBody>
          <a:bodyPr numCol="2">
            <a:noAutofit/>
          </a:bodyPr>
          <a:p>
            <a:pPr lvl="0">
              <a:buNone/>
            </a:pPr>
            <a:r>
              <a:rPr dirty="0" sz="1800" lang="en-US">
                <a:latin typeface="Times New Roman" pitchFamily="18" charset="0"/>
                <a:cs typeface="Times New Roman" pitchFamily="18" charset="0"/>
              </a:rPr>
              <a:t>A string can be accessed by the characters one at a time with the bracket operator.</a:t>
            </a:r>
          </a:p>
          <a:p>
            <a:pPr>
              <a:buNone/>
            </a:pPr>
            <a:r>
              <a:rPr dirty="0" sz="1800" lang="en-US">
                <a:latin typeface="Times New Roman" pitchFamily="18" charset="0"/>
                <a:cs typeface="Times New Roman" pitchFamily="18" charset="0"/>
              </a:rPr>
              <a:t> </a:t>
            </a:r>
            <a:r>
              <a:rPr b="1" dirty="0" sz="1800" lang="en-US">
                <a:latin typeface="Times New Roman" pitchFamily="18" charset="0"/>
                <a:cs typeface="Times New Roman" pitchFamily="18" charset="0"/>
              </a:rPr>
              <a:t>Example:</a:t>
            </a:r>
            <a:endParaRPr dirty="0" sz="1800" lang="en-US">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&gt;&gt;&gt;fruit='banana'</a:t>
            </a:r>
          </a:p>
          <a:p>
            <a:pPr>
              <a:buNone/>
            </a:pPr>
            <a:r>
              <a:rPr dirty="0" sz="1800" lang="en-US">
                <a:latin typeface="Times New Roman" pitchFamily="18" charset="0"/>
                <a:cs typeface="Times New Roman" pitchFamily="18" charset="0"/>
              </a:rPr>
              <a:t>&gt;&gt;&gt;fruit[0]</a:t>
            </a:r>
          </a:p>
          <a:p>
            <a:pPr>
              <a:buNone/>
            </a:pPr>
            <a:r>
              <a:rPr dirty="0" sz="1800" lang="en-US">
                <a:latin typeface="Times New Roman" pitchFamily="18" charset="0"/>
                <a:cs typeface="Times New Roman" pitchFamily="18" charset="0"/>
              </a:rPr>
              <a:t>'b'</a:t>
            </a:r>
          </a:p>
          <a:p>
            <a:pPr>
              <a:buNone/>
            </a:pPr>
            <a:r>
              <a:rPr dirty="0" sz="1800" lang="en-US">
                <a:latin typeface="Times New Roman" pitchFamily="18" charset="0"/>
                <a:cs typeface="Times New Roman" pitchFamily="18" charset="0"/>
              </a:rPr>
              <a:t>&gt;&gt;&gt;fruit[1]</a:t>
            </a:r>
          </a:p>
          <a:p>
            <a:pPr>
              <a:buNone/>
            </a:pPr>
            <a:r>
              <a:rPr dirty="0" sz="1800" lang="en-US">
                <a:latin typeface="Times New Roman" pitchFamily="18" charset="0"/>
                <a:cs typeface="Times New Roman" pitchFamily="18" charset="0"/>
              </a:rPr>
              <a:t>'a'</a:t>
            </a:r>
          </a:p>
          <a:p>
            <a:pPr>
              <a:buNone/>
            </a:pPr>
            <a:r>
              <a:rPr dirty="0" sz="1800" lang="en-US">
                <a:latin typeface="Times New Roman" pitchFamily="18" charset="0"/>
                <a:cs typeface="Times New Roman" pitchFamily="18" charset="0"/>
              </a:rPr>
              <a:t>&gt;&gt;&gt;fruit[4]</a:t>
            </a:r>
          </a:p>
          <a:p>
            <a:pPr>
              <a:buNone/>
            </a:pPr>
            <a:r>
              <a:rPr dirty="0" sz="1800" lang="en-US">
                <a:latin typeface="Times New Roman" pitchFamily="18" charset="0"/>
                <a:cs typeface="Times New Roman" pitchFamily="18" charset="0"/>
              </a:rPr>
              <a:t>'n'</a:t>
            </a:r>
          </a:p>
          <a:p>
            <a:pPr>
              <a:buNone/>
            </a:pPr>
            <a:r>
              <a:rPr dirty="0" sz="1800" lang="en-US">
                <a:latin typeface="Times New Roman" pitchFamily="18" charset="0"/>
                <a:cs typeface="Times New Roman" pitchFamily="18" charset="0"/>
              </a:rPr>
              <a:t>&gt;&gt;&gt;fruit[6]</a:t>
            </a:r>
          </a:p>
          <a:p>
            <a:pPr>
              <a:buNone/>
            </a:pPr>
            <a:r>
              <a:rPr dirty="0" sz="1800" lang="en-US" err="1">
                <a:latin typeface="Times New Roman" pitchFamily="18" charset="0"/>
                <a:cs typeface="Times New Roman" pitchFamily="18" charset="0"/>
              </a:rPr>
              <a:t>Traceback</a:t>
            </a:r>
            <a:r>
              <a:rPr dirty="0" sz="1800" lang="en-US">
                <a:latin typeface="Times New Roman" pitchFamily="18" charset="0"/>
                <a:cs typeface="Times New Roman" pitchFamily="18" charset="0"/>
              </a:rPr>
              <a:t> (most recent call last):</a:t>
            </a:r>
          </a:p>
          <a:p>
            <a:pPr>
              <a:buNone/>
            </a:pPr>
            <a:r>
              <a:rPr dirty="0" sz="1800" lang="en-US">
                <a:latin typeface="Times New Roman" pitchFamily="18" charset="0"/>
                <a:cs typeface="Times New Roman" pitchFamily="18" charset="0"/>
              </a:rPr>
              <a:t>File "&lt;pyshell#15&gt;", line 1, in &lt;module&gt;</a:t>
            </a:r>
          </a:p>
          <a:p>
            <a:pPr>
              <a:buNone/>
            </a:pPr>
            <a:r>
              <a:rPr dirty="0" sz="1800" lang="en-US">
                <a:latin typeface="Times New Roman" pitchFamily="18" charset="0"/>
                <a:cs typeface="Times New Roman" pitchFamily="18" charset="0"/>
              </a:rPr>
              <a:t>fruit[6]</a:t>
            </a:r>
          </a:p>
          <a:p>
            <a:pPr>
              <a:buNone/>
            </a:pPr>
            <a:endParaRPr dirty="0" sz="1800" lang="en-US">
              <a:latin typeface="Times New Roman" pitchFamily="18" charset="0"/>
              <a:cs typeface="Times New Roman" pitchFamily="18" charset="0"/>
            </a:endParaRPr>
          </a:p>
          <a:p>
            <a:pPr>
              <a:buNone/>
            </a:pPr>
            <a:endParaRPr dirty="0" sz="1800" lang="en-US">
              <a:latin typeface="Times New Roman" pitchFamily="18" charset="0"/>
              <a:cs typeface="Times New Roman" pitchFamily="18" charset="0"/>
            </a:endParaRPr>
          </a:p>
          <a:p>
            <a:pPr>
              <a:buNone/>
            </a:pPr>
            <a:endParaRPr dirty="0" sz="1800" lang="en-US">
              <a:latin typeface="Times New Roman" pitchFamily="18" charset="0"/>
              <a:cs typeface="Times New Roman" pitchFamily="18" charset="0"/>
            </a:endParaRPr>
          </a:p>
          <a:p>
            <a:pPr>
              <a:buNone/>
            </a:pPr>
            <a:r>
              <a:rPr dirty="0" sz="1800" lang="en-US" err="1">
                <a:latin typeface="Times New Roman" pitchFamily="18" charset="0"/>
                <a:cs typeface="Times New Roman" pitchFamily="18" charset="0"/>
              </a:rPr>
              <a:t>IndexError</a:t>
            </a:r>
            <a:r>
              <a:rPr dirty="0" sz="1800" lang="en-US">
                <a:latin typeface="Times New Roman" pitchFamily="18" charset="0"/>
                <a:cs typeface="Times New Roman" pitchFamily="18" charset="0"/>
              </a:rPr>
              <a:t>: string index out of range</a:t>
            </a:r>
          </a:p>
          <a:p>
            <a:pPr>
              <a:buNone/>
            </a:pPr>
            <a:r>
              <a:rPr dirty="0" sz="1800" lang="en-US">
                <a:latin typeface="Times New Roman" pitchFamily="18" charset="0"/>
                <a:cs typeface="Times New Roman" pitchFamily="18" charset="0"/>
              </a:rPr>
              <a:t>&gt;&gt;&gt;fruit[5]</a:t>
            </a:r>
          </a:p>
          <a:p>
            <a:pPr>
              <a:buNone/>
            </a:pPr>
            <a:r>
              <a:rPr dirty="0" sz="1800" lang="en-US">
                <a:latin typeface="Times New Roman" pitchFamily="18" charset="0"/>
                <a:cs typeface="Times New Roman" pitchFamily="18" charset="0"/>
              </a:rPr>
              <a:t>'a‘</a:t>
            </a:r>
          </a:p>
          <a:p>
            <a:pPr>
              <a:buNone/>
            </a:pPr>
            <a:r>
              <a:rPr dirty="0" sz="1800" lang="en-US">
                <a:latin typeface="Times New Roman" pitchFamily="18" charset="0"/>
                <a:cs typeface="Times New Roman" pitchFamily="18" charset="0"/>
              </a:rPr>
              <a:t>&gt;&gt;&gt;fruit[</a:t>
            </a:r>
            <a:r>
              <a:rPr dirty="0" sz="1800" lang="en-US">
                <a:latin typeface="Times New Roman" pitchFamily="18" charset="0"/>
                <a:cs typeface="Times New Roman" pitchFamily="18" charset="0"/>
                <a:sym typeface="Symbol"/>
              </a:rPr>
              <a:t></a:t>
            </a:r>
            <a:r>
              <a:rPr dirty="0" sz="1800" lang="en-US">
                <a:latin typeface="Times New Roman" pitchFamily="18" charset="0"/>
                <a:cs typeface="Times New Roman" pitchFamily="18" charset="0"/>
              </a:rPr>
              <a:t>5]</a:t>
            </a:r>
          </a:p>
          <a:p>
            <a:pPr>
              <a:buNone/>
            </a:pPr>
            <a:r>
              <a:rPr dirty="0" sz="1800" lang="en-US">
                <a:latin typeface="Times New Roman" pitchFamily="18" charset="0"/>
                <a:cs typeface="Times New Roman" pitchFamily="18" charset="0"/>
              </a:rPr>
              <a:t>'a'</a:t>
            </a:r>
          </a:p>
          <a:p>
            <a:pPr>
              <a:buNone/>
            </a:pPr>
            <a:r>
              <a:rPr dirty="0" sz="1800" lang="en-US">
                <a:latin typeface="Times New Roman" pitchFamily="18" charset="0"/>
                <a:cs typeface="Times New Roman" pitchFamily="18" charset="0"/>
              </a:rPr>
              <a:t>&gt;&gt;&gt;fruit[</a:t>
            </a:r>
            <a:r>
              <a:rPr dirty="0" sz="1800" lang="en-US">
                <a:latin typeface="Times New Roman" pitchFamily="18" charset="0"/>
                <a:cs typeface="Times New Roman" pitchFamily="18" charset="0"/>
                <a:sym typeface="Symbol"/>
              </a:rPr>
              <a:t></a:t>
            </a:r>
            <a:r>
              <a:rPr dirty="0" sz="1800" lang="en-US">
                <a:latin typeface="Times New Roman" pitchFamily="18" charset="0"/>
                <a:cs typeface="Times New Roman" pitchFamily="18" charset="0"/>
              </a:rPr>
              <a:t>4]</a:t>
            </a:r>
          </a:p>
          <a:p>
            <a:pPr>
              <a:buNone/>
            </a:pPr>
            <a:r>
              <a:rPr dirty="0" sz="1800" lang="en-US">
                <a:latin typeface="Times New Roman" pitchFamily="18" charset="0"/>
                <a:cs typeface="Times New Roman" pitchFamily="18" charset="0"/>
              </a:rPr>
              <a:t>'n'</a:t>
            </a:r>
          </a:p>
          <a:p>
            <a:pPr>
              <a:buNone/>
            </a:pPr>
            <a:r>
              <a:rPr dirty="0" sz="1800" lang="en-US">
                <a:latin typeface="Times New Roman" pitchFamily="18" charset="0"/>
                <a:cs typeface="Times New Roman" pitchFamily="18" charset="0"/>
              </a:rPr>
              <a:t>&gt;&gt;&gt;fruit[</a:t>
            </a:r>
            <a:r>
              <a:rPr dirty="0" sz="1800" lang="en-US">
                <a:latin typeface="Times New Roman" pitchFamily="18" charset="0"/>
                <a:cs typeface="Times New Roman" pitchFamily="18" charset="0"/>
                <a:sym typeface="Symbol"/>
              </a:rPr>
              <a:t></a:t>
            </a:r>
            <a:r>
              <a:rPr dirty="0" sz="1800" lang="en-US">
                <a:latin typeface="Times New Roman" pitchFamily="18" charset="0"/>
                <a:cs typeface="Times New Roman" pitchFamily="18" charset="0"/>
              </a:rPr>
              <a:t>2]</a:t>
            </a:r>
          </a:p>
          <a:p>
            <a:pPr>
              <a:buNone/>
            </a:pPr>
            <a:r>
              <a:rPr dirty="0" sz="1800" lang="en-US">
                <a:latin typeface="Times New Roman" pitchFamily="18" charset="0"/>
                <a:cs typeface="Times New Roman" pitchFamily="18" charset="0"/>
              </a:rPr>
              <a:t>'n'</a:t>
            </a:r>
          </a:p>
          <a:p>
            <a:pPr>
              <a:buNone/>
            </a:pPr>
            <a:r>
              <a:rPr dirty="0" sz="1800" lang="en-US">
                <a:latin typeface="Times New Roman" pitchFamily="18" charset="0"/>
                <a:cs typeface="Times New Roman" pitchFamily="18" charset="0"/>
              </a:rPr>
              <a:t>&gt;&gt;&gt;fruit[</a:t>
            </a:r>
            <a:r>
              <a:rPr dirty="0" sz="1800" lang="en-US">
                <a:latin typeface="Times New Roman" pitchFamily="18" charset="0"/>
                <a:cs typeface="Times New Roman" pitchFamily="18" charset="0"/>
                <a:sym typeface="Symbol"/>
              </a:rPr>
              <a:t></a:t>
            </a:r>
            <a:r>
              <a:rPr dirty="0" sz="1800" lang="en-US">
                <a:latin typeface="Times New Roman" pitchFamily="18" charset="0"/>
                <a:cs typeface="Times New Roman" pitchFamily="18" charset="0"/>
              </a:rPr>
              <a:t>1]</a:t>
            </a:r>
          </a:p>
          <a:p>
            <a:pPr>
              <a:buNone/>
            </a:pPr>
            <a:r>
              <a:rPr dirty="0" sz="1800" lang="en-US">
                <a:latin typeface="Times New Roman" pitchFamily="18" charset="0"/>
                <a:cs typeface="Times New Roman" pitchFamily="18" charset="0"/>
              </a:rPr>
              <a:t>'a'</a:t>
            </a:r>
          </a:p>
          <a:p>
            <a:pPr>
              <a:buNone/>
            </a:pPr>
            <a:r>
              <a:rPr dirty="0" sz="1800" lang="en-US">
                <a:latin typeface="Times New Roman" pitchFamily="18" charset="0"/>
                <a:cs typeface="Times New Roman" pitchFamily="18" charset="0"/>
              </a:rPr>
              <a:t>&gt;&gt;&gt;fruit[0]</a:t>
            </a:r>
          </a:p>
          <a:p>
            <a:pPr>
              <a:buNone/>
            </a:pPr>
            <a:r>
              <a:rPr dirty="0" sz="1800" lang="en-US">
                <a:latin typeface="Times New Roman" pitchFamily="18" charset="0"/>
                <a:cs typeface="Times New Roman" pitchFamily="18" charset="0"/>
              </a:rPr>
              <a:t>'b'</a:t>
            </a:r>
          </a:p>
          <a:p>
            <a:pPr>
              <a:buNone/>
            </a:pPr>
            <a:endParaRPr dirty="0" sz="1800" lang="en-US">
              <a:latin typeface="Times New Roman" pitchFamily="18" charset="0"/>
              <a:cs typeface="Times New Roman" pitchFamily="18" charset="0"/>
            </a:endParaRPr>
          </a:p>
          <a:p>
            <a:pPr>
              <a:buNone/>
            </a:pPr>
            <a:endParaRPr dirty="0" sz="180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Traversing a string</a:t>
            </a:r>
          </a:p>
        </p:txBody>
      </p:sp>
      <p:sp>
        <p:nvSpPr>
          <p:cNvPr id="1048614" name="Footer Placeholder 3"/>
          <p:cNvSpPr>
            <a:spLocks noGrp="1"/>
          </p:cNvSpPr>
          <p:nvPr>
            <p:ph type="ftr" sz="quarter" idx="11"/>
          </p:nvPr>
        </p:nvSpPr>
        <p:spPr>
          <a:xfrm>
            <a:off x="1605773" y="6340475"/>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15" name="Content Placeholder 2"/>
          <p:cNvSpPr>
            <a:spLocks noGrp="1"/>
          </p:cNvSpPr>
          <p:nvPr>
            <p:ph sz="quarter" idx="1"/>
          </p:nvPr>
        </p:nvSpPr>
        <p:spPr>
          <a:xfrm>
            <a:off x="609600" y="1254035"/>
            <a:ext cx="10972800" cy="4500814"/>
          </a:xfrm>
        </p:spPr>
        <p:txBody>
          <a:bodyPr>
            <a:noAutofit/>
          </a:bodyPr>
          <a:p>
            <a:pPr>
              <a:buNone/>
            </a:pPr>
            <a:r>
              <a:rPr dirty="0" sz="1600" lang="en-US">
                <a:latin typeface="Times New Roman" pitchFamily="18" charset="0"/>
                <a:cs typeface="Times New Roman" pitchFamily="18" charset="0"/>
              </a:rPr>
              <a:t>Traversing a string means accessing all the elements of the string one after the other by using the subscript. A string can be traversed using: for loop or while loop.</a:t>
            </a:r>
          </a:p>
          <a:p>
            <a:pPr>
              <a:buNone/>
            </a:pPr>
            <a:r>
              <a:rPr b="1" dirty="0" sz="1600" lang="en-US">
                <a:solidFill>
                  <a:srgbClr val="0070C0"/>
                </a:solidFill>
                <a:latin typeface="Times New Roman" pitchFamily="18" charset="0"/>
                <a:cs typeface="Times New Roman" pitchFamily="18" charset="0"/>
              </a:rPr>
              <a:t> Traversal with a for loop</a:t>
            </a:r>
            <a:endParaRPr dirty="0" sz="1600" lang="en-US">
              <a:solidFill>
                <a:srgbClr val="0070C0"/>
              </a:solidFill>
              <a:latin typeface="Times New Roman" pitchFamily="18" charset="0"/>
              <a:cs typeface="Times New Roman" pitchFamily="18" charset="0"/>
            </a:endParaRPr>
          </a:p>
          <a:p>
            <a:pPr>
              <a:buNone/>
            </a:pPr>
            <a:r>
              <a:rPr b="1" dirty="0" sz="1600" lang="en-US">
                <a:latin typeface="Times New Roman" pitchFamily="18" charset="0"/>
                <a:cs typeface="Times New Roman" pitchFamily="18" charset="0"/>
              </a:rPr>
              <a:t> </a:t>
            </a:r>
            <a:r>
              <a:rPr dirty="0" sz="1600" lang="en-US">
                <a:latin typeface="Times New Roman" pitchFamily="18" charset="0"/>
                <a:cs typeface="Times New Roman" pitchFamily="18" charset="0"/>
              </a:rPr>
              <a:t>On execution of the for loop, the characters in the string are printed till the end of the string is not reached.</a:t>
            </a:r>
          </a:p>
          <a:p>
            <a:pPr>
              <a:buNone/>
            </a:pPr>
            <a:r>
              <a:rPr b="1" dirty="0" sz="1600" lang="en-US">
                <a:latin typeface="Times New Roman" pitchFamily="18" charset="0"/>
                <a:cs typeface="Times New Roman" pitchFamily="18" charset="0"/>
              </a:rPr>
              <a:t> </a:t>
            </a:r>
            <a:r>
              <a:rPr b="1" dirty="0" sz="1600" lang="en-US">
                <a:solidFill>
                  <a:srgbClr val="0070C0"/>
                </a:solidFill>
                <a:latin typeface="Times New Roman" pitchFamily="18" charset="0"/>
                <a:cs typeface="Times New Roman" pitchFamily="18" charset="0"/>
              </a:rPr>
              <a:t>Example:</a:t>
            </a:r>
            <a:endParaRPr dirty="0" sz="1600" lang="en-US">
              <a:solidFill>
                <a:srgbClr val="0070C0"/>
              </a:solidFill>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&gt;&gt;&gt;bird = 'parrot'</a:t>
            </a:r>
          </a:p>
          <a:p>
            <a:pPr>
              <a:buNone/>
            </a:pPr>
            <a:r>
              <a:rPr dirty="0" sz="1600" lang="en-US">
                <a:latin typeface="Times New Roman" pitchFamily="18" charset="0"/>
                <a:cs typeface="Times New Roman" pitchFamily="18" charset="0"/>
              </a:rPr>
              <a:t>	&gt;&gt;&gt;for letter in bird:</a:t>
            </a:r>
          </a:p>
          <a:p>
            <a:pPr>
              <a:buNone/>
            </a:pPr>
            <a:r>
              <a:rPr dirty="0" sz="1600" lang="en-US">
                <a:latin typeface="Times New Roman" pitchFamily="18" charset="0"/>
                <a:cs typeface="Times New Roman" pitchFamily="18" charset="0"/>
              </a:rPr>
              <a:t>		print(letter)</a:t>
            </a:r>
          </a:p>
          <a:p>
            <a:pPr>
              <a:buNone/>
            </a:pPr>
            <a:r>
              <a:rPr dirty="0" sz="1600" lang="en-US">
                <a:latin typeface="Times New Roman" pitchFamily="18" charset="0"/>
                <a:cs typeface="Times New Roman" pitchFamily="18" charset="0"/>
              </a:rPr>
              <a:t> </a:t>
            </a:r>
            <a:r>
              <a:rPr b="1" dirty="0" sz="1600" lang="en-US">
                <a:solidFill>
                  <a:srgbClr val="0070C0"/>
                </a:solidFill>
                <a:latin typeface="Times New Roman" pitchFamily="18" charset="0"/>
                <a:cs typeface="Times New Roman" pitchFamily="18" charset="0"/>
              </a:rPr>
              <a:t>Output:</a:t>
            </a:r>
            <a:endParaRPr dirty="0" sz="1600" lang="en-US">
              <a:solidFill>
                <a:srgbClr val="0070C0"/>
              </a:solidFill>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p</a:t>
            </a:r>
          </a:p>
          <a:p>
            <a:pPr>
              <a:buNone/>
            </a:pPr>
            <a:r>
              <a:rPr dirty="0" sz="1600" lang="en-US">
                <a:latin typeface="Times New Roman" pitchFamily="18" charset="0"/>
                <a:cs typeface="Times New Roman" pitchFamily="18" charset="0"/>
              </a:rPr>
              <a:t>	a</a:t>
            </a:r>
          </a:p>
          <a:p>
            <a:pPr>
              <a:buNone/>
            </a:pPr>
            <a:r>
              <a:rPr dirty="0" sz="1600" lang="en-US">
                <a:latin typeface="Times New Roman" pitchFamily="18" charset="0"/>
                <a:cs typeface="Times New Roman" pitchFamily="18" charset="0"/>
              </a:rPr>
              <a:t>	r</a:t>
            </a:r>
          </a:p>
          <a:p>
            <a:pPr>
              <a:buNone/>
            </a:pPr>
            <a:r>
              <a:rPr dirty="0" sz="1600" lang="en-US">
                <a:latin typeface="Times New Roman" pitchFamily="18" charset="0"/>
                <a:cs typeface="Times New Roman" pitchFamily="18" charset="0"/>
              </a:rPr>
              <a:t>	r</a:t>
            </a:r>
          </a:p>
          <a:p>
            <a:pPr>
              <a:buNone/>
            </a:pPr>
            <a:r>
              <a:rPr dirty="0" sz="1600" lang="en-US">
                <a:latin typeface="Times New Roman" pitchFamily="18" charset="0"/>
                <a:cs typeface="Times New Roman" pitchFamily="18" charset="0"/>
              </a:rPr>
              <a:t>	o</a:t>
            </a:r>
          </a:p>
          <a:p>
            <a:pPr>
              <a:buNone/>
            </a:pPr>
            <a:r>
              <a:rPr dirty="0" sz="1600" lang="en-US">
                <a:latin typeface="Times New Roman" pitchFamily="18" charset="0"/>
                <a:cs typeface="Times New Roman" pitchFamily="18" charset="0"/>
              </a:rPr>
              <a:t>	t</a:t>
            </a:r>
          </a:p>
          <a:p>
            <a:pPr>
              <a:buNone/>
            </a:pPr>
            <a:r>
              <a:rPr dirty="0" sz="1600" lang="en-US">
                <a:latin typeface="Times New Roman" pitchFamily="18" charset="0"/>
                <a:cs typeface="Times New Roman" pitchFamily="18" charset="0"/>
              </a:rPr>
              <a:t> Each time in loop, the next character in the string is assigned to the variable letter. The loop continues until no characters are left.</a:t>
            </a:r>
          </a:p>
          <a:p>
            <a:pPr>
              <a:buNone/>
            </a:pPr>
            <a:endParaRPr dirty="0" sz="16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Traversal with a while loop</a:t>
            </a:r>
          </a:p>
        </p:txBody>
      </p:sp>
      <p:sp>
        <p:nvSpPr>
          <p:cNvPr id="1048617"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18" name="Content Placeholder 2"/>
          <p:cNvSpPr>
            <a:spLocks noGrp="1"/>
          </p:cNvSpPr>
          <p:nvPr>
            <p:ph sz="quarter" idx="1"/>
          </p:nvPr>
        </p:nvSpPr>
        <p:spPr>
          <a:xfrm>
            <a:off x="609600" y="1254034"/>
            <a:ext cx="10972800" cy="5107577"/>
          </a:xfrm>
        </p:spPr>
        <p:txBody>
          <a:bodyPr>
            <a:normAutofit fontScale="68750" lnSpcReduction="20000"/>
          </a:bodyPr>
          <a:p>
            <a:pPr>
              <a:buNone/>
            </a:pPr>
            <a:r>
              <a:rPr dirty="0" sz="2900" lang="en-US">
                <a:latin typeface="Times New Roman" pitchFamily="18" charset="0"/>
                <a:cs typeface="Times New Roman" pitchFamily="18" charset="0"/>
              </a:rPr>
              <a:t> The </a:t>
            </a:r>
            <a:r>
              <a:rPr dirty="0" sz="2900" lang="en-US" err="1">
                <a:latin typeface="Times New Roman" pitchFamily="18" charset="0"/>
                <a:cs typeface="Times New Roman" pitchFamily="18" charset="0"/>
              </a:rPr>
              <a:t>len</a:t>
            </a:r>
            <a:r>
              <a:rPr dirty="0" sz="2900" lang="en-US">
                <a:latin typeface="Times New Roman" pitchFamily="18" charset="0"/>
                <a:cs typeface="Times New Roman" pitchFamily="18" charset="0"/>
              </a:rPr>
              <a:t>() function calculates the length of the string. On entering the while loop, the interpreter checks the condition. If the condition is true, it enters the loop. The first character in the string is displayed. The value </a:t>
            </a:r>
            <a:r>
              <a:rPr dirty="0" sz="2900" lang="en-US" err="1">
                <a:latin typeface="Times New Roman" pitchFamily="18" charset="0"/>
                <a:cs typeface="Times New Roman" pitchFamily="18" charset="0"/>
              </a:rPr>
              <a:t>i</a:t>
            </a:r>
            <a:r>
              <a:rPr dirty="0" sz="2900" lang="en-US">
                <a:latin typeface="Times New Roman" pitchFamily="18" charset="0"/>
                <a:cs typeface="Times New Roman" pitchFamily="18" charset="0"/>
              </a:rPr>
              <a:t> is incremented by 1. The loop continues till value </a:t>
            </a:r>
            <a:r>
              <a:rPr dirty="0" sz="2900" lang="en-US" err="1">
                <a:latin typeface="Times New Roman" pitchFamily="18" charset="0"/>
                <a:cs typeface="Times New Roman" pitchFamily="18" charset="0"/>
              </a:rPr>
              <a:t>i</a:t>
            </a:r>
            <a:r>
              <a:rPr dirty="0" sz="2900" lang="en-US">
                <a:latin typeface="Times New Roman" pitchFamily="18" charset="0"/>
                <a:cs typeface="Times New Roman" pitchFamily="18" charset="0"/>
              </a:rPr>
              <a:t> is less than len</a:t>
            </a:r>
            <a:r>
              <a:rPr dirty="0" sz="2900" lang="en-US">
                <a:latin typeface="Times New Roman" pitchFamily="18" charset="0"/>
                <a:cs typeface="Times New Roman" pitchFamily="18" charset="0"/>
                <a:sym typeface="Symbol"/>
              </a:rPr>
              <a:t></a:t>
            </a:r>
            <a:r>
              <a:rPr dirty="0" sz="2900" lang="en-US">
                <a:latin typeface="Times New Roman" pitchFamily="18" charset="0"/>
                <a:cs typeface="Times New Roman" pitchFamily="18" charset="0"/>
              </a:rPr>
              <a:t>1.</a:t>
            </a:r>
          </a:p>
          <a:p>
            <a:pPr>
              <a:buNone/>
            </a:pPr>
            <a:r>
              <a:rPr b="1" dirty="0" sz="2900" lang="en-US">
                <a:solidFill>
                  <a:srgbClr val="0070C0"/>
                </a:solidFill>
                <a:latin typeface="Times New Roman" pitchFamily="18" charset="0"/>
                <a:cs typeface="Times New Roman" pitchFamily="18" charset="0"/>
              </a:rPr>
              <a:t>Example:</a:t>
            </a:r>
            <a:endParaRPr dirty="0" sz="2900" lang="en-US">
              <a:solidFill>
                <a:srgbClr val="0070C0"/>
              </a:solidFill>
              <a:latin typeface="Times New Roman" pitchFamily="18" charset="0"/>
              <a:cs typeface="Times New Roman" pitchFamily="18" charset="0"/>
            </a:endParaRPr>
          </a:p>
          <a:p>
            <a:pPr>
              <a:buNone/>
            </a:pPr>
            <a:r>
              <a:rPr dirty="0" sz="2900" lang="en-US">
                <a:latin typeface="Times New Roman" pitchFamily="18" charset="0"/>
                <a:cs typeface="Times New Roman" pitchFamily="18" charset="0"/>
              </a:rPr>
              <a:t> 	&gt;&gt;&gt;bird = 'parrot'</a:t>
            </a:r>
          </a:p>
          <a:p>
            <a:pPr>
              <a:buNone/>
            </a:pPr>
            <a:r>
              <a:rPr dirty="0" sz="2900" lang="en-US">
                <a:latin typeface="Times New Roman" pitchFamily="18" charset="0"/>
                <a:cs typeface="Times New Roman" pitchFamily="18" charset="0"/>
              </a:rPr>
              <a:t>	&gt;&gt;&gt;</a:t>
            </a:r>
            <a:r>
              <a:rPr dirty="0" sz="2900" lang="en-US" err="1">
                <a:latin typeface="Times New Roman" pitchFamily="18" charset="0"/>
                <a:cs typeface="Times New Roman" pitchFamily="18" charset="0"/>
              </a:rPr>
              <a:t>i</a:t>
            </a:r>
            <a:r>
              <a:rPr dirty="0" sz="2900" lang="en-US">
                <a:latin typeface="Times New Roman" pitchFamily="18" charset="0"/>
                <a:cs typeface="Times New Roman" pitchFamily="18" charset="0"/>
              </a:rPr>
              <a:t>=0</a:t>
            </a:r>
          </a:p>
          <a:p>
            <a:pPr>
              <a:buNone/>
            </a:pPr>
            <a:r>
              <a:rPr dirty="0" sz="2900" lang="en-US">
                <a:latin typeface="Times New Roman" pitchFamily="18" charset="0"/>
                <a:cs typeface="Times New Roman" pitchFamily="18" charset="0"/>
              </a:rPr>
              <a:t>	&gt;&gt;&gt;while </a:t>
            </a:r>
            <a:r>
              <a:rPr dirty="0" sz="2900" lang="en-US" err="1">
                <a:latin typeface="Times New Roman" pitchFamily="18" charset="0"/>
                <a:cs typeface="Times New Roman" pitchFamily="18" charset="0"/>
              </a:rPr>
              <a:t>i</a:t>
            </a:r>
            <a:r>
              <a:rPr dirty="0" sz="2900" lang="en-US">
                <a:latin typeface="Times New Roman" pitchFamily="18" charset="0"/>
                <a:cs typeface="Times New Roman" pitchFamily="18" charset="0"/>
              </a:rPr>
              <a:t>&lt;</a:t>
            </a:r>
            <a:r>
              <a:rPr dirty="0" sz="2900" lang="en-US" err="1">
                <a:latin typeface="Times New Roman" pitchFamily="18" charset="0"/>
                <a:cs typeface="Times New Roman" pitchFamily="18" charset="0"/>
              </a:rPr>
              <a:t>len</a:t>
            </a:r>
            <a:r>
              <a:rPr dirty="0" sz="2900" lang="en-US">
                <a:latin typeface="Times New Roman" pitchFamily="18" charset="0"/>
                <a:cs typeface="Times New Roman" pitchFamily="18" charset="0"/>
              </a:rPr>
              <a:t>(bird):</a:t>
            </a:r>
          </a:p>
          <a:p>
            <a:pPr>
              <a:buNone/>
            </a:pPr>
            <a:r>
              <a:rPr dirty="0" sz="2900" lang="en-US">
                <a:latin typeface="Times New Roman" pitchFamily="18" charset="0"/>
                <a:cs typeface="Times New Roman" pitchFamily="18" charset="0"/>
              </a:rPr>
              <a:t>		letter=bird[</a:t>
            </a:r>
            <a:r>
              <a:rPr dirty="0" sz="2900" lang="en-US" err="1">
                <a:latin typeface="Times New Roman" pitchFamily="18" charset="0"/>
                <a:cs typeface="Times New Roman" pitchFamily="18" charset="0"/>
              </a:rPr>
              <a:t>i</a:t>
            </a:r>
            <a:r>
              <a:rPr dirty="0" sz="2900" lang="en-US">
                <a:latin typeface="Times New Roman" pitchFamily="18" charset="0"/>
                <a:cs typeface="Times New Roman" pitchFamily="18" charset="0"/>
              </a:rPr>
              <a:t>]</a:t>
            </a:r>
          </a:p>
          <a:p>
            <a:pPr>
              <a:buNone/>
            </a:pPr>
            <a:r>
              <a:rPr dirty="0" sz="2900" lang="en-US">
                <a:latin typeface="Times New Roman" pitchFamily="18" charset="0"/>
                <a:cs typeface="Times New Roman" pitchFamily="18" charset="0"/>
              </a:rPr>
              <a:t>		print(letter)</a:t>
            </a:r>
          </a:p>
          <a:p>
            <a:pPr>
              <a:buNone/>
            </a:pPr>
            <a:r>
              <a:rPr dirty="0" sz="2900" lang="en-US">
                <a:latin typeface="Times New Roman" pitchFamily="18" charset="0"/>
                <a:cs typeface="Times New Roman" pitchFamily="18" charset="0"/>
              </a:rPr>
              <a:t>		</a:t>
            </a:r>
            <a:r>
              <a:rPr dirty="0" sz="2900" lang="en-US" err="1">
                <a:latin typeface="Times New Roman" pitchFamily="18" charset="0"/>
                <a:cs typeface="Times New Roman" pitchFamily="18" charset="0"/>
              </a:rPr>
              <a:t>i</a:t>
            </a:r>
            <a:r>
              <a:rPr dirty="0" sz="2900" lang="en-US">
                <a:latin typeface="Times New Roman" pitchFamily="18" charset="0"/>
                <a:cs typeface="Times New Roman" pitchFamily="18" charset="0"/>
              </a:rPr>
              <a:t>=i+1</a:t>
            </a:r>
          </a:p>
          <a:p>
            <a:pPr>
              <a:buNone/>
            </a:pPr>
            <a:r>
              <a:rPr b="1" dirty="0" sz="2900" lang="en-US">
                <a:latin typeface="Times New Roman" pitchFamily="18" charset="0"/>
                <a:cs typeface="Times New Roman" pitchFamily="18" charset="0"/>
              </a:rPr>
              <a:t> </a:t>
            </a:r>
            <a:r>
              <a:rPr b="1" dirty="0" sz="2900" lang="en-US">
                <a:solidFill>
                  <a:srgbClr val="0070C0"/>
                </a:solidFill>
                <a:latin typeface="Times New Roman" pitchFamily="18" charset="0"/>
                <a:cs typeface="Times New Roman" pitchFamily="18" charset="0"/>
              </a:rPr>
              <a:t>Output:</a:t>
            </a:r>
            <a:endParaRPr dirty="0" sz="2900" lang="en-US">
              <a:solidFill>
                <a:srgbClr val="0070C0"/>
              </a:solidFill>
              <a:latin typeface="Times New Roman" pitchFamily="18" charset="0"/>
              <a:cs typeface="Times New Roman" pitchFamily="18" charset="0"/>
            </a:endParaRPr>
          </a:p>
          <a:p>
            <a:pPr>
              <a:buNone/>
            </a:pPr>
            <a:r>
              <a:rPr dirty="0" sz="2900" lang="en-US">
                <a:latin typeface="Times New Roman" pitchFamily="18" charset="0"/>
                <a:cs typeface="Times New Roman" pitchFamily="18" charset="0"/>
              </a:rPr>
              <a:t>	p</a:t>
            </a:r>
          </a:p>
          <a:p>
            <a:pPr>
              <a:buNone/>
            </a:pPr>
            <a:r>
              <a:rPr dirty="0" sz="2900" lang="en-US">
                <a:latin typeface="Times New Roman" pitchFamily="18" charset="0"/>
                <a:cs typeface="Times New Roman" pitchFamily="18" charset="0"/>
              </a:rPr>
              <a:t>	a</a:t>
            </a:r>
          </a:p>
          <a:p>
            <a:pPr>
              <a:buNone/>
            </a:pPr>
            <a:r>
              <a:rPr dirty="0" sz="2900" lang="en-US">
                <a:latin typeface="Times New Roman" pitchFamily="18" charset="0"/>
                <a:cs typeface="Times New Roman" pitchFamily="18" charset="0"/>
              </a:rPr>
              <a:t>	r</a:t>
            </a:r>
          </a:p>
          <a:p>
            <a:pPr>
              <a:buNone/>
            </a:pPr>
            <a:r>
              <a:rPr dirty="0" sz="2900" lang="en-US">
                <a:latin typeface="Times New Roman" pitchFamily="18" charset="0"/>
                <a:cs typeface="Times New Roman" pitchFamily="18" charset="0"/>
              </a:rPr>
              <a:t>	r</a:t>
            </a:r>
          </a:p>
          <a:p>
            <a:pPr>
              <a:buNone/>
            </a:pPr>
            <a:r>
              <a:rPr dirty="0" sz="2900" lang="en-US">
                <a:latin typeface="Times New Roman" pitchFamily="18" charset="0"/>
                <a:cs typeface="Times New Roman" pitchFamily="18" charset="0"/>
              </a:rPr>
              <a:t>	o</a:t>
            </a:r>
          </a:p>
          <a:p>
            <a:pPr>
              <a:buNone/>
            </a:pPr>
            <a:r>
              <a:rPr dirty="0" sz="2900" lang="en-US">
                <a:latin typeface="Times New Roman" pitchFamily="18" charset="0"/>
                <a:cs typeface="Times New Roman" pitchFamily="18" charset="0"/>
              </a:rPr>
              <a:t>	t</a:t>
            </a:r>
          </a:p>
          <a:p>
            <a:pPr>
              <a:buNone/>
            </a:pPr>
            <a:r>
              <a:rPr dirty="0" sz="2900" lang="en-US">
                <a:latin typeface="Times New Roman" pitchFamily="18" charset="0"/>
                <a:cs typeface="Times New Roman" pitchFamily="18" charset="0"/>
              </a:rPr>
              <a:t>This loop traverses the string and displays each letter on a line by itself. </a:t>
            </a:r>
          </a:p>
          <a:p>
            <a:pPr>
              <a:buNone/>
            </a:pPr>
            <a:endParaRPr dirty="0" sz="16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STRING SLICES</a:t>
            </a:r>
          </a:p>
        </p:txBody>
      </p:sp>
      <p:sp>
        <p:nvSpPr>
          <p:cNvPr id="1048620"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21" name="Content Placeholder 2"/>
          <p:cNvSpPr>
            <a:spLocks noGrp="1"/>
          </p:cNvSpPr>
          <p:nvPr>
            <p:ph sz="quarter" idx="1"/>
          </p:nvPr>
        </p:nvSpPr>
        <p:spPr>
          <a:xfrm>
            <a:off x="609600" y="1254034"/>
            <a:ext cx="10972800" cy="5107577"/>
          </a:xfrm>
        </p:spPr>
        <p:txBody>
          <a:bodyPr>
            <a:normAutofit/>
          </a:bodyPr>
          <a:p>
            <a:pPr>
              <a:buNone/>
            </a:pPr>
            <a:r>
              <a:rPr b="1" dirty="0" sz="1600" lang="en-US">
                <a:latin typeface="Times New Roman" pitchFamily="18" charset="0"/>
                <a:cs typeface="Times New Roman" pitchFamily="18" charset="0"/>
              </a:rPr>
              <a:t> </a:t>
            </a:r>
            <a:r>
              <a:rPr dirty="0" sz="1600" lang="en-US">
                <a:latin typeface="Times New Roman" pitchFamily="18" charset="0"/>
                <a:cs typeface="Times New Roman" pitchFamily="18" charset="0"/>
              </a:rPr>
              <a:t>A segment of a string is called a slice. Selecting a slice is similar to selecting a character. Subsets of strings can be taken using the slice operator with two indices in square brackets separated by a colon ([ ] and [m:n]). </a:t>
            </a:r>
          </a:p>
          <a:p>
            <a:pPr>
              <a:buNone/>
            </a:pPr>
            <a:r>
              <a:rPr dirty="0" sz="1600" lang="en-US">
                <a:latin typeface="Times New Roman" pitchFamily="18" charset="0"/>
                <a:cs typeface="Times New Roman" pitchFamily="18" charset="0"/>
              </a:rPr>
              <a:t>The operator [m:n] returns the part of the string from the </a:t>
            </a:r>
            <a:r>
              <a:rPr dirty="0" sz="1600" lang="en-US" err="1">
                <a:latin typeface="Times New Roman" pitchFamily="18" charset="0"/>
                <a:cs typeface="Times New Roman" pitchFamily="18" charset="0"/>
              </a:rPr>
              <a:t>m</a:t>
            </a:r>
            <a:r>
              <a:rPr baseline="30000" dirty="0" sz="1600" lang="en-US" err="1">
                <a:latin typeface="Times New Roman" pitchFamily="18" charset="0"/>
                <a:cs typeface="Times New Roman" pitchFamily="18" charset="0"/>
              </a:rPr>
              <a:t>th</a:t>
            </a:r>
            <a:r>
              <a:rPr dirty="0" sz="1600" lang="en-US">
                <a:latin typeface="Times New Roman" pitchFamily="18" charset="0"/>
                <a:cs typeface="Times New Roman" pitchFamily="18" charset="0"/>
              </a:rPr>
              <a:t> character to the n</a:t>
            </a:r>
            <a:r>
              <a:rPr baseline="30000" dirty="0" sz="1600" lang="en-US">
                <a:latin typeface="Times New Roman" pitchFamily="18" charset="0"/>
                <a:cs typeface="Times New Roman" pitchFamily="18" charset="0"/>
              </a:rPr>
              <a:t>th </a:t>
            </a:r>
            <a:r>
              <a:rPr dirty="0" sz="1600" lang="en-US">
                <a:latin typeface="Times New Roman" pitchFamily="18" charset="0"/>
                <a:cs typeface="Times New Roman" pitchFamily="18" charset="0"/>
              </a:rPr>
              <a:t>character, including the first but excluding the last.</a:t>
            </a:r>
          </a:p>
          <a:p>
            <a:pPr>
              <a:buNone/>
            </a:pPr>
            <a:r>
              <a:rPr dirty="0" sz="1600" lang="en-US">
                <a:latin typeface="Times New Roman" pitchFamily="18" charset="0"/>
                <a:cs typeface="Times New Roman" pitchFamily="18" charset="0"/>
              </a:rPr>
              <a:t> </a:t>
            </a:r>
            <a:r>
              <a:rPr b="1" dirty="0" sz="1600" lang="en-US">
                <a:latin typeface="Times New Roman" pitchFamily="18" charset="0"/>
                <a:cs typeface="Times New Roman" pitchFamily="18" charset="0"/>
              </a:rPr>
              <a:t>Example:</a:t>
            </a:r>
            <a:endParaRPr dirty="0" sz="1600" lang="en-US">
              <a:latin typeface="Times New Roman" pitchFamily="18" charset="0"/>
              <a:cs typeface="Times New Roman" pitchFamily="18" charset="0"/>
            </a:endParaRPr>
          </a:p>
          <a:p>
            <a:pPr>
              <a:buNone/>
            </a:pPr>
            <a:r>
              <a:rPr dirty="0" sz="1600" lang="en-US">
                <a:latin typeface="Times New Roman" pitchFamily="18" charset="0"/>
                <a:cs typeface="Times New Roman" pitchFamily="18" charset="0"/>
              </a:rPr>
              <a:t> 	&gt;&gt;&gt;a='Python Programming'</a:t>
            </a:r>
          </a:p>
          <a:p>
            <a:pPr>
              <a:buNone/>
            </a:pPr>
            <a:r>
              <a:rPr dirty="0" sz="1600" lang="en-US">
                <a:latin typeface="Times New Roman" pitchFamily="18" charset="0"/>
                <a:cs typeface="Times New Roman" pitchFamily="18" charset="0"/>
              </a:rPr>
              <a:t>	&gt;&gt;&gt;a[0:5]</a:t>
            </a:r>
          </a:p>
          <a:p>
            <a:pPr>
              <a:buNone/>
            </a:pPr>
            <a:r>
              <a:rPr dirty="0" sz="1600" lang="en-US">
                <a:latin typeface="Times New Roman" pitchFamily="18" charset="0"/>
                <a:cs typeface="Times New Roman" pitchFamily="18" charset="0"/>
              </a:rPr>
              <a:t>		'</a:t>
            </a:r>
            <a:r>
              <a:rPr dirty="0" sz="1600" lang="en-US" err="1">
                <a:latin typeface="Times New Roman" pitchFamily="18" charset="0"/>
                <a:cs typeface="Times New Roman" pitchFamily="18" charset="0"/>
              </a:rPr>
              <a:t>Pytho</a:t>
            </a:r>
            <a:r>
              <a:rPr dirty="0" sz="1600" lang="en-US">
                <a:latin typeface="Times New Roman" pitchFamily="18" charset="0"/>
                <a:cs typeface="Times New Roman" pitchFamily="18" charset="0"/>
              </a:rPr>
              <a:t>'</a:t>
            </a:r>
          </a:p>
          <a:p>
            <a:pPr>
              <a:buNone/>
            </a:pPr>
            <a:r>
              <a:rPr dirty="0" sz="1600" lang="en-US">
                <a:latin typeface="Times New Roman" pitchFamily="18" charset="0"/>
                <a:cs typeface="Times New Roman" pitchFamily="18" charset="0"/>
              </a:rPr>
              <a:t>	&gt;&gt;&gt;a[:5]</a:t>
            </a:r>
          </a:p>
          <a:p>
            <a:pPr>
              <a:buNone/>
            </a:pPr>
            <a:r>
              <a:rPr dirty="0" sz="1600" lang="en-US">
                <a:latin typeface="Times New Roman" pitchFamily="18" charset="0"/>
                <a:cs typeface="Times New Roman" pitchFamily="18" charset="0"/>
              </a:rPr>
              <a:t>		'</a:t>
            </a:r>
            <a:r>
              <a:rPr dirty="0" sz="1600" lang="en-US" err="1">
                <a:latin typeface="Times New Roman" pitchFamily="18" charset="0"/>
                <a:cs typeface="Times New Roman" pitchFamily="18" charset="0"/>
              </a:rPr>
              <a:t>Pytho</a:t>
            </a:r>
            <a:r>
              <a:rPr dirty="0" sz="1600" lang="en-US">
                <a:latin typeface="Times New Roman" pitchFamily="18" charset="0"/>
                <a:cs typeface="Times New Roman" pitchFamily="18" charset="0"/>
              </a:rPr>
              <a:t>'</a:t>
            </a:r>
          </a:p>
          <a:p>
            <a:pPr>
              <a:buNone/>
            </a:pPr>
            <a:r>
              <a:rPr dirty="0" sz="1600" lang="en-US">
                <a:latin typeface="Times New Roman" pitchFamily="18" charset="0"/>
                <a:cs typeface="Times New Roman" pitchFamily="18" charset="0"/>
              </a:rPr>
              <a:t>	&gt;&gt;&gt;a[5:]</a:t>
            </a:r>
          </a:p>
          <a:p>
            <a:pPr>
              <a:buNone/>
            </a:pPr>
            <a:r>
              <a:rPr dirty="0" sz="1600" lang="en-US">
                <a:latin typeface="Times New Roman" pitchFamily="18" charset="0"/>
                <a:cs typeface="Times New Roman" pitchFamily="18" charset="0"/>
              </a:rPr>
              <a:t>		'n Programming'</a:t>
            </a:r>
          </a:p>
          <a:p>
            <a:pPr>
              <a:buNone/>
            </a:pPr>
            <a:r>
              <a:rPr dirty="0" sz="1600" lang="en-US">
                <a:latin typeface="Times New Roman" pitchFamily="18" charset="0"/>
                <a:cs typeface="Times New Roman" pitchFamily="18" charset="0"/>
              </a:rPr>
              <a:t>	&gt;&gt;&gt;a[5:10]</a:t>
            </a:r>
          </a:p>
          <a:p>
            <a:pPr>
              <a:buNone/>
            </a:pPr>
            <a:r>
              <a:rPr dirty="0" sz="1600" lang="en-US">
                <a:latin typeface="Times New Roman" pitchFamily="18" charset="0"/>
                <a:cs typeface="Times New Roman" pitchFamily="18" charset="0"/>
              </a:rPr>
              <a:t>		'n Pro'</a:t>
            </a:r>
          </a:p>
          <a:p>
            <a:pPr>
              <a:buNone/>
            </a:pPr>
            <a:r>
              <a:rPr dirty="0" sz="1600" lang="en-US">
                <a:latin typeface="Times New Roman" pitchFamily="18" charset="0"/>
                <a:cs typeface="Times New Roman" pitchFamily="18" charset="0"/>
              </a:rPr>
              <a:t>	&gt;&gt;&gt;a[:]</a:t>
            </a:r>
          </a:p>
          <a:p>
            <a:pPr>
              <a:buNone/>
            </a:pPr>
            <a:r>
              <a:rPr dirty="0" sz="1600" lang="en-US">
                <a:latin typeface="Times New Roman" pitchFamily="18" charset="0"/>
                <a:cs typeface="Times New Roman" pitchFamily="18" charset="0"/>
              </a:rPr>
              <a:t>		'Python Programming‘</a:t>
            </a:r>
          </a:p>
          <a:p>
            <a:pPr>
              <a:buNone/>
            </a:pPr>
            <a:endParaRPr dirty="0" sz="16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2" name="Title 1"/>
          <p:cNvSpPr>
            <a:spLocks noGrp="1"/>
          </p:cNvSpPr>
          <p:nvPr>
            <p:ph type="title"/>
          </p:nvPr>
        </p:nvSpPr>
        <p:spPr/>
        <p:txBody>
          <a:bodyPr>
            <a:normAutofit/>
          </a:bodyPr>
          <a:p>
            <a:r>
              <a:rPr b="1" dirty="0" sz="4000" lang="en-US">
                <a:solidFill>
                  <a:srgbClr val="0070C0"/>
                </a:solidFill>
                <a:latin typeface="Times New Roman" pitchFamily="18" charset="0"/>
                <a:cs typeface="Times New Roman" pitchFamily="18" charset="0"/>
              </a:rPr>
              <a:t>STRINGS ARE IMMUTABLE</a:t>
            </a:r>
          </a:p>
        </p:txBody>
      </p:sp>
      <p:sp>
        <p:nvSpPr>
          <p:cNvPr id="1048623"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24" name="Content Placeholder 2"/>
          <p:cNvSpPr>
            <a:spLocks noGrp="1"/>
          </p:cNvSpPr>
          <p:nvPr>
            <p:ph sz="quarter" idx="1"/>
          </p:nvPr>
        </p:nvSpPr>
        <p:spPr>
          <a:xfrm>
            <a:off x="609600" y="1254034"/>
            <a:ext cx="10972800" cy="5107577"/>
          </a:xfrm>
        </p:spPr>
        <p:txBody>
          <a:bodyPr>
            <a:normAutofit/>
          </a:bodyPr>
          <a:p>
            <a:pPr>
              <a:buNone/>
            </a:pPr>
            <a:r>
              <a:rPr b="1" dirty="0" sz="1600" lang="en-US"/>
              <a:t> </a:t>
            </a:r>
            <a:r>
              <a:rPr dirty="0" sz="1800" lang="en-US">
                <a:latin typeface="Times New Roman" pitchFamily="18" charset="0"/>
                <a:cs typeface="Times New Roman" pitchFamily="18" charset="0"/>
              </a:rPr>
              <a:t>Strings are immutable, which means we cannot change an existing string. But a new string can be created from the variation on the original string.</a:t>
            </a:r>
          </a:p>
          <a:p>
            <a:pPr>
              <a:buNone/>
            </a:pPr>
            <a:r>
              <a:rPr dirty="0" sz="1800" lang="en-US">
                <a:latin typeface="Times New Roman" pitchFamily="18" charset="0"/>
                <a:cs typeface="Times New Roman" pitchFamily="18" charset="0"/>
              </a:rPr>
              <a:t> </a:t>
            </a:r>
            <a:r>
              <a:rPr b="1" dirty="0" sz="1800" lang="en-US">
                <a:solidFill>
                  <a:srgbClr val="0070C0"/>
                </a:solidFill>
                <a:latin typeface="Times New Roman" pitchFamily="18" charset="0"/>
                <a:cs typeface="Times New Roman" pitchFamily="18" charset="0"/>
              </a:rPr>
              <a:t>Example:</a:t>
            </a:r>
            <a:endParaRPr dirty="0" sz="1800" lang="en-US">
              <a:solidFill>
                <a:srgbClr val="0070C0"/>
              </a:solidFill>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	&gt;&gt;&gt;word='red'</a:t>
            </a:r>
          </a:p>
          <a:p>
            <a:pPr>
              <a:buNone/>
            </a:pPr>
            <a:r>
              <a:rPr dirty="0" sz="1800" lang="en-US">
                <a:latin typeface="Times New Roman" pitchFamily="18" charset="0"/>
                <a:cs typeface="Times New Roman" pitchFamily="18" charset="0"/>
              </a:rPr>
              <a:t>	&gt;&gt;&gt;word='</a:t>
            </a:r>
            <a:r>
              <a:rPr dirty="0" sz="1800" lang="en-US" err="1">
                <a:latin typeface="Times New Roman" pitchFamily="18" charset="0"/>
                <a:cs typeface="Times New Roman" pitchFamily="18" charset="0"/>
              </a:rPr>
              <a:t>b'+word</a:t>
            </a:r>
            <a:r>
              <a:rPr dirty="0" sz="1800" lang="en-US">
                <a:latin typeface="Times New Roman" pitchFamily="18" charset="0"/>
                <a:cs typeface="Times New Roman" pitchFamily="18" charset="0"/>
              </a:rPr>
              <a:t>[:2]+'</a:t>
            </a:r>
            <a:r>
              <a:rPr dirty="0" sz="1800" lang="en-US" err="1">
                <a:latin typeface="Times New Roman" pitchFamily="18" charset="0"/>
                <a:cs typeface="Times New Roman" pitchFamily="18" charset="0"/>
              </a:rPr>
              <a:t>a'+word</a:t>
            </a:r>
            <a:r>
              <a:rPr dirty="0" sz="1800" lang="en-US">
                <a:latin typeface="Times New Roman" pitchFamily="18" charset="0"/>
                <a:cs typeface="Times New Roman" pitchFamily="18" charset="0"/>
              </a:rPr>
              <a:t>[2:]</a:t>
            </a:r>
          </a:p>
          <a:p>
            <a:pPr>
              <a:buNone/>
            </a:pPr>
            <a:r>
              <a:rPr dirty="0" sz="1800" lang="en-US">
                <a:latin typeface="Times New Roman" pitchFamily="18" charset="0"/>
                <a:cs typeface="Times New Roman" pitchFamily="18" charset="0"/>
              </a:rPr>
              <a:t>	&gt;&gt;&gt;word</a:t>
            </a:r>
          </a:p>
          <a:p>
            <a:pPr>
              <a:buNone/>
            </a:pPr>
            <a:r>
              <a:rPr dirty="0" sz="1800" lang="en-US">
                <a:latin typeface="Times New Roman" pitchFamily="18" charset="0"/>
                <a:cs typeface="Times New Roman" pitchFamily="18" charset="0"/>
              </a:rPr>
              <a:t>	'bread'</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This example concatenates the new first and fourth letters onto a slice of string 'red'. It has no effect on the original string.</a:t>
            </a:r>
          </a:p>
          <a:p>
            <a:pPr>
              <a:buNone/>
            </a:pPr>
            <a:r>
              <a:rPr dirty="0" sz="1800" lang="en-US">
                <a:latin typeface="Times New Roman" pitchFamily="18" charset="0"/>
                <a:cs typeface="Times New Roman" pitchFamily="18" charset="0"/>
              </a:rPr>
              <a:t> </a:t>
            </a:r>
          </a:p>
          <a:p>
            <a:pPr>
              <a:buNone/>
            </a:pPr>
            <a:r>
              <a:rPr dirty="0" sz="1800" lang="en-US">
                <a:latin typeface="Times New Roman" pitchFamily="18" charset="0"/>
                <a:cs typeface="Times New Roman" pitchFamily="18" charset="0"/>
              </a:rPr>
              <a:t>To verify this by trying to update a part of the string which will led us to an error.</a:t>
            </a:r>
          </a:p>
          <a:p>
            <a:pPr>
              <a:buNone/>
            </a:pPr>
            <a:endParaRPr dirty="0" sz="180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normAutofit/>
          </a:bodyPr>
          <a:p>
            <a:endParaRPr b="1" dirty="0" sz="4000" lang="en-US">
              <a:solidFill>
                <a:srgbClr val="0070C0"/>
              </a:solidFill>
              <a:latin typeface="Times New Roman" pitchFamily="18" charset="0"/>
              <a:cs typeface="Times New Roman" pitchFamily="18" charset="0"/>
            </a:endParaRPr>
          </a:p>
        </p:txBody>
      </p:sp>
      <p:sp>
        <p:nvSpPr>
          <p:cNvPr id="1048626" name="Footer Placeholder 3"/>
          <p:cNvSpPr>
            <a:spLocks noGrp="1"/>
          </p:cNvSpPr>
          <p:nvPr>
            <p:ph type="ftr" sz="quarter" idx="11"/>
          </p:nvPr>
        </p:nvSpPr>
        <p:spPr>
          <a:xfrm>
            <a:off x="1580606" y="6304118"/>
            <a:ext cx="9470571" cy="365125"/>
          </a:xfrm>
        </p:spPr>
        <p:txBody>
          <a:bodyPr/>
          <a:p>
            <a:r>
              <a:rPr dirty="0" lang="en-US"/>
              <a:t>JBR </a:t>
            </a:r>
            <a:r>
              <a:rPr dirty="0" lang="en-US" err="1"/>
              <a:t>Trisea</a:t>
            </a:r>
            <a:r>
              <a:rPr dirty="0" lang="en-US"/>
              <a:t> Publishers             Follow   'study with </a:t>
            </a:r>
            <a:r>
              <a:rPr dirty="0" lang="en-US" err="1"/>
              <a:t>jbrtrisea</a:t>
            </a:r>
            <a:r>
              <a:rPr dirty="0" lang="en-US"/>
              <a:t>'    </a:t>
            </a:r>
            <a:r>
              <a:rPr dirty="0" lang="en-US" err="1"/>
              <a:t>Youtube</a:t>
            </a:r>
            <a:r>
              <a:rPr dirty="0" lang="en-US"/>
              <a:t> Channel to understand GE3151 in Tamil</a:t>
            </a:r>
          </a:p>
        </p:txBody>
      </p:sp>
      <p:sp>
        <p:nvSpPr>
          <p:cNvPr id="1048627" name="Content Placeholder 2"/>
          <p:cNvSpPr>
            <a:spLocks noGrp="1"/>
          </p:cNvSpPr>
          <p:nvPr>
            <p:ph sz="quarter" idx="1"/>
          </p:nvPr>
        </p:nvSpPr>
        <p:spPr>
          <a:xfrm>
            <a:off x="609600" y="1254034"/>
            <a:ext cx="10972800" cy="5107577"/>
          </a:xfrm>
        </p:spPr>
        <p:txBody>
          <a:bodyPr>
            <a:normAutofit/>
          </a:bodyPr>
          <a:p>
            <a:pPr>
              <a:buNone/>
            </a:pPr>
            <a:r>
              <a:rPr b="1" dirty="0" sz="1800" lang="en-US">
                <a:solidFill>
                  <a:srgbClr val="0070C0"/>
                </a:solidFill>
                <a:latin typeface="Times New Roman" pitchFamily="18" charset="0"/>
                <a:cs typeface="Times New Roman" pitchFamily="18" charset="0"/>
              </a:rPr>
              <a:t>Program :</a:t>
            </a:r>
            <a:endParaRPr dirty="0" sz="1800" lang="en-US">
              <a:solidFill>
                <a:srgbClr val="0070C0"/>
              </a:solidFill>
              <a:latin typeface="Times New Roman" pitchFamily="18" charset="0"/>
              <a:cs typeface="Times New Roman" pitchFamily="18" charset="0"/>
            </a:endParaRPr>
          </a:p>
          <a:p>
            <a:pPr>
              <a:buNone/>
            </a:pPr>
            <a:r>
              <a:rPr dirty="0" sz="1800" lang="en-US">
                <a:latin typeface="Times New Roman" pitchFamily="18" charset="0"/>
                <a:cs typeface="Times New Roman" pitchFamily="18" charset="0"/>
              </a:rPr>
              <a:t> string="python"</a:t>
            </a:r>
          </a:p>
          <a:p>
            <a:pPr>
              <a:buNone/>
            </a:pPr>
            <a:r>
              <a:rPr dirty="0" sz="1800" lang="en-US">
                <a:latin typeface="Times New Roman" pitchFamily="18" charset="0"/>
                <a:cs typeface="Times New Roman" pitchFamily="18" charset="0"/>
              </a:rPr>
              <a:t>string[0]="P"</a:t>
            </a:r>
          </a:p>
          <a:p>
            <a:pPr>
              <a:buNone/>
            </a:pPr>
            <a:r>
              <a:rPr dirty="0" sz="1800" lang="en-US">
                <a:latin typeface="Times New Roman" pitchFamily="18" charset="0"/>
                <a:cs typeface="Times New Roman" pitchFamily="18" charset="0"/>
              </a:rPr>
              <a:t>print("string = ",string)</a:t>
            </a:r>
          </a:p>
          <a:p>
            <a:pPr>
              <a:buNone/>
            </a:pPr>
            <a:endParaRPr b="1" dirty="0" sz="1800" lang="en-US">
              <a:latin typeface="Times New Roman" pitchFamily="18" charset="0"/>
              <a:cs typeface="Times New Roman" pitchFamily="18" charset="0"/>
            </a:endParaRPr>
          </a:p>
          <a:p>
            <a:pPr>
              <a:buNone/>
            </a:pPr>
            <a:r>
              <a:rPr b="1" dirty="0" sz="1800" lang="en-US">
                <a:solidFill>
                  <a:srgbClr val="0070C0"/>
                </a:solidFill>
                <a:latin typeface="Times New Roman" pitchFamily="18" charset="0"/>
                <a:cs typeface="Times New Roman" pitchFamily="18" charset="0"/>
              </a:rPr>
              <a:t>Output:</a:t>
            </a:r>
            <a:endParaRPr dirty="0" sz="1800" lang="en-US">
              <a:solidFill>
                <a:srgbClr val="0070C0"/>
              </a:solidFill>
              <a:latin typeface="Times New Roman" pitchFamily="18" charset="0"/>
              <a:cs typeface="Times New Roman" pitchFamily="18" charset="0"/>
            </a:endParaRPr>
          </a:p>
          <a:p>
            <a:pPr>
              <a:buNone/>
            </a:pPr>
            <a:r>
              <a:rPr b="1" dirty="0" sz="1800" lang="en-US">
                <a:latin typeface="Times New Roman" pitchFamily="18" charset="0"/>
                <a:cs typeface="Times New Roman" pitchFamily="18" charset="0"/>
              </a:rPr>
              <a:t> </a:t>
            </a:r>
            <a:r>
              <a:rPr dirty="0" sz="1800" lang="en-US">
                <a:latin typeface="Times New Roman" pitchFamily="18" charset="0"/>
                <a:cs typeface="Times New Roman" pitchFamily="18" charset="0"/>
              </a:rPr>
              <a:t>	</a:t>
            </a:r>
            <a:r>
              <a:rPr dirty="0" sz="1800" lang="en-US" err="1">
                <a:latin typeface="Times New Roman" pitchFamily="18" charset="0"/>
                <a:cs typeface="Times New Roman" pitchFamily="18" charset="0"/>
              </a:rPr>
              <a:t>Traceback</a:t>
            </a:r>
            <a:r>
              <a:rPr dirty="0" sz="1800" lang="en-US">
                <a:latin typeface="Times New Roman" pitchFamily="18" charset="0"/>
                <a:cs typeface="Times New Roman" pitchFamily="18" charset="0"/>
              </a:rPr>
              <a:t> (most recent call last):</a:t>
            </a:r>
          </a:p>
          <a:p>
            <a:pPr>
              <a:buNone/>
            </a:pPr>
            <a:r>
              <a:rPr dirty="0" sz="1800" lang="en-US" err="1">
                <a:latin typeface="Times New Roman" pitchFamily="18" charset="0"/>
                <a:cs typeface="Times New Roman" pitchFamily="18" charset="0"/>
              </a:rPr>
              <a:t>File"C</a:t>
            </a:r>
            <a:r>
              <a:rPr dirty="0" sz="1800" lang="en-US">
                <a:latin typeface="Times New Roman" pitchFamily="18" charset="0"/>
                <a:cs typeface="Times New Roman" pitchFamily="18" charset="0"/>
              </a:rPr>
              <a:t>:/Users/admin/</a:t>
            </a:r>
            <a:r>
              <a:rPr dirty="0" sz="1800" lang="en-US" err="1">
                <a:latin typeface="Times New Roman" pitchFamily="18" charset="0"/>
                <a:cs typeface="Times New Roman" pitchFamily="18" charset="0"/>
              </a:rPr>
              <a:t>AppData</a:t>
            </a:r>
            <a:r>
              <a:rPr dirty="0" sz="1800" lang="en-US">
                <a:latin typeface="Times New Roman" pitchFamily="18" charset="0"/>
                <a:cs typeface="Times New Roman" pitchFamily="18" charset="0"/>
              </a:rPr>
              <a:t>/Local/Programs/Python/Python36-32/immutable1.py", line 2, in &lt;module&gt;</a:t>
            </a:r>
          </a:p>
          <a:p>
            <a:pPr>
              <a:buNone/>
            </a:pPr>
            <a:r>
              <a:rPr dirty="0" sz="1800" lang="en-US">
                <a:latin typeface="Times New Roman" pitchFamily="18" charset="0"/>
                <a:cs typeface="Times New Roman" pitchFamily="18" charset="0"/>
              </a:rPr>
              <a:t>	string[0]="P"</a:t>
            </a:r>
          </a:p>
          <a:p>
            <a:pPr>
              <a:buNone/>
            </a:pPr>
            <a:r>
              <a:rPr dirty="0" sz="1800" lang="en-US" err="1">
                <a:latin typeface="Times New Roman" pitchFamily="18" charset="0"/>
                <a:cs typeface="Times New Roman" pitchFamily="18" charset="0"/>
              </a:rPr>
              <a:t>TypeError</a:t>
            </a:r>
            <a:r>
              <a:rPr dirty="0" sz="1800" lang="en-US">
                <a:latin typeface="Times New Roman" pitchFamily="18" charset="0"/>
                <a:cs typeface="Times New Roman" pitchFamily="18" charset="0"/>
              </a:rPr>
              <a:t>: '</a:t>
            </a:r>
            <a:r>
              <a:rPr dirty="0" sz="1800" lang="en-US" err="1">
                <a:latin typeface="Times New Roman" pitchFamily="18" charset="0"/>
                <a:cs typeface="Times New Roman" pitchFamily="18" charset="0"/>
              </a:rPr>
              <a:t>str</a:t>
            </a:r>
            <a:r>
              <a:rPr dirty="0" sz="1800" lang="en-US">
                <a:latin typeface="Times New Roman" pitchFamily="18" charset="0"/>
                <a:cs typeface="Times New Roman" pitchFamily="18" charset="0"/>
              </a:rPr>
              <a:t>' object does not support item assignment</a:t>
            </a:r>
          </a:p>
          <a:p>
            <a:pPr>
              <a:buNone/>
            </a:pPr>
            <a:r>
              <a:rPr dirty="0" sz="1800" lang="en-US">
                <a:latin typeface="Times New Roman" pitchFamily="18" charset="0"/>
                <a:cs typeface="Times New Roman" pitchFamily="18" charset="0"/>
              </a:rPr>
              <a:t>The above program shows the error indicating that we cannot change an existing string. But a new string can be created from the variation on the original string.</a:t>
            </a:r>
          </a:p>
          <a:p>
            <a:pPr>
              <a:buNone/>
            </a:pPr>
            <a:endParaRPr dirty="0" sz="180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etro">
      <a:dk1>
        <a:sysClr lastClr="000000" val="windowText"/>
      </a:dk1>
      <a:lt1>
        <a:sysClr lastClr="FFFFFF" val="window"/>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r="5400000" dist="25400" rotWithShape="0">
              <a:srgbClr val="000000">
                <a:alpha val="40000"/>
              </a:srgbClr>
            </a:outerShdw>
          </a:effectLst>
        </a:effectStyle>
        <a:effectStyle>
          <a:effectLst>
            <a:outerShdw blurRad="50800" dir="5400000" dist="43000" rotWithShape="0">
              <a:srgbClr val="000000">
                <a:alpha val="40000"/>
              </a:srgbClr>
            </a:outerShdw>
          </a:effectLst>
          <a:scene3d>
            <a:camera prst="orthographicFront" fov="0">
              <a:rot lat="0" lon="0" rev="0"/>
            </a:camera>
            <a:lightRig dir="t" rig="balanced">
              <a:rot lat="0" lon="0" rev="0"/>
            </a:lightRig>
          </a:scene3d>
          <a:sp3d prstMaterial="matte">
            <a:bevelT w="0" h="0"/>
            <a:contourClr>
              <a:schemeClr val="phClr">
                <a:tint val="100000"/>
                <a:shade val="100000"/>
                <a:hueMod val="100000"/>
                <a:satMod val="100000"/>
              </a:schemeClr>
            </a:contourClr>
          </a:sp3d>
        </a:effectStyle>
        <a:effectStyle>
          <a:effectLst>
            <a:outerShdw blurRad="50800" dir="5400000" dist="25400" rotWithShape="0">
              <a:srgbClr val="000000">
                <a:alpha val="50000"/>
              </a:srgbClr>
            </a:outerShdw>
          </a:effectLst>
          <a:scene3d>
            <a:camera prst="orthographicFront" fov="0">
              <a:rot lat="0" lon="0" rev="0"/>
            </a:camera>
            <a:lightRig dir="t" rig="sof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algn="tl" flip="x" sx="35000" sy="4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TRISEATWO</dc:creator>
  <cp:lastModifiedBy>bensmech@gmail.com</cp:lastModifiedBy>
  <dcterms:created xsi:type="dcterms:W3CDTF">2020-11-28T07:06:57Z</dcterms:created>
  <dcterms:modified xsi:type="dcterms:W3CDTF">2023-11-10T05:51:03Z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7bc30cb984e642c2a2b9fb2996eb44b9</vt:lpwstr>
  </property>
</Properties>
</file>