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lymer-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4/4/2018</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4/4/2018</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4/4/2018</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4/4/2018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4/4/2018</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olymer-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4/4/2018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990600"/>
            <a:ext cx="4015138" cy="646331"/>
          </a:xfrm>
          <a:prstGeom prst="rect">
            <a:avLst/>
          </a:prstGeom>
          <a:noFill/>
        </p:spPr>
        <p:txBody>
          <a:bodyPr wrap="none" rtlCol="0">
            <a:spAutoFit/>
          </a:bodyPr>
          <a:lstStyle/>
          <a:p>
            <a:r>
              <a:rPr lang="en-US" dirty="0" smtClean="0"/>
              <a:t>Feedback System – A Polymer Project</a:t>
            </a:r>
          </a:p>
          <a:p>
            <a:endParaRPr lang="en-US" dirty="0" smtClean="0"/>
          </a:p>
        </p:txBody>
      </p:sp>
      <p:sp>
        <p:nvSpPr>
          <p:cNvPr id="6" name="TextBox 5"/>
          <p:cNvSpPr txBox="1"/>
          <p:nvPr/>
        </p:nvSpPr>
        <p:spPr>
          <a:xfrm>
            <a:off x="990600" y="3581400"/>
            <a:ext cx="1976823" cy="923330"/>
          </a:xfrm>
          <a:prstGeom prst="rect">
            <a:avLst/>
          </a:prstGeom>
          <a:noFill/>
        </p:spPr>
        <p:txBody>
          <a:bodyPr wrap="none" rtlCol="0">
            <a:spAutoFit/>
          </a:bodyPr>
          <a:lstStyle/>
          <a:p>
            <a:r>
              <a:rPr lang="en-US" dirty="0" smtClean="0"/>
              <a:t>By</a:t>
            </a:r>
          </a:p>
          <a:p>
            <a:r>
              <a:rPr lang="en-US" dirty="0" err="1" smtClean="0"/>
              <a:t>Sanjana</a:t>
            </a:r>
            <a:r>
              <a:rPr lang="en-US" dirty="0" smtClean="0"/>
              <a:t> </a:t>
            </a:r>
            <a:r>
              <a:rPr lang="en-US" dirty="0" err="1" smtClean="0"/>
              <a:t>Srinivasa</a:t>
            </a:r>
            <a:endParaRPr lang="en-US" dirty="0" smtClean="0"/>
          </a:p>
          <a:p>
            <a:r>
              <a:rPr lang="en-US" dirty="0" smtClean="0"/>
              <a:t>Shreyas Kolpe</a:t>
            </a:r>
            <a:endParaRPr lang="en-US" dirty="0"/>
          </a:p>
        </p:txBody>
      </p:sp>
      <p:sp>
        <p:nvSpPr>
          <p:cNvPr id="7" name="TextBox 6"/>
          <p:cNvSpPr txBox="1"/>
          <p:nvPr/>
        </p:nvSpPr>
        <p:spPr>
          <a:xfrm>
            <a:off x="1066800" y="5486400"/>
            <a:ext cx="1503938" cy="369332"/>
          </a:xfrm>
          <a:prstGeom prst="rect">
            <a:avLst/>
          </a:prstGeom>
          <a:noFill/>
        </p:spPr>
        <p:txBody>
          <a:bodyPr wrap="none" rtlCol="0">
            <a:spAutoFit/>
          </a:bodyPr>
          <a:lstStyle/>
          <a:p>
            <a:r>
              <a:rPr lang="en-US" dirty="0" smtClean="0"/>
              <a:t>April 4, 2018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3475631" cy="369332"/>
          </a:xfrm>
          <a:prstGeom prst="rect">
            <a:avLst/>
          </a:prstGeom>
          <a:noFill/>
        </p:spPr>
        <p:txBody>
          <a:bodyPr wrap="none" rtlCol="0">
            <a:spAutoFit/>
          </a:bodyPr>
          <a:lstStyle/>
          <a:p>
            <a:r>
              <a:rPr lang="en-US" dirty="0" smtClean="0"/>
              <a:t>Limitations and Improvements, </a:t>
            </a:r>
            <a:endParaRPr lang="en-US" dirty="0"/>
          </a:p>
        </p:txBody>
      </p:sp>
      <p:sp>
        <p:nvSpPr>
          <p:cNvPr id="3" name="TextBox 2"/>
          <p:cNvSpPr txBox="1"/>
          <p:nvPr/>
        </p:nvSpPr>
        <p:spPr>
          <a:xfrm>
            <a:off x="533400" y="1981200"/>
            <a:ext cx="7086600" cy="2862322"/>
          </a:xfrm>
          <a:prstGeom prst="rect">
            <a:avLst/>
          </a:prstGeom>
          <a:noFill/>
        </p:spPr>
        <p:txBody>
          <a:bodyPr wrap="square" rtlCol="0">
            <a:spAutoFit/>
          </a:bodyPr>
          <a:lstStyle/>
          <a:p>
            <a:pPr marL="342900" indent="-342900">
              <a:buAutoNum type="arabicPeriod"/>
            </a:pPr>
            <a:r>
              <a:rPr lang="en-US" dirty="0" smtClean="0"/>
              <a:t>Working with only one view. Need to generate a list of views and apply &lt;paper-card&gt; template to them using &lt;</a:t>
            </a:r>
            <a:r>
              <a:rPr lang="en-US" dirty="0" err="1" smtClean="0"/>
              <a:t>dom</a:t>
            </a:r>
            <a:r>
              <a:rPr lang="en-US" dirty="0" smtClean="0"/>
              <a:t>-repeat&gt;. </a:t>
            </a:r>
            <a:endParaRPr lang="en-US" dirty="0" smtClean="0"/>
          </a:p>
          <a:p>
            <a:pPr marL="342900" indent="-342900">
              <a:buAutoNum type="arabicPeriod"/>
            </a:pPr>
            <a:r>
              <a:rPr lang="en-US" dirty="0" smtClean="0"/>
              <a:t>Styling issues. Fix panel width.</a:t>
            </a:r>
          </a:p>
          <a:p>
            <a:pPr marL="342900" indent="-342900">
              <a:buAutoNum type="arabicPeriod"/>
            </a:pPr>
            <a:r>
              <a:rPr lang="en-US" dirty="0" smtClean="0"/>
              <a:t>Narrative editor can be associated with ‘state’ variables. These variables capture which narrative view is being edited and which phase of the editing process (</a:t>
            </a:r>
            <a:r>
              <a:rPr lang="en-US" dirty="0" err="1" smtClean="0"/>
              <a:t>eg</a:t>
            </a:r>
            <a:r>
              <a:rPr lang="en-US" dirty="0" smtClean="0"/>
              <a:t>. ‘Edit Links’/’Edit Text’)</a:t>
            </a:r>
          </a:p>
          <a:p>
            <a:pPr marL="342900" indent="-342900">
              <a:buAutoNum type="arabicPeriod"/>
            </a:pPr>
            <a:r>
              <a:rPr lang="en-US" dirty="0" smtClean="0"/>
              <a:t>Add functionality to ‘Edit Links’ to highlight links, change link label and save it. Similar with ‘Edit Text’. In both cases, build the JSON object that stores metadata.</a:t>
            </a:r>
          </a:p>
          <a:p>
            <a:pPr marL="342900" indent="-342900"/>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0"/>
            <a:ext cx="6553200" cy="2031325"/>
          </a:xfrm>
          <a:prstGeom prst="rect">
            <a:avLst/>
          </a:prstGeom>
        </p:spPr>
        <p:txBody>
          <a:bodyPr wrap="square">
            <a:spAutoFit/>
          </a:bodyPr>
          <a:lstStyle/>
          <a:p>
            <a:endParaRPr lang="en-US" dirty="0" smtClean="0"/>
          </a:p>
          <a:p>
            <a:r>
              <a:rPr lang="en-US" dirty="0" smtClean="0"/>
              <a:t>Extensibility –</a:t>
            </a:r>
          </a:p>
          <a:p>
            <a:pPr marL="342900" indent="-342900">
              <a:buAutoNum type="arabicPeriod"/>
            </a:pPr>
            <a:r>
              <a:rPr lang="en-US" dirty="0" smtClean="0"/>
              <a:t>Documentation can be studied to change &lt;feedback-app&gt; to suit needs.</a:t>
            </a:r>
          </a:p>
          <a:p>
            <a:pPr marL="342900" indent="-342900">
              <a:buAutoNum type="arabicPeriod"/>
            </a:pPr>
            <a:r>
              <a:rPr lang="en-US" dirty="0" smtClean="0"/>
              <a:t>Also, can be extended with the meaning of inheritance.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1483098" cy="369332"/>
          </a:xfrm>
          <a:prstGeom prst="rect">
            <a:avLst/>
          </a:prstGeom>
          <a:noFill/>
        </p:spPr>
        <p:txBody>
          <a:bodyPr wrap="none" rtlCol="0">
            <a:spAutoFit/>
          </a:bodyPr>
          <a:lstStyle/>
          <a:p>
            <a:r>
              <a:rPr lang="en-US" dirty="0" smtClean="0"/>
              <a:t>Architecture</a:t>
            </a:r>
            <a:endParaRPr lang="en-US" dirty="0"/>
          </a:p>
        </p:txBody>
      </p:sp>
      <p:sp>
        <p:nvSpPr>
          <p:cNvPr id="1025" name="Rectangle 1"/>
          <p:cNvSpPr>
            <a:spLocks noChangeArrowheads="1"/>
          </p:cNvSpPr>
          <p:nvPr/>
        </p:nvSpPr>
        <p:spPr bwMode="auto">
          <a:xfrm>
            <a:off x="457200" y="1524000"/>
            <a:ext cx="6705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There is a single web component defined, called &lt;feedback-app&gt;.</a:t>
            </a:r>
            <a:r>
              <a:rPr kumimoji="0" lang="en-US" b="0" i="0" u="none" strike="noStrike" cap="none" normalizeH="0" dirty="0" smtClean="0">
                <a:ln>
                  <a:noFill/>
                </a:ln>
                <a:solidFill>
                  <a:srgbClr val="222222"/>
                </a:solidFill>
                <a:effectLst/>
                <a:ea typeface="Times New Roman" pitchFamily="18" charset="0"/>
                <a:cs typeface="Segoe UI" pitchFamily="34" charset="0"/>
              </a:rPr>
              <a:t> </a:t>
            </a:r>
            <a:r>
              <a:rPr kumimoji="0" lang="en-US" b="0" i="0" u="none" strike="noStrike" cap="none" normalizeH="0" baseline="0" dirty="0" smtClean="0">
                <a:ln>
                  <a:noFill/>
                </a:ln>
                <a:solidFill>
                  <a:srgbClr val="222222"/>
                </a:solidFill>
                <a:effectLst/>
                <a:ea typeface="Times New Roman" pitchFamily="18" charset="0"/>
                <a:cs typeface="Segoe UI" pitchFamily="34" charset="0"/>
              </a:rPr>
              <a:t>This component encapsulates everything in the page.</a:t>
            </a:r>
          </a:p>
          <a:p>
            <a:pPr marL="0" marR="0" lvl="0"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The definition consists of two parts – defining the structure and defining some programmability, within &lt;</a:t>
            </a:r>
            <a:r>
              <a:rPr kumimoji="0" lang="en-US" b="0" i="0" u="none" strike="noStrike" cap="none" normalizeH="0" baseline="0" dirty="0" err="1" smtClean="0">
                <a:ln>
                  <a:noFill/>
                </a:ln>
                <a:solidFill>
                  <a:srgbClr val="222222"/>
                </a:solidFill>
                <a:effectLst/>
                <a:ea typeface="Times New Roman" pitchFamily="18" charset="0"/>
                <a:cs typeface="Segoe UI" pitchFamily="34" charset="0"/>
              </a:rPr>
              <a:t>dom</a:t>
            </a:r>
            <a:r>
              <a:rPr kumimoji="0" lang="en-US" b="0" i="0" u="none" strike="noStrike" cap="none" normalizeH="0" baseline="0" dirty="0" smtClean="0">
                <a:ln>
                  <a:noFill/>
                </a:ln>
                <a:solidFill>
                  <a:srgbClr val="222222"/>
                </a:solidFill>
                <a:effectLst/>
                <a:ea typeface="Times New Roman" pitchFamily="18" charset="0"/>
                <a:cs typeface="Segoe UI" pitchFamily="34" charset="0"/>
              </a:rPr>
              <a:t>-module&gt;.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smtClean="0">
              <a:solidFill>
                <a:srgbClr val="222222"/>
              </a:solidFill>
              <a:ea typeface="Times New Roman" pitchFamily="18" charset="0"/>
              <a:cs typeface="Segoe UI" pitchFamily="34" charset="0"/>
            </a:endParaRPr>
          </a:p>
          <a:p>
            <a:pPr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The structure is defined in &lt;template&gt; tag. Script code for interactions is placed in the &lt;script&gt; tag.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222222"/>
              </a:solidFill>
              <a:effectLst/>
              <a:ea typeface="Times New Roman" pitchFamily="18" charset="0"/>
              <a:cs typeface="Segoe UI" pitchFamily="34" charset="0"/>
            </a:endParaRPr>
          </a:p>
        </p:txBody>
      </p:sp>
      <p:sp>
        <p:nvSpPr>
          <p:cNvPr id="5" name="Rectangle 4"/>
          <p:cNvSpPr/>
          <p:nvPr/>
        </p:nvSpPr>
        <p:spPr>
          <a:xfrm>
            <a:off x="838200" y="4267200"/>
            <a:ext cx="6400800" cy="2308324"/>
          </a:xfrm>
          <a:prstGeom prst="rect">
            <a:avLst/>
          </a:prstGeom>
          <a:solidFill>
            <a:schemeClr val="tx1"/>
          </a:solidFill>
        </p:spPr>
        <p:txBody>
          <a:bodyPr wrap="square">
            <a:spAutoFit/>
          </a:bodyPr>
          <a:lstStyle/>
          <a:p>
            <a:pPr lvl="0" indent="457200" fontAlgn="base">
              <a:spcBef>
                <a:spcPct val="0"/>
              </a:spcBef>
              <a:spcAft>
                <a:spcPct val="0"/>
              </a:spcAft>
            </a:pPr>
            <a:r>
              <a:rPr lang="en-US" dirty="0" smtClean="0">
                <a:solidFill>
                  <a:srgbClr val="808080"/>
                </a:solidFill>
                <a:latin typeface="Consolas" pitchFamily="49" charset="0"/>
                <a:ea typeface="Times New Roman" pitchFamily="18" charset="0"/>
                <a:cs typeface="Times New Roman" pitchFamily="18" charset="0"/>
              </a:rPr>
              <a:t>&lt;</a:t>
            </a:r>
            <a:r>
              <a:rPr lang="en-US" dirty="0" err="1" smtClean="0">
                <a:solidFill>
                  <a:srgbClr val="569CD6"/>
                </a:solidFill>
                <a:latin typeface="Consolas" pitchFamily="49" charset="0"/>
                <a:ea typeface="Times New Roman" pitchFamily="18" charset="0"/>
                <a:cs typeface="Times New Roman" pitchFamily="18" charset="0"/>
              </a:rPr>
              <a:t>dom</a:t>
            </a:r>
            <a:r>
              <a:rPr lang="en-US" dirty="0" smtClean="0">
                <a:solidFill>
                  <a:srgbClr val="569CD6"/>
                </a:solidFill>
                <a:latin typeface="Consolas" pitchFamily="49" charset="0"/>
                <a:ea typeface="Times New Roman" pitchFamily="18" charset="0"/>
                <a:cs typeface="Times New Roman" pitchFamily="18" charset="0"/>
              </a:rPr>
              <a:t>-module</a:t>
            </a:r>
            <a:r>
              <a:rPr lang="en-US" dirty="0" smtClean="0">
                <a:solidFill>
                  <a:srgbClr val="D4D4D4"/>
                </a:solidFill>
                <a:latin typeface="Consolas" pitchFamily="49" charset="0"/>
                <a:ea typeface="Times New Roman" pitchFamily="18" charset="0"/>
                <a:cs typeface="Times New Roman" pitchFamily="18" charset="0"/>
              </a:rPr>
              <a:t> </a:t>
            </a:r>
            <a:r>
              <a:rPr lang="en-US" dirty="0" smtClean="0">
                <a:solidFill>
                  <a:srgbClr val="9CDCFE"/>
                </a:solidFill>
                <a:latin typeface="Consolas" pitchFamily="49" charset="0"/>
                <a:ea typeface="Times New Roman" pitchFamily="18" charset="0"/>
                <a:cs typeface="Times New Roman" pitchFamily="18" charset="0"/>
              </a:rPr>
              <a:t>id</a:t>
            </a:r>
            <a:r>
              <a:rPr lang="en-US" dirty="0" smtClean="0">
                <a:solidFill>
                  <a:srgbClr val="D4D4D4"/>
                </a:solidFill>
                <a:latin typeface="Consolas" pitchFamily="49" charset="0"/>
                <a:ea typeface="Times New Roman" pitchFamily="18" charset="0"/>
                <a:cs typeface="Times New Roman" pitchFamily="18" charset="0"/>
              </a:rPr>
              <a:t>=</a:t>
            </a:r>
            <a:r>
              <a:rPr lang="en-US" dirty="0" smtClean="0">
                <a:solidFill>
                  <a:srgbClr val="CE9178"/>
                </a:solidFill>
                <a:latin typeface="Consolas" pitchFamily="49" charset="0"/>
                <a:ea typeface="Times New Roman" pitchFamily="18" charset="0"/>
                <a:cs typeface="Times New Roman" pitchFamily="18" charset="0"/>
              </a:rPr>
              <a:t>"my-app"</a:t>
            </a:r>
            <a:r>
              <a:rPr lang="en-US" dirty="0" smtClean="0">
                <a:solidFill>
                  <a:srgbClr val="808080"/>
                </a:solidFill>
                <a:latin typeface="Consolas" pitchFamily="49" charset="0"/>
                <a:ea typeface="Times New Roman" pitchFamily="18" charset="0"/>
                <a:cs typeface="Times New Roman" pitchFamily="18" charset="0"/>
              </a:rPr>
              <a:t>&gt;</a:t>
            </a:r>
            <a:endParaRPr lang="en-US" sz="1100" dirty="0" smtClean="0">
              <a:latin typeface="Arial" pitchFamily="34" charset="0"/>
              <a:cs typeface="Arial" pitchFamily="34" charset="0"/>
            </a:endParaRPr>
          </a:p>
          <a:p>
            <a:pPr lvl="0" indent="457200" eaLnBrk="0" fontAlgn="base" hangingPunct="0">
              <a:spcBef>
                <a:spcPct val="0"/>
              </a:spcBef>
              <a:spcAft>
                <a:spcPct val="0"/>
              </a:spcAft>
            </a:pPr>
            <a:r>
              <a:rPr lang="en-US" dirty="0" smtClean="0">
                <a:solidFill>
                  <a:srgbClr val="D4D4D4"/>
                </a:solidFill>
                <a:latin typeface="Consolas" pitchFamily="49" charset="0"/>
                <a:ea typeface="Times New Roman" pitchFamily="18" charset="0"/>
                <a:cs typeface="Times New Roman" pitchFamily="18" charset="0"/>
              </a:rPr>
              <a:t>  </a:t>
            </a:r>
            <a:endParaRPr lang="en-US" sz="1100" dirty="0" smtClean="0">
              <a:latin typeface="Arial" pitchFamily="34" charset="0"/>
              <a:cs typeface="Arial" pitchFamily="34" charset="0"/>
            </a:endParaRPr>
          </a:p>
          <a:p>
            <a:pPr lvl="0" indent="457200" eaLnBrk="0" fontAlgn="base" hangingPunct="0">
              <a:spcBef>
                <a:spcPct val="0"/>
              </a:spcBef>
              <a:spcAft>
                <a:spcPct val="0"/>
              </a:spcAft>
            </a:pPr>
            <a:r>
              <a:rPr lang="en-US" dirty="0" smtClean="0">
                <a:solidFill>
                  <a:srgbClr val="D4D4D4"/>
                </a:solidFill>
                <a:latin typeface="Consolas" pitchFamily="49" charset="0"/>
                <a:ea typeface="Times New Roman" pitchFamily="18" charset="0"/>
                <a:cs typeface="Times New Roman" pitchFamily="18" charset="0"/>
              </a:rPr>
              <a:t>   </a:t>
            </a:r>
            <a:r>
              <a:rPr lang="en-US" dirty="0" smtClean="0">
                <a:solidFill>
                  <a:srgbClr val="D4D4D4"/>
                </a:solidFill>
                <a:latin typeface="Consolas" pitchFamily="49" charset="0"/>
                <a:ea typeface="Times New Roman" pitchFamily="18" charset="0"/>
                <a:cs typeface="Times New Roman" pitchFamily="18" charset="0"/>
              </a:rPr>
              <a:t>	</a:t>
            </a:r>
            <a:r>
              <a:rPr lang="en-US" dirty="0" smtClean="0">
                <a:solidFill>
                  <a:srgbClr val="808080"/>
                </a:solidFill>
                <a:latin typeface="Consolas" pitchFamily="49" charset="0"/>
                <a:ea typeface="Times New Roman" pitchFamily="18" charset="0"/>
                <a:cs typeface="Times New Roman" pitchFamily="18" charset="0"/>
              </a:rPr>
              <a:t>&lt;</a:t>
            </a:r>
            <a:r>
              <a:rPr lang="en-US" dirty="0" smtClean="0">
                <a:solidFill>
                  <a:srgbClr val="569CD6"/>
                </a:solidFill>
                <a:latin typeface="Consolas" pitchFamily="49" charset="0"/>
                <a:ea typeface="Times New Roman" pitchFamily="18" charset="0"/>
                <a:cs typeface="Times New Roman" pitchFamily="18" charset="0"/>
              </a:rPr>
              <a:t>template</a:t>
            </a:r>
            <a:r>
              <a:rPr lang="en-US" dirty="0" smtClean="0">
                <a:solidFill>
                  <a:srgbClr val="808080"/>
                </a:solidFill>
                <a:latin typeface="Consolas" pitchFamily="49" charset="0"/>
                <a:ea typeface="Times New Roman" pitchFamily="18" charset="0"/>
                <a:cs typeface="Times New Roman" pitchFamily="18" charset="0"/>
              </a:rPr>
              <a:t>&gt;</a:t>
            </a:r>
            <a:endParaRPr lang="en-US" sz="1100" dirty="0" smtClean="0">
              <a:latin typeface="Arial" pitchFamily="34" charset="0"/>
              <a:cs typeface="Arial" pitchFamily="34" charset="0"/>
            </a:endParaRPr>
          </a:p>
          <a:p>
            <a:pPr lvl="0" indent="457200" eaLnBrk="0" fontAlgn="base" hangingPunct="0">
              <a:spcBef>
                <a:spcPct val="0"/>
              </a:spcBef>
              <a:spcAft>
                <a:spcPct val="0"/>
              </a:spcAft>
            </a:pPr>
            <a:r>
              <a:rPr lang="en-US" dirty="0" smtClean="0">
                <a:solidFill>
                  <a:srgbClr val="808080"/>
                </a:solidFill>
                <a:latin typeface="Consolas" pitchFamily="49" charset="0"/>
                <a:ea typeface="Times New Roman" pitchFamily="18" charset="0"/>
                <a:cs typeface="Times New Roman" pitchFamily="18" charset="0"/>
              </a:rPr>
              <a:t>	&lt;/</a:t>
            </a:r>
            <a:r>
              <a:rPr lang="en-US" dirty="0" smtClean="0">
                <a:solidFill>
                  <a:srgbClr val="569CD6"/>
                </a:solidFill>
                <a:latin typeface="Consolas" pitchFamily="49" charset="0"/>
                <a:ea typeface="Times New Roman" pitchFamily="18" charset="0"/>
                <a:cs typeface="Times New Roman" pitchFamily="18" charset="0"/>
              </a:rPr>
              <a:t>template</a:t>
            </a:r>
            <a:r>
              <a:rPr lang="en-US" dirty="0" smtClean="0">
                <a:solidFill>
                  <a:srgbClr val="808080"/>
                </a:solidFill>
                <a:latin typeface="Consolas" pitchFamily="49" charset="0"/>
                <a:ea typeface="Times New Roman" pitchFamily="18" charset="0"/>
                <a:cs typeface="Times New Roman" pitchFamily="18" charset="0"/>
              </a:rPr>
              <a:t>&gt;</a:t>
            </a:r>
            <a:endParaRPr lang="en-US" sz="1100" dirty="0" smtClean="0">
              <a:latin typeface="Arial" pitchFamily="34" charset="0"/>
              <a:cs typeface="Arial" pitchFamily="34" charset="0"/>
            </a:endParaRPr>
          </a:p>
          <a:p>
            <a:pPr lvl="0" indent="457200" eaLnBrk="0" fontAlgn="base" hangingPunct="0">
              <a:spcBef>
                <a:spcPct val="0"/>
              </a:spcBef>
              <a:spcAft>
                <a:spcPct val="0"/>
              </a:spcAft>
            </a:pPr>
            <a:r>
              <a:rPr lang="en-US" dirty="0" smtClean="0">
                <a:solidFill>
                  <a:srgbClr val="D4D4D4"/>
                </a:solidFill>
                <a:latin typeface="Consolas" pitchFamily="49" charset="0"/>
                <a:ea typeface="Times New Roman" pitchFamily="18" charset="0"/>
                <a:cs typeface="Times New Roman" pitchFamily="18" charset="0"/>
              </a:rPr>
              <a:t> </a:t>
            </a:r>
            <a:endParaRPr lang="en-US" dirty="0" smtClean="0">
              <a:solidFill>
                <a:srgbClr val="D4D4D4"/>
              </a:solidFill>
              <a:latin typeface="Consolas" pitchFamily="49" charset="0"/>
              <a:ea typeface="Times New Roman" pitchFamily="18" charset="0"/>
              <a:cs typeface="Times New Roman" pitchFamily="18" charset="0"/>
            </a:endParaRPr>
          </a:p>
          <a:p>
            <a:pPr lvl="0" indent="457200" eaLnBrk="0" fontAlgn="base" hangingPunct="0">
              <a:spcBef>
                <a:spcPct val="0"/>
              </a:spcBef>
              <a:spcAft>
                <a:spcPct val="0"/>
              </a:spcAft>
            </a:pPr>
            <a:r>
              <a:rPr lang="en-US" dirty="0" smtClean="0">
                <a:solidFill>
                  <a:srgbClr val="D4D4D4"/>
                </a:solidFill>
                <a:latin typeface="Consolas" pitchFamily="49" charset="0"/>
                <a:ea typeface="Times New Roman" pitchFamily="18" charset="0"/>
                <a:cs typeface="Times New Roman" pitchFamily="18" charset="0"/>
              </a:rPr>
              <a:t> 	</a:t>
            </a:r>
            <a:r>
              <a:rPr lang="en-US" dirty="0" smtClean="0">
                <a:solidFill>
                  <a:srgbClr val="808080"/>
                </a:solidFill>
                <a:latin typeface="Consolas" pitchFamily="49" charset="0"/>
                <a:ea typeface="Times New Roman" pitchFamily="18" charset="0"/>
                <a:cs typeface="Times New Roman" pitchFamily="18" charset="0"/>
              </a:rPr>
              <a:t>&lt;</a:t>
            </a:r>
            <a:r>
              <a:rPr lang="en-US" dirty="0" smtClean="0">
                <a:solidFill>
                  <a:srgbClr val="569CD6"/>
                </a:solidFill>
                <a:latin typeface="Consolas" pitchFamily="49" charset="0"/>
                <a:ea typeface="Times New Roman" pitchFamily="18" charset="0"/>
                <a:cs typeface="Times New Roman" pitchFamily="18" charset="0"/>
              </a:rPr>
              <a:t>script</a:t>
            </a:r>
            <a:r>
              <a:rPr lang="en-US" dirty="0" smtClean="0">
                <a:solidFill>
                  <a:srgbClr val="808080"/>
                </a:solidFill>
                <a:latin typeface="Consolas" pitchFamily="49" charset="0"/>
                <a:ea typeface="Times New Roman" pitchFamily="18" charset="0"/>
                <a:cs typeface="Times New Roman" pitchFamily="18" charset="0"/>
              </a:rPr>
              <a:t>&gt;</a:t>
            </a:r>
            <a:endParaRPr lang="en-US" sz="1100" dirty="0" smtClean="0">
              <a:latin typeface="Arial" pitchFamily="34" charset="0"/>
              <a:cs typeface="Arial" pitchFamily="34" charset="0"/>
            </a:endParaRPr>
          </a:p>
          <a:p>
            <a:pPr lvl="0" indent="457200" eaLnBrk="0" fontAlgn="base" hangingPunct="0">
              <a:spcBef>
                <a:spcPct val="0"/>
              </a:spcBef>
              <a:spcAft>
                <a:spcPct val="0"/>
              </a:spcAft>
            </a:pPr>
            <a:r>
              <a:rPr lang="en-US" dirty="0" smtClean="0">
                <a:solidFill>
                  <a:srgbClr val="808080"/>
                </a:solidFill>
                <a:latin typeface="Consolas" pitchFamily="49" charset="0"/>
                <a:ea typeface="Times New Roman" pitchFamily="18" charset="0"/>
                <a:cs typeface="Times New Roman" pitchFamily="18" charset="0"/>
              </a:rPr>
              <a:t>	&lt;/</a:t>
            </a:r>
            <a:r>
              <a:rPr lang="en-US" dirty="0" smtClean="0">
                <a:solidFill>
                  <a:srgbClr val="569CD6"/>
                </a:solidFill>
                <a:latin typeface="Consolas" pitchFamily="49" charset="0"/>
                <a:ea typeface="Times New Roman" pitchFamily="18" charset="0"/>
                <a:cs typeface="Times New Roman" pitchFamily="18" charset="0"/>
              </a:rPr>
              <a:t>script</a:t>
            </a:r>
            <a:r>
              <a:rPr lang="en-US" dirty="0" smtClean="0">
                <a:solidFill>
                  <a:srgbClr val="808080"/>
                </a:solidFill>
                <a:latin typeface="Consolas" pitchFamily="49" charset="0"/>
                <a:ea typeface="Times New Roman" pitchFamily="18" charset="0"/>
                <a:cs typeface="Times New Roman" pitchFamily="18" charset="0"/>
              </a:rPr>
              <a:t>&gt;</a:t>
            </a:r>
          </a:p>
          <a:p>
            <a:pPr lvl="0" indent="457200" eaLnBrk="0" fontAlgn="base" hangingPunct="0">
              <a:spcBef>
                <a:spcPct val="0"/>
              </a:spcBef>
              <a:spcAft>
                <a:spcPct val="0"/>
              </a:spcAft>
            </a:pPr>
            <a:r>
              <a:rPr lang="en-US" dirty="0" smtClean="0">
                <a:solidFill>
                  <a:srgbClr val="808080"/>
                </a:solidFill>
                <a:latin typeface="Consolas" pitchFamily="49" charset="0"/>
                <a:ea typeface="Times New Roman" pitchFamily="18" charset="0"/>
                <a:cs typeface="Times New Roman" pitchFamily="18" charset="0"/>
              </a:rPr>
              <a:t>&lt;/</a:t>
            </a:r>
            <a:r>
              <a:rPr lang="en-US" dirty="0" err="1" smtClean="0">
                <a:solidFill>
                  <a:srgbClr val="569CD6"/>
                </a:solidFill>
                <a:latin typeface="Consolas" pitchFamily="49" charset="0"/>
                <a:ea typeface="Times New Roman" pitchFamily="18" charset="0"/>
                <a:cs typeface="Times New Roman" pitchFamily="18" charset="0"/>
              </a:rPr>
              <a:t>dom</a:t>
            </a:r>
            <a:r>
              <a:rPr lang="en-US" dirty="0" smtClean="0">
                <a:solidFill>
                  <a:srgbClr val="569CD6"/>
                </a:solidFill>
                <a:latin typeface="Consolas" pitchFamily="49" charset="0"/>
                <a:ea typeface="Times New Roman" pitchFamily="18" charset="0"/>
                <a:cs typeface="Times New Roman" pitchFamily="18" charset="0"/>
              </a:rPr>
              <a:t>-module</a:t>
            </a:r>
            <a:r>
              <a:rPr lang="en-US" dirty="0" smtClean="0">
                <a:solidFill>
                  <a:srgbClr val="808080"/>
                </a:solidFill>
                <a:latin typeface="Consolas" pitchFamily="49" charset="0"/>
                <a:ea typeface="Times New Roman" pitchFamily="18" charset="0"/>
                <a:cs typeface="Times New Roman" pitchFamily="18" charset="0"/>
              </a:rPr>
              <a:t>&gt;</a:t>
            </a:r>
            <a:r>
              <a:rPr lang="en-US" sz="1100" dirty="0" smtClean="0">
                <a:latin typeface="Arial" pitchFamily="34" charset="0"/>
                <a:cs typeface="Arial" pitchFamily="34" charset="0"/>
              </a:rPr>
              <a:t> </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934200" cy="1477328"/>
          </a:xfrm>
          <a:prstGeom prst="rect">
            <a:avLst/>
          </a:prstGeom>
        </p:spPr>
        <p:txBody>
          <a:bodyPr wrap="square">
            <a:spAutoFit/>
          </a:bodyPr>
          <a:lstStyle/>
          <a:p>
            <a:pPr lvl="0" eaLnBrk="0" fontAlgn="base" hangingPunct="0">
              <a:spcBef>
                <a:spcPct val="0"/>
              </a:spcBef>
              <a:spcAft>
                <a:spcPct val="0"/>
              </a:spcAft>
              <a:buFontTx/>
              <a:buChar char="•"/>
            </a:pPr>
            <a:endParaRPr lang="en-US" dirty="0" smtClean="0">
              <a:solidFill>
                <a:srgbClr val="222222"/>
              </a:solidFill>
              <a:cs typeface="Segoe UI" pitchFamily="34" charset="0"/>
            </a:endParaRPr>
          </a:p>
          <a:p>
            <a:pPr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Styling, which is part of the structure, is included in the &lt;template&gt; tag. Custom styles can also be applied using &lt;custom-style&gt; tag.</a:t>
            </a:r>
            <a:endParaRPr lang="en-US" dirty="0" smtClean="0">
              <a:cs typeface="Segoe UI" pitchFamily="34" charset="0"/>
            </a:endParaRPr>
          </a:p>
          <a:p>
            <a:pPr lvl="0" eaLnBrk="0" fontAlgn="base" hangingPunct="0">
              <a:spcBef>
                <a:spcPct val="0"/>
              </a:spcBef>
              <a:spcAft>
                <a:spcPct val="0"/>
              </a:spcAft>
              <a:buFontTx/>
              <a:buChar char="•"/>
            </a:pPr>
            <a:endParaRPr lang="en-US" dirty="0" smtClean="0">
              <a:cs typeface="Segoe UI" pitchFamily="34" charset="0"/>
            </a:endParaRPr>
          </a:p>
        </p:txBody>
      </p:sp>
      <p:sp>
        <p:nvSpPr>
          <p:cNvPr id="3" name="Rectangle 1"/>
          <p:cNvSpPr>
            <a:spLocks noChangeArrowheads="1"/>
          </p:cNvSpPr>
          <p:nvPr/>
        </p:nvSpPr>
        <p:spPr bwMode="auto">
          <a:xfrm>
            <a:off x="304800" y="1981200"/>
            <a:ext cx="7696200" cy="4247317"/>
          </a:xfrm>
          <a:prstGeom prst="rect">
            <a:avLst/>
          </a:prstGeom>
          <a:solidFill>
            <a:schemeClr val="tx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template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custom-style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style</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9CDCFE"/>
                </a:solidFill>
                <a:effectLst/>
                <a:latin typeface="Consolas" pitchFamily="49" charset="0"/>
                <a:ea typeface="Times New Roman" pitchFamily="18" charset="0"/>
                <a:cs typeface="Times New Roman" pitchFamily="18" charset="0"/>
              </a:rPr>
              <a:t>is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smtClean="0">
                <a:ln>
                  <a:noFill/>
                </a:ln>
                <a:solidFill>
                  <a:srgbClr val="CE9178"/>
                </a:solidFill>
                <a:effectLst/>
                <a:latin typeface="Consolas" pitchFamily="49" charset="0"/>
                <a:ea typeface="Times New Roman" pitchFamily="18" charset="0"/>
                <a:cs typeface="Times New Roman" pitchFamily="18" charset="0"/>
              </a:rPr>
              <a:t>"custom-style"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 CSS style rules go here */</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style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custom-style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&lt;!-- The structure of the document is created by putting in tags --&gt;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web-component-one </a:t>
            </a:r>
            <a:r>
              <a:rPr kumimoji="0" lang="en-US" b="0" i="0" u="none" strike="noStrike" cap="none" normalizeH="0" baseline="0" dirty="0" smtClean="0">
                <a:ln>
                  <a:noFill/>
                </a:ln>
                <a:solidFill>
                  <a:srgbClr val="9CDCFE"/>
                </a:solidFill>
                <a:effectLst/>
                <a:latin typeface="Consolas" pitchFamily="49" charset="0"/>
                <a:ea typeface="Times New Roman" pitchFamily="18" charset="0"/>
                <a:cs typeface="Times New Roman" pitchFamily="18" charset="0"/>
              </a:rPr>
              <a:t>on-click</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smtClean="0">
                <a:ln>
                  <a:noFill/>
                </a:ln>
                <a:solidFill>
                  <a:srgbClr val="CE9178"/>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CE9178"/>
                </a:solidFill>
                <a:effectLst/>
                <a:latin typeface="Consolas" pitchFamily="49" charset="0"/>
                <a:ea typeface="Times New Roman" pitchFamily="18" charset="0"/>
                <a:cs typeface="Times New Roman" pitchFamily="18" charset="0"/>
              </a:rPr>
              <a:t>eventHandler</a:t>
            </a:r>
            <a:r>
              <a:rPr kumimoji="0" lang="en-US" b="0" i="0" u="none" strike="noStrike" cap="none" normalizeH="0" baseline="0" dirty="0" smtClean="0">
                <a:ln>
                  <a:noFill/>
                </a:ln>
                <a:solidFill>
                  <a:srgbClr val="CE9178"/>
                </a:solidFill>
                <a:effectLst/>
                <a:latin typeface="Consolas" pitchFamily="49" charset="0"/>
                <a:ea typeface="Times New Roman" pitchFamily="18" charset="0"/>
                <a:cs typeface="Times New Roman" pitchFamily="18" charset="0"/>
              </a:rPr>
              <a:t>"</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chemeClr val="accent1"/>
                </a:solidFill>
                <a:effectLst/>
                <a:latin typeface="Consolas" pitchFamily="49" charset="0"/>
                <a:ea typeface="Times New Roman" pitchFamily="18" charset="0"/>
                <a:cs typeface="Times New Roman" pitchFamily="18" charset="0"/>
              </a:rPr>
              <a:t>"Content"</a:t>
            </a:r>
            <a:endParaRPr kumimoji="0" lang="en-US" b="0" i="0" u="none" strike="noStrike" cap="none" normalizeH="0" baseline="0" dirty="0" smtClean="0">
              <a:ln>
                <a:noFill/>
              </a:ln>
              <a:solidFill>
                <a:schemeClr val="accent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FF"/>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web-component-one&gt;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web-component-two </a:t>
            </a:r>
            <a:r>
              <a:rPr kumimoji="0" lang="en-US" b="0" i="0" u="none" strike="noStrike" cap="none" normalizeH="0" baseline="0" dirty="0" smtClean="0">
                <a:ln>
                  <a:noFill/>
                </a:ln>
                <a:solidFill>
                  <a:srgbClr val="9CDCFE"/>
                </a:solidFill>
                <a:effectLst/>
                <a:latin typeface="Consolas" pitchFamily="49" charset="0"/>
                <a:ea typeface="Times New Roman" pitchFamily="18" charset="0"/>
                <a:cs typeface="Times New Roman" pitchFamily="18" charset="0"/>
              </a:rPr>
              <a:t>attribute</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smtClean="0">
                <a:ln>
                  <a:noFill/>
                </a:ln>
                <a:solidFill>
                  <a:srgbClr val="CE9178"/>
                </a:solidFill>
                <a:effectLst/>
                <a:latin typeface="Consolas" pitchFamily="49" charset="0"/>
                <a:ea typeface="Times New Roman" pitchFamily="18" charset="0"/>
                <a:cs typeface="Times New Roman" pitchFamily="18" charset="0"/>
              </a:rPr>
              <a:t>"value"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web-component-two&gt;</a:t>
            </a:r>
            <a:endPar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template</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r>
              <a:rPr kumimoji="0" lang="en-US" b="0" i="0" u="none" strike="noStrike" cap="none" normalizeH="0" baseline="0" dirty="0" smtClean="0">
                <a:ln>
                  <a:noFill/>
                </a:ln>
                <a:solidFill>
                  <a:schemeClr val="tx1"/>
                </a:solidFill>
                <a:effectLst/>
                <a:latin typeface="Consolas" pitchFamily="49" charset="0"/>
                <a:cs typeface="Arial"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162800" cy="1754326"/>
          </a:xfrm>
          <a:prstGeom prst="rect">
            <a:avLst/>
          </a:prstGeom>
        </p:spPr>
        <p:txBody>
          <a:bodyPr wrap="square">
            <a:spAutoFit/>
          </a:bodyPr>
          <a:lstStyle/>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Within &lt;script&gt;, we define an ES6 class to associate with the web component.  </a:t>
            </a: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The class </a:t>
            </a:r>
            <a:r>
              <a:rPr lang="en-US" dirty="0" err="1" smtClean="0">
                <a:solidFill>
                  <a:srgbClr val="222222"/>
                </a:solidFill>
                <a:ea typeface="Times New Roman" pitchFamily="18" charset="0"/>
                <a:cs typeface="Segoe UI" pitchFamily="34" charset="0"/>
              </a:rPr>
              <a:t>FeedbackApp</a:t>
            </a:r>
            <a:r>
              <a:rPr lang="en-US" dirty="0" smtClean="0">
                <a:solidFill>
                  <a:srgbClr val="222222"/>
                </a:solidFill>
                <a:ea typeface="Times New Roman" pitchFamily="18" charset="0"/>
                <a:cs typeface="Segoe UI" pitchFamily="34" charset="0"/>
              </a:rPr>
              <a:t> is defined, and registered to be associated with the string “feedback-app”. </a:t>
            </a: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So, whenever the component &lt;feedback-app&gt; is imported and used, an instance of </a:t>
            </a:r>
            <a:r>
              <a:rPr lang="en-US" dirty="0" err="1" smtClean="0">
                <a:solidFill>
                  <a:srgbClr val="222222"/>
                </a:solidFill>
                <a:ea typeface="Times New Roman" pitchFamily="18" charset="0"/>
                <a:cs typeface="Segoe UI" pitchFamily="34" charset="0"/>
              </a:rPr>
              <a:t>FeedbackApp</a:t>
            </a:r>
            <a:r>
              <a:rPr lang="en-US" dirty="0" smtClean="0">
                <a:solidFill>
                  <a:srgbClr val="222222"/>
                </a:solidFill>
                <a:ea typeface="Times New Roman" pitchFamily="18" charset="0"/>
                <a:cs typeface="Segoe UI" pitchFamily="34" charset="0"/>
              </a:rPr>
              <a:t> class is created in the browser.</a:t>
            </a:r>
            <a:endParaRPr lang="en-US" dirty="0" smtClean="0">
              <a:cs typeface="Segoe UI" pitchFamily="34" charset="0"/>
            </a:endParaRPr>
          </a:p>
        </p:txBody>
      </p:sp>
      <p:sp>
        <p:nvSpPr>
          <p:cNvPr id="32770" name="Rectangle 2"/>
          <p:cNvSpPr>
            <a:spLocks noChangeArrowheads="1"/>
          </p:cNvSpPr>
          <p:nvPr/>
        </p:nvSpPr>
        <p:spPr bwMode="auto">
          <a:xfrm>
            <a:off x="304800" y="2534483"/>
            <a:ext cx="7620000" cy="4247317"/>
          </a:xfrm>
          <a:prstGeom prst="rect">
            <a:avLst/>
          </a:prstGeom>
          <a:solidFill>
            <a:schemeClr val="tx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script</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	class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err="1" smtClean="0">
                <a:ln>
                  <a:noFill/>
                </a:ln>
                <a:solidFill>
                  <a:srgbClr val="4EC9B0"/>
                </a:solidFill>
                <a:effectLst/>
                <a:latin typeface="Consolas" pitchFamily="49" charset="0"/>
                <a:ea typeface="Times New Roman" pitchFamily="18" charset="0"/>
                <a:cs typeface="Times New Roman" pitchFamily="18" charset="0"/>
              </a:rPr>
              <a:t>MyApp</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extends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err="1" smtClean="0">
                <a:ln>
                  <a:noFill/>
                </a:ln>
                <a:solidFill>
                  <a:srgbClr val="4EC9B0"/>
                </a:solidFill>
                <a:effectLst/>
                <a:latin typeface="Consolas" pitchFamily="49" charset="0"/>
                <a:ea typeface="Times New Roman" pitchFamily="18" charset="0"/>
                <a:cs typeface="Times New Roman" pitchFamily="18" charset="0"/>
              </a:rPr>
              <a:t>Polymer</a:t>
            </a:r>
            <a:r>
              <a:rPr kumimoji="0" lang="en-US" b="0" i="0" u="none" strike="noStrike" cap="none" normalizeH="0" baseline="0" dirty="0" err="1"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4EC9B0"/>
                </a:solidFill>
                <a:effectLst/>
                <a:latin typeface="Consolas" pitchFamily="49" charset="0"/>
                <a:ea typeface="Times New Roman" pitchFamily="18" charset="0"/>
                <a:cs typeface="Times New Roman" pitchFamily="18" charset="0"/>
              </a:rPr>
              <a:t>Element</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static</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get</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DCDCAA"/>
                </a:solidFill>
                <a:effectLst/>
                <a:latin typeface="Consolas" pitchFamily="49" charset="0"/>
                <a:ea typeface="Times New Roman" pitchFamily="18" charset="0"/>
                <a:cs typeface="Times New Roman" pitchFamily="18" charset="0"/>
              </a:rPr>
              <a:t>is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 </a:t>
            </a:r>
            <a:r>
              <a:rPr kumimoji="0" lang="en-US" b="0" i="0" u="none" strike="noStrike" cap="none" normalizeH="0" baseline="0" dirty="0" smtClean="0">
                <a:ln>
                  <a:noFill/>
                </a:ln>
                <a:solidFill>
                  <a:srgbClr val="C586C0"/>
                </a:solidFill>
                <a:effectLst/>
                <a:latin typeface="Consolas" pitchFamily="49" charset="0"/>
                <a:ea typeface="Times New Roman" pitchFamily="18" charset="0"/>
                <a:cs typeface="Times New Roman" pitchFamily="18" charset="0"/>
              </a:rPr>
              <a:t>return</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CE9178"/>
                </a:solidFill>
                <a:effectLst/>
                <a:latin typeface="Consolas" pitchFamily="49" charset="0"/>
                <a:ea typeface="Times New Roman" pitchFamily="18" charset="0"/>
                <a:cs typeface="Times New Roman" pitchFamily="18" charset="0"/>
              </a:rPr>
              <a:t>'my-app'</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static</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get</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DCDCAA"/>
                </a:solidFill>
                <a:effectLst/>
                <a:latin typeface="Consolas" pitchFamily="49" charset="0"/>
                <a:ea typeface="Times New Roman" pitchFamily="18" charset="0"/>
                <a:cs typeface="Times New Roman" pitchFamily="18" charset="0"/>
              </a:rPr>
              <a:t>properties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a:t>
            </a:r>
            <a:r>
              <a:rPr lang="en-US" dirty="0" smtClean="0">
                <a:latin typeface="Consolas" pitchFamily="49" charset="0"/>
                <a:ea typeface="Times New Roman" pitchFamily="18" charset="0"/>
                <a:cs typeface="Arial" pitchFamily="34"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Return properties as an object*/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/*Event handlers go here*/</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err="1" smtClean="0">
                <a:ln>
                  <a:noFill/>
                </a:ln>
                <a:solidFill>
                  <a:srgbClr val="DCDCAA"/>
                </a:solidFill>
                <a:effectLst/>
                <a:latin typeface="Consolas" pitchFamily="49" charset="0"/>
                <a:ea typeface="Times New Roman" pitchFamily="18" charset="0"/>
                <a:cs typeface="Times New Roman" pitchFamily="18" charset="0"/>
              </a:rPr>
              <a:t>eventHandler</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smtClean="0">
                <a:ln>
                  <a:noFill/>
                </a:ln>
                <a:solidFill>
                  <a:srgbClr val="9CDCFE"/>
                </a:solidFill>
                <a:effectLst/>
                <a:latin typeface="Consolas" pitchFamily="49" charset="0"/>
                <a:ea typeface="Times New Roman" pitchFamily="18" charset="0"/>
                <a:cs typeface="Times New Roman" pitchFamily="18" charset="0"/>
              </a:rPr>
              <a:t>e</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/*Code to handle events*/</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/*Most crucially, registration</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08B4E"/>
                </a:solidFill>
                <a:effectLst/>
                <a:latin typeface="Consolas" pitchFamily="49"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err="1" smtClean="0">
                <a:ln>
                  <a:noFill/>
                </a:ln>
                <a:solidFill>
                  <a:srgbClr val="9CDCFE"/>
                </a:solidFill>
                <a:effectLst/>
                <a:latin typeface="Consolas" pitchFamily="49" charset="0"/>
                <a:ea typeface="Times New Roman" pitchFamily="18" charset="0"/>
                <a:cs typeface="Times New Roman" pitchFamily="18" charset="0"/>
              </a:rPr>
              <a:t>window</a:t>
            </a:r>
            <a:r>
              <a:rPr kumimoji="0" lang="en-US" b="0" i="0" u="none" strike="noStrike" cap="none" normalizeH="0" baseline="0" dirty="0" err="1"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9CDCFE"/>
                </a:solidFill>
                <a:effectLst/>
                <a:latin typeface="Consolas" pitchFamily="49" charset="0"/>
                <a:ea typeface="Times New Roman" pitchFamily="18" charset="0"/>
                <a:cs typeface="Times New Roman" pitchFamily="18" charset="0"/>
              </a:rPr>
              <a:t>customElements</a:t>
            </a:r>
            <a:r>
              <a:rPr kumimoji="0" lang="en-US" b="0" i="0" u="none" strike="noStrike" cap="none" normalizeH="0" baseline="0" dirty="0" err="1"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DCDCAA"/>
                </a:solidFill>
                <a:effectLst/>
                <a:latin typeface="Consolas" pitchFamily="49" charset="0"/>
                <a:ea typeface="Times New Roman" pitchFamily="18" charset="0"/>
                <a:cs typeface="Times New Roman" pitchFamily="18" charset="0"/>
              </a:rPr>
              <a:t>define</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9CDCFE"/>
                </a:solidFill>
                <a:effectLst/>
                <a:latin typeface="Consolas" pitchFamily="49" charset="0"/>
                <a:ea typeface="Times New Roman" pitchFamily="18" charset="0"/>
                <a:cs typeface="Times New Roman" pitchFamily="18" charset="0"/>
              </a:rPr>
              <a:t>MyApp</a:t>
            </a:r>
            <a:r>
              <a:rPr kumimoji="0" lang="en-US" b="0" i="0" u="none" strike="noStrike" cap="none" normalizeH="0" baseline="0" dirty="0" err="1" smtClean="0">
                <a:ln>
                  <a:noFill/>
                </a:ln>
                <a:solidFill>
                  <a:srgbClr val="D4D4D4"/>
                </a:solidFill>
                <a:effectLst/>
                <a:latin typeface="Consolas" pitchFamily="49" charset="0"/>
                <a:ea typeface="Times New Roman" pitchFamily="18" charset="0"/>
                <a:cs typeface="Times New Roman" pitchFamily="18" charset="0"/>
              </a:rPr>
              <a:t>.</a:t>
            </a:r>
            <a:r>
              <a:rPr kumimoji="0" lang="en-US" b="0" i="0" u="none" strike="noStrike" cap="none" normalizeH="0" baseline="0" dirty="0" err="1" smtClean="0">
                <a:ln>
                  <a:noFill/>
                </a:ln>
                <a:solidFill>
                  <a:srgbClr val="9CDCFE"/>
                </a:solidFill>
                <a:effectLst/>
                <a:latin typeface="Consolas" pitchFamily="49" charset="0"/>
                <a:ea typeface="Times New Roman" pitchFamily="18" charset="0"/>
                <a:cs typeface="Times New Roman" pitchFamily="18" charset="0"/>
              </a:rPr>
              <a:t>is</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err="1" smtClean="0">
                <a:ln>
                  <a:noFill/>
                </a:ln>
                <a:solidFill>
                  <a:srgbClr val="D4D4D4"/>
                </a:solidFill>
                <a:effectLst/>
                <a:latin typeface="Consolas" pitchFamily="49" charset="0"/>
                <a:ea typeface="Times New Roman" pitchFamily="18" charset="0"/>
                <a:cs typeface="Times New Roman" pitchFamily="18" charset="0"/>
              </a:rPr>
              <a:t>My</a:t>
            </a:r>
            <a:r>
              <a:rPr kumimoji="0" lang="en-US" b="0" i="0" u="none" strike="noStrike" cap="none" normalizeH="0" baseline="0" dirty="0" err="1" smtClean="0">
                <a:ln>
                  <a:noFill/>
                </a:ln>
                <a:solidFill>
                  <a:srgbClr val="9CDCFE"/>
                </a:solidFill>
                <a:effectLst/>
                <a:latin typeface="Consolas" pitchFamily="49" charset="0"/>
                <a:ea typeface="Times New Roman" pitchFamily="18" charset="0"/>
                <a:cs typeface="Times New Roman" pitchFamily="18" charset="0"/>
              </a:rPr>
              <a:t>App</a:t>
            </a: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4D4D4"/>
                </a:solidFill>
                <a:effectLst/>
                <a:latin typeface="Consolas" pitchFamily="49" charset="0"/>
                <a:ea typeface="Times New Roman" pitchFamily="18" charset="0"/>
                <a:cs typeface="Times New Roman" pitchFamily="18" charset="0"/>
              </a:rPr>
              <a:t>  </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&lt;/</a:t>
            </a:r>
            <a:r>
              <a:rPr kumimoji="0" lang="en-US" b="0" i="0" u="none" strike="noStrike" cap="none" normalizeH="0" baseline="0" dirty="0" smtClean="0">
                <a:ln>
                  <a:noFill/>
                </a:ln>
                <a:solidFill>
                  <a:srgbClr val="569CD6"/>
                </a:solidFill>
                <a:effectLst/>
                <a:latin typeface="Consolas" pitchFamily="49" charset="0"/>
                <a:ea typeface="Times New Roman" pitchFamily="18" charset="0"/>
                <a:cs typeface="Times New Roman" pitchFamily="18" charset="0"/>
              </a:rPr>
              <a:t>script</a:t>
            </a:r>
            <a:r>
              <a:rPr kumimoji="0" lang="en-US" b="0" i="0" u="none" strike="noStrike" cap="none" normalizeH="0" baseline="0" dirty="0" smtClean="0">
                <a:ln>
                  <a:noFill/>
                </a:ln>
                <a:solidFill>
                  <a:srgbClr val="808080"/>
                </a:solidFill>
                <a:effectLst/>
                <a:latin typeface="Consolas" pitchFamily="49" charset="0"/>
                <a:ea typeface="Times New Roman" pitchFamily="18" charset="0"/>
                <a:cs typeface="Times New Roman" pitchFamily="18" charset="0"/>
              </a:rPr>
              <a:t>&gt;</a:t>
            </a:r>
            <a:endParaRPr kumimoji="0" lang="en-US" b="0" i="0" u="none" strike="noStrike" cap="none" normalizeH="0" baseline="0" dirty="0" smtClean="0">
              <a:ln>
                <a:noFill/>
              </a:ln>
              <a:solidFill>
                <a:schemeClr val="tx1"/>
              </a:solidFill>
              <a:effectLst/>
              <a:latin typeface="Consolas" pitchFamily="49"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28800"/>
            <a:ext cx="6858000" cy="2585323"/>
          </a:xfrm>
          <a:prstGeom prst="rect">
            <a:avLst/>
          </a:prstGeom>
        </p:spPr>
        <p:txBody>
          <a:bodyPr wrap="square">
            <a:spAutoFit/>
          </a:bodyPr>
          <a:lstStyle/>
          <a:p>
            <a:pPr>
              <a:buFont typeface="Arial" pitchFamily="34" charset="0"/>
              <a:buChar char="•"/>
            </a:pPr>
            <a:r>
              <a:rPr lang="en-US" dirty="0" smtClean="0"/>
              <a:t>This implicitly </a:t>
            </a:r>
            <a:r>
              <a:rPr lang="en-US" dirty="0" smtClean="0"/>
              <a:t>enforces Model View Controller (MVC) architecture. </a:t>
            </a:r>
            <a:endParaRPr lang="en-US" dirty="0" smtClean="0"/>
          </a:p>
          <a:p>
            <a:pPr>
              <a:buFont typeface="Arial" pitchFamily="34" charset="0"/>
              <a:buChar char="•"/>
            </a:pPr>
            <a:endParaRPr lang="en-US" dirty="0" smtClean="0"/>
          </a:p>
          <a:p>
            <a:pPr>
              <a:buFont typeface="Arial" pitchFamily="34" charset="0"/>
              <a:buChar char="•"/>
            </a:pPr>
            <a:r>
              <a:rPr lang="en-US" dirty="0" smtClean="0"/>
              <a:t>The </a:t>
            </a:r>
            <a:r>
              <a:rPr lang="en-US" dirty="0" smtClean="0"/>
              <a:t>structure forms the view and the scripts constitute the controlling logic. </a:t>
            </a:r>
            <a:endParaRPr lang="en-US" dirty="0" smtClean="0"/>
          </a:p>
          <a:p>
            <a:pPr>
              <a:buFont typeface="Arial" pitchFamily="34" charset="0"/>
              <a:buChar char="•"/>
            </a:pPr>
            <a:endParaRPr lang="en-US" dirty="0" smtClean="0"/>
          </a:p>
          <a:p>
            <a:pPr>
              <a:buFont typeface="Arial" pitchFamily="34" charset="0"/>
              <a:buChar char="•"/>
            </a:pPr>
            <a:r>
              <a:rPr lang="en-US" dirty="0" smtClean="0"/>
              <a:t>The </a:t>
            </a:r>
            <a:r>
              <a:rPr lang="en-US" dirty="0" smtClean="0"/>
              <a:t>data model is made up of the attributes of web components/tags in the structure as well as the properties of the associated class.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Daniel\feedback-app-architecture.jp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381000" y="1981200"/>
            <a:ext cx="7543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Coming to &lt;feedback-app&gt;, the layout of the page contains a header and two resizable panels side by side. </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dirty="0" smtClean="0">
              <a:solidFill>
                <a:srgbClr val="222222"/>
              </a:solidFill>
              <a:ea typeface="Times New Roman" pitchFamily="18"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The layout is made by wrapping the header content in &lt;app-header&gt; and wrapping the &lt;app-header&gt; and the &lt;resizable-panels&gt; components in &lt;app-header-layout&gt;.</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dirty="0" smtClean="0">
              <a:solidFill>
                <a:srgbClr val="222222"/>
              </a:solidFill>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Within &lt;resizable-panels&gt;, the panels are actually &lt;div&gt; containers, the left one is for holding the narrative views and the right one is for holding the narrative editor. </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7391400" cy="3416320"/>
          </a:xfrm>
          <a:prstGeom prst="rect">
            <a:avLst/>
          </a:prstGeom>
        </p:spPr>
        <p:txBody>
          <a:bodyPr wrap="square">
            <a:spAutoFit/>
          </a:bodyPr>
          <a:lstStyle/>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Within both of the panels, a suitable web-component called &lt;paper-card&gt; is used to hold the narrative views and the editor. </a:t>
            </a: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For </a:t>
            </a:r>
            <a:r>
              <a:rPr lang="en-US" dirty="0" smtClean="0">
                <a:solidFill>
                  <a:srgbClr val="222222"/>
                </a:solidFill>
                <a:ea typeface="Times New Roman" pitchFamily="18" charset="0"/>
                <a:cs typeface="Segoe UI" pitchFamily="34" charset="0"/>
              </a:rPr>
              <a:t>the views, a &lt;paper-card&gt; contains a heading wrapped in &lt;paper-toolbar&gt;, tooltip display via &lt;paper-tooltip&gt;, followed by the actual body of the card. </a:t>
            </a: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This </a:t>
            </a:r>
            <a:r>
              <a:rPr lang="en-US" dirty="0" smtClean="0">
                <a:solidFill>
                  <a:srgbClr val="222222"/>
                </a:solidFill>
                <a:ea typeface="Times New Roman" pitchFamily="18" charset="0"/>
                <a:cs typeface="Segoe UI" pitchFamily="34" charset="0"/>
              </a:rPr>
              <a:t>body is encapsulated in a div, which is further wrapped in a Polymer behavior component called &lt;iron-collapse&gt;, which is to be able to expand/hide the narrative view. </a:t>
            </a: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The </a:t>
            </a:r>
            <a:r>
              <a:rPr lang="en-US" dirty="0" smtClean="0">
                <a:solidFill>
                  <a:srgbClr val="222222"/>
                </a:solidFill>
                <a:ea typeface="Times New Roman" pitchFamily="18" charset="0"/>
                <a:cs typeface="Segoe UI" pitchFamily="34" charset="0"/>
              </a:rPr>
              <a:t>buttons at the top are made with &lt;paper-button&gt; component</a:t>
            </a:r>
            <a:r>
              <a:rPr lang="en-US" dirty="0" smtClean="0">
                <a:solidFill>
                  <a:srgbClr val="222222"/>
                </a:solidFill>
                <a:ea typeface="Times New Roman" pitchFamily="18" charset="0"/>
                <a:cs typeface="Segoe UI" pitchFamily="34" charset="0"/>
              </a:rPr>
              <a:t>.</a:t>
            </a:r>
            <a:endParaRPr lang="en-US" sz="1050" dirty="0" smtClean="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7010400" cy="1754326"/>
          </a:xfrm>
          <a:prstGeom prst="rect">
            <a:avLst/>
          </a:prstGeom>
        </p:spPr>
        <p:txBody>
          <a:bodyPr wrap="square">
            <a:spAutoFit/>
          </a:bodyPr>
          <a:lstStyle/>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To deliver some of the functionalities, the appropriate event handlers are registered for Polymer events on the target elements</a:t>
            </a:r>
            <a:r>
              <a:rPr lang="en-US" dirty="0" smtClean="0">
                <a:solidFill>
                  <a:srgbClr val="222222"/>
                </a:solidFill>
                <a:ea typeface="Times New Roman" pitchFamily="18" charset="0"/>
                <a:cs typeface="Segoe UI" pitchFamily="34" charset="0"/>
              </a:rPr>
              <a:t>.</a:t>
            </a:r>
          </a:p>
          <a:p>
            <a:pPr lvl="0" eaLnBrk="0" fontAlgn="base" hangingPunct="0">
              <a:spcBef>
                <a:spcPct val="0"/>
              </a:spcBef>
              <a:spcAft>
                <a:spcPct val="0"/>
              </a:spcAft>
              <a:buFontTx/>
              <a:buChar char="•"/>
            </a:pPr>
            <a:endParaRPr lang="en-US" dirty="0" smtClean="0">
              <a:solidFill>
                <a:srgbClr val="222222"/>
              </a:solidFill>
              <a:ea typeface="Times New Roman" pitchFamily="18" charset="0"/>
              <a:cs typeface="Segoe UI" pitchFamily="34" charset="0"/>
            </a:endParaRPr>
          </a:p>
          <a:p>
            <a:pPr lvl="0" eaLnBrk="0" fontAlgn="base" hangingPunct="0">
              <a:spcBef>
                <a:spcPct val="0"/>
              </a:spcBef>
              <a:spcAft>
                <a:spcPct val="0"/>
              </a:spcAft>
              <a:buFontTx/>
              <a:buChar char="•"/>
            </a:pPr>
            <a:r>
              <a:rPr lang="en-US" dirty="0" smtClean="0">
                <a:solidFill>
                  <a:srgbClr val="222222"/>
                </a:solidFill>
                <a:ea typeface="Times New Roman" pitchFamily="18" charset="0"/>
                <a:cs typeface="Segoe UI" pitchFamily="34" charset="0"/>
              </a:rPr>
              <a:t> </a:t>
            </a:r>
            <a:r>
              <a:rPr lang="en-US" dirty="0" smtClean="0">
                <a:solidFill>
                  <a:srgbClr val="222222"/>
                </a:solidFill>
                <a:ea typeface="Times New Roman" pitchFamily="18" charset="0"/>
                <a:cs typeface="Segoe UI" pitchFamily="34" charset="0"/>
              </a:rPr>
              <a:t>All event handlers are properties of </a:t>
            </a:r>
            <a:r>
              <a:rPr lang="en-US" dirty="0" err="1" smtClean="0">
                <a:solidFill>
                  <a:srgbClr val="222222"/>
                </a:solidFill>
                <a:ea typeface="Times New Roman" pitchFamily="18" charset="0"/>
                <a:cs typeface="Segoe UI" pitchFamily="34" charset="0"/>
              </a:rPr>
              <a:t>FeedbackApp</a:t>
            </a:r>
            <a:r>
              <a:rPr lang="en-US" dirty="0" smtClean="0">
                <a:solidFill>
                  <a:srgbClr val="222222"/>
                </a:solidFill>
                <a:ea typeface="Times New Roman" pitchFamily="18" charset="0"/>
                <a:cs typeface="Segoe UI" pitchFamily="34" charset="0"/>
              </a:rPr>
              <a:t> class, defined in &lt;script&gt; tag.</a:t>
            </a:r>
            <a:endParaRPr lang="en-US" sz="2800" dirty="0" smtClean="0">
              <a:cs typeface="Arial" pitchFamily="34" charset="0"/>
            </a:endParaRPr>
          </a:p>
        </p:txBody>
      </p:sp>
      <p:sp>
        <p:nvSpPr>
          <p:cNvPr id="36865" name="Rectangle 1"/>
          <p:cNvSpPr>
            <a:spLocks noChangeArrowheads="1"/>
          </p:cNvSpPr>
          <p:nvPr/>
        </p:nvSpPr>
        <p:spPr bwMode="auto">
          <a:xfrm>
            <a:off x="228600" y="2514600"/>
            <a:ext cx="8305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The functionalities so far are -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Collapsible &lt;paper-card&gt; for holding the views - tap on blue toolbar to expand or collapse.</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&lt;paper-card&gt; that holds narrative view has 'See More' and 'See Less' functionality.</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Clicking on 'Edit' button opens up the narrative editor with the content loaded. Clicking on 'Close' in the narrative editor will collapse the editor and clear it of the loaded content.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222222"/>
                </a:solidFill>
                <a:effectLst/>
                <a:ea typeface="Times New Roman" pitchFamily="18" charset="0"/>
                <a:cs typeface="Segoe UI" pitchFamily="34" charset="0"/>
              </a:rPr>
              <a:t>Above all, the narrative data holds the data loaded from the JSON file </a:t>
            </a:r>
            <a:r>
              <a:rPr kumimoji="0" lang="en-US" b="0" i="0" u="none" strike="noStrike" cap="none" normalizeH="0" baseline="0" dirty="0" err="1" smtClean="0">
                <a:ln>
                  <a:noFill/>
                </a:ln>
                <a:solidFill>
                  <a:srgbClr val="222222"/>
                </a:solidFill>
                <a:effectLst/>
                <a:ea typeface="Times New Roman" pitchFamily="18" charset="0"/>
                <a:cs typeface="Segoe UI" pitchFamily="34" charset="0"/>
              </a:rPr>
              <a:t>data_narratives.json</a:t>
            </a:r>
            <a:r>
              <a:rPr kumimoji="0" lang="en-US" b="0" i="0" u="none" strike="noStrike" cap="none" normalizeH="0" baseline="0" dirty="0" smtClean="0">
                <a:ln>
                  <a:noFill/>
                </a:ln>
                <a:solidFill>
                  <a:srgbClr val="222222"/>
                </a:solidFill>
                <a:effectLst/>
                <a:ea typeface="Times New Roman" pitchFamily="18" charset="0"/>
                <a:cs typeface="Segoe UI" pitchFamily="34" charset="0"/>
              </a:rPr>
              <a:t>. </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ulen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602</Words>
  <Application>Microsoft Office PowerPoint</Application>
  <PresentationFormat>On-screen Show (4:3)</PresentationFormat>
  <Paragraphs>86</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Storyboard Layouts</vt:lpstr>
      <vt:lpstr>Opulent</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kolperadhakrishna</dc:creator>
  <cp:lastModifiedBy>HP</cp:lastModifiedBy>
  <cp:revision>23</cp:revision>
  <dcterms:created xsi:type="dcterms:W3CDTF">2006-08-16T00:00:00Z</dcterms:created>
  <dcterms:modified xsi:type="dcterms:W3CDTF">2018-04-04T21:52:03Z</dcterms:modified>
</cp:coreProperties>
</file>