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2" autoAdjust="0"/>
    <p:restoredTop sz="96928"/>
  </p:normalViewPr>
  <p:slideViewPr>
    <p:cSldViewPr snapToGrid="0" showGuides="1">
      <p:cViewPr varScale="1">
        <p:scale>
          <a:sx n="88" d="100"/>
          <a:sy n="8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A4AD-9F24-49D2-A5EA-9AF886B5E68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37D0-7A1E-41BA-896B-9F6CFFBB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37D0-7A1E-41BA-896B-9F6CFFBBE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37D0-7A1E-41BA-896B-9F6CFFBBED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986" y="0"/>
            <a:ext cx="8736013" cy="1138363"/>
          </a:xfrm>
          <a:effectLst/>
        </p:spPr>
        <p:txBody>
          <a:bodyPr/>
          <a:lstStyle>
            <a:lvl1pPr algn="l">
              <a:defRPr sz="4050" b="1" i="0" baseline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8114" y="664255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B989-491E-49A8-9E48-2614FF9BC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359673"/>
            <a:ext cx="8736013" cy="519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66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4178"/>
            <a:ext cx="7772400" cy="1470025"/>
          </a:xfrm>
          <a:effectLst/>
        </p:spPr>
        <p:txBody>
          <a:bodyPr/>
          <a:lstStyle>
            <a:lvl1pPr algn="ctr">
              <a:defRPr sz="440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61230"/>
            <a:ext cx="7772400" cy="1362075"/>
          </a:xfrm>
        </p:spPr>
        <p:txBody>
          <a:bodyPr anchor="t"/>
          <a:lstStyle>
            <a:lvl1pPr algn="ctr">
              <a:defRPr sz="6000" b="1" i="0" cap="none" baseline="0">
                <a:solidFill>
                  <a:schemeClr val="accent3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Subsection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23303"/>
            <a:ext cx="7772400" cy="502660"/>
          </a:xfrm>
        </p:spPr>
        <p:txBody>
          <a:bodyPr anchor="b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1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137035"/>
          </a:xfrm>
        </p:spPr>
        <p:txBody>
          <a:bodyPr/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8114" y="6558981"/>
            <a:ext cx="4077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BB93CD-758C-4CC8-81CD-C84F1D233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1370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53281" y="6558981"/>
            <a:ext cx="4077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1127234"/>
          </a:xfrm>
          <a:effectLst/>
        </p:spPr>
        <p:txBody>
          <a:bodyPr>
            <a:noAutofit/>
          </a:bodyPr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88145-80A6-2D4F-83FE-ECD8366F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114" y="662256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8D7B12F-9450-6348-8B6B-1FB5A4E1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114" y="662256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"/>
            <a:ext cx="8686800" cy="11449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7624"/>
            <a:ext cx="8686800" cy="53538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8B382-B7E7-714D-B849-604A54E5D6BA}"/>
              </a:ext>
            </a:extLst>
          </p:cNvPr>
          <p:cNvSpPr txBox="1"/>
          <p:nvPr/>
        </p:nvSpPr>
        <p:spPr>
          <a:xfrm>
            <a:off x="2" y="6604837"/>
            <a:ext cx="9144001" cy="2734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sz="1013" dirty="0">
              <a:solidFill>
                <a:prstClr val="black"/>
              </a:solidFill>
            </a:endParaRPr>
          </a:p>
        </p:txBody>
      </p:sp>
      <p:pic>
        <p:nvPicPr>
          <p:cNvPr id="10" name="Picture 10" descr="isi.png">
            <a:extLst>
              <a:ext uri="{FF2B5EF4-FFF2-40B4-BE49-F238E27FC236}">
                <a16:creationId xmlns:a16="http://schemas.microsoft.com/office/drawing/2014/main" id="{9D5FA36C-23F2-824F-995D-EADD936BF9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" y="6648403"/>
            <a:ext cx="2149783" cy="1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Formal_Viterbi_GoldOnCard_NoBG.eps">
            <a:extLst>
              <a:ext uri="{FF2B5EF4-FFF2-40B4-BE49-F238E27FC236}">
                <a16:creationId xmlns:a16="http://schemas.microsoft.com/office/drawing/2014/main" id="{5A72FD47-8219-5944-B107-F2D9DD15F46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1"/>
          <a:stretch/>
        </p:blipFill>
        <p:spPr bwMode="auto">
          <a:xfrm>
            <a:off x="8158912" y="6663744"/>
            <a:ext cx="952433" cy="1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 dt="0"/>
  <p:txStyles>
    <p:titleStyle>
      <a:lvl1pPr marL="0" marR="0" indent="0" algn="l" defTabSz="3429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i="0" kern="1200">
          <a:solidFill>
            <a:schemeClr val="accent2"/>
          </a:solidFill>
          <a:effectLst/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0" indent="0" algn="l" defTabSz="342900" rtl="0" eaLnBrk="1" latinLnBrk="0" hangingPunct="1">
        <a:lnSpc>
          <a:spcPct val="150000"/>
        </a:lnSpc>
        <a:spcBef>
          <a:spcPct val="20000"/>
        </a:spcBef>
        <a:buFont typeface="Arial"/>
        <a:buNone/>
        <a:defRPr sz="27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8335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tabLst/>
        <a:defRPr sz="1500" b="1" i="0" kern="1200">
          <a:solidFill>
            <a:schemeClr val="tx1">
              <a:lumMod val="50000"/>
              <a:lumOff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58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35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0287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3716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dtaxonomy.readthedocs.io/" TargetMode="External"/><Relationship Id="rId2" Type="http://schemas.openxmlformats.org/officeDocument/2006/relationships/hyperlink" Target="https://github.com/nichtich/wikidata-taxonom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imbelton/wikidata" TargetMode="External"/><Relationship Id="rId3" Type="http://schemas.openxmlformats.org/officeDocument/2006/relationships/hyperlink" Target="https://github.com/maxlath/wikibase-cli" TargetMode="External"/><Relationship Id="rId7" Type="http://schemas.openxmlformats.org/officeDocument/2006/relationships/hyperlink" Target="https://github.com/SuLab/WikidataIntegrator" TargetMode="External"/><Relationship Id="rId2" Type="http://schemas.openxmlformats.org/officeDocument/2006/relationships/hyperlink" Target="https://www.mediawiki.org/wiki/Wikibase/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hlia/wikidata" TargetMode="External"/><Relationship Id="rId5" Type="http://schemas.openxmlformats.org/officeDocument/2006/relationships/hyperlink" Target="https://wdtaxonomy.readthedocs.io/" TargetMode="External"/><Relationship Id="rId4" Type="http://schemas.openxmlformats.org/officeDocument/2006/relationships/hyperlink" Target="https://github.com/nichtich/wikidata-taxono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use-wikidata-in-ai-and-cognitive-applications-pt1/" TargetMode="External"/><Relationship Id="rId2" Type="http://schemas.openxmlformats.org/officeDocument/2006/relationships/hyperlink" Target="https://www.mediawiki.org/wiki/Wikibase/API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lath/wikibase-cli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96C1-346F-5C4A-8138-A5E79A8D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03462"/>
            <a:ext cx="7772400" cy="2019844"/>
          </a:xfrm>
        </p:spPr>
        <p:txBody>
          <a:bodyPr/>
          <a:lstStyle/>
          <a:p>
            <a:r>
              <a:rPr lang="en-US" dirty="0"/>
              <a:t>Wikidata API &amp;</a:t>
            </a:r>
            <a:br>
              <a:rPr lang="en-US" dirty="0"/>
            </a:br>
            <a:r>
              <a:rPr lang="en-US" dirty="0"/>
              <a:t>Command-Line Tools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275806" y="4023303"/>
            <a:ext cx="6400800" cy="18880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None/>
              <a:defRPr sz="2700" b="1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342900" indent="0" algn="ctr" defTabSz="3429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tabLst/>
              <a:defRPr sz="1500" b="1" i="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800" indent="0" algn="ctr" defTabSz="3429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350" b="1" i="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028700" indent="0" algn="ctr" defTabSz="3429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200" b="1" i="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371600" indent="0" algn="ctr" defTabSz="3429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200" b="1" i="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Daniel </a:t>
            </a:r>
            <a:r>
              <a:rPr lang="en-US" altLang="en-US" dirty="0" err="1"/>
              <a:t>Garijo</a:t>
            </a:r>
            <a:r>
              <a:rPr lang="en-US" altLang="en-US" dirty="0"/>
              <a:t>, Pedro </a:t>
            </a:r>
            <a:r>
              <a:rPr lang="en-US" altLang="en-US" dirty="0" err="1"/>
              <a:t>Szekely</a:t>
            </a:r>
            <a:endParaRPr lang="en-US" altLang="en-US" dirty="0"/>
          </a:p>
          <a:p>
            <a:r>
              <a:rPr lang="en-US" altLang="en-US" dirty="0"/>
              <a:t>Information Sciences Institute and</a:t>
            </a:r>
            <a:br>
              <a:rPr lang="en-US" altLang="en-US" dirty="0"/>
            </a:br>
            <a:r>
              <a:rPr lang="en-US" altLang="en-US" dirty="0"/>
              <a:t>Department of Computer Science</a:t>
            </a:r>
          </a:p>
          <a:p>
            <a:endParaRPr lang="en-US" altLang="en-US" dirty="0"/>
          </a:p>
          <a:p>
            <a:r>
              <a:rPr lang="en-US" altLang="en-US" dirty="0"/>
              <a:t>@</a:t>
            </a:r>
            <a:r>
              <a:rPr lang="en-US" altLang="en-US" dirty="0" err="1"/>
              <a:t>dgarijov</a:t>
            </a:r>
            <a:r>
              <a:rPr lang="en-US" altLang="en-US" dirty="0"/>
              <a:t>, @</a:t>
            </a:r>
            <a:r>
              <a:rPr lang="en-US" altLang="en-US" dirty="0" err="1"/>
              <a:t>szeke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{dgarijo, </a:t>
            </a:r>
            <a:r>
              <a:rPr lang="en-US" altLang="en-US" dirty="0" err="1"/>
              <a:t>pszekely</a:t>
            </a:r>
            <a:r>
              <a:rPr lang="en-US" altLang="en-US" dirty="0"/>
              <a:t>}@isi.edu</a:t>
            </a:r>
          </a:p>
        </p:txBody>
      </p:sp>
    </p:spTree>
    <p:extLst>
      <p:ext uri="{BB962C8B-B14F-4D97-AF65-F5344CB8AC3E}">
        <p14:creationId xmlns:p14="http://schemas.microsoft.com/office/powerpoint/2010/main" val="429053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B8F7-2CC1-044F-90E8-1D6FA022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Wikidata Taxonomy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2801-1B08-A046-882F-876A59864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6BF-6031-0B45-830A-3F177E9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"/>
            <a:ext cx="8686800" cy="1507066"/>
          </a:xfrm>
        </p:spPr>
        <p:txBody>
          <a:bodyPr/>
          <a:lstStyle/>
          <a:p>
            <a:r>
              <a:rPr lang="en-US" dirty="0"/>
              <a:t>Wikidata Taxonomy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1800" dirty="0">
                <a:solidFill>
                  <a:schemeClr val="accent3"/>
                </a:solidFill>
                <a:hlinkClick r:id="rId2"/>
              </a:rPr>
              <a:t>https://github.com/nichtich/wikidata-taxonomy</a:t>
            </a:r>
            <a:r>
              <a:rPr lang="en-US" sz="1800" dirty="0">
                <a:solidFill>
                  <a:schemeClr val="accent3"/>
                </a:solidFill>
              </a:rPr>
              <a:t>  </a:t>
            </a:r>
            <a:br>
              <a:rPr lang="en-US" sz="1800" dirty="0">
                <a:solidFill>
                  <a:schemeClr val="accent3"/>
                </a:solidFill>
              </a:rPr>
            </a:br>
            <a:r>
              <a:rPr lang="en-US" sz="1800" dirty="0">
                <a:solidFill>
                  <a:schemeClr val="accent3"/>
                </a:solidFill>
                <a:hlinkClick r:id="rId3"/>
              </a:rPr>
              <a:t>https://wdtaxonomy.readthedocs.io</a:t>
            </a:r>
            <a:r>
              <a:rPr lang="en-US" sz="1800" dirty="0">
                <a:solidFill>
                  <a:schemeClr val="accent3"/>
                </a:solidFill>
              </a:rPr>
              <a:t>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6BE31-F0E7-5042-88DA-CDEDFABB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7EB8-F1C8-B54A-AFA7-C7587738CF78}"/>
              </a:ext>
            </a:extLst>
          </p:cNvPr>
          <p:cNvSpPr txBox="1"/>
          <p:nvPr/>
        </p:nvSpPr>
        <p:spPr>
          <a:xfrm>
            <a:off x="1326255" y="3310467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Installation:</a:t>
            </a:r>
          </a:p>
          <a:p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install -g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wikidata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-taxonomy</a:t>
            </a:r>
          </a:p>
        </p:txBody>
      </p:sp>
    </p:spTree>
    <p:extLst>
      <p:ext uri="{BB962C8B-B14F-4D97-AF65-F5344CB8AC3E}">
        <p14:creationId xmlns:p14="http://schemas.microsoft.com/office/powerpoint/2010/main" val="23269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6BF-6031-0B45-830A-3F177E9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Wikidata Taxonomy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6BE31-F0E7-5042-88DA-CDEDFABB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BC5-F91D-4F71-812A-B090E5D2C5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2A77A-E8B9-8545-B1CC-80CCF69E3D47}"/>
              </a:ext>
            </a:extLst>
          </p:cNvPr>
          <p:cNvSpPr txBox="1"/>
          <p:nvPr/>
        </p:nvSpPr>
        <p:spPr>
          <a:xfrm>
            <a:off x="457200" y="1558941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wdtaxonomy</a:t>
            </a:r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Q634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subclasses of planet (Q634)</a:t>
            </a:r>
          </a:p>
          <a:p>
            <a:endParaRPr lang="en-US" dirty="0">
              <a:latin typeface="Courier New" panose="02070309020205020404" pitchFamily="49" charset="0"/>
              <a:ea typeface="Helvetica Neue Condensed" panose="020005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wdtaxonomy</a:t>
            </a:r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Q458 -P P463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Members of (P463) the European Union (Q458)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F8CA5-185F-A445-87BE-F22E50B00565}"/>
              </a:ext>
            </a:extLst>
          </p:cNvPr>
          <p:cNvSpPr/>
          <p:nvPr/>
        </p:nvSpPr>
        <p:spPr>
          <a:xfrm>
            <a:off x="457200" y="1127235"/>
            <a:ext cx="560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Print taxonomies defined using any 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6C93E-EF1E-594C-93F2-95D70BC939D8}"/>
              </a:ext>
            </a:extLst>
          </p:cNvPr>
          <p:cNvSpPr txBox="1"/>
          <p:nvPr/>
        </p:nvSpPr>
        <p:spPr>
          <a:xfrm>
            <a:off x="457200" y="3967233"/>
            <a:ext cx="8456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wdtaxonomy</a:t>
            </a:r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Q634 -r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super-classes of planet (Q634)</a:t>
            </a:r>
          </a:p>
          <a:p>
            <a:endParaRPr lang="en-US" dirty="0">
              <a:latin typeface="Courier New" panose="02070309020205020404" pitchFamily="49" charset="0"/>
              <a:ea typeface="Helvetica Neue Condensed" panose="02000503000000020004" pitchFamily="2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wdtaxonomy</a:t>
            </a:r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Q458 -P P463 –r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Orgs that the European Union (Q458) is a member of (P463)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CA421-461B-514E-B1CB-6097E0A4CAB3}"/>
              </a:ext>
            </a:extLst>
          </p:cNvPr>
          <p:cNvSpPr/>
          <p:nvPr/>
        </p:nvSpPr>
        <p:spPr>
          <a:xfrm>
            <a:off x="457200" y="3535527"/>
            <a:ext cx="4261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Print taxonomies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60629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2C1-8935-F745-A9A8-A58AB182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E4BB8-CE49-4245-BBA5-F511EE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4E48-4F1B-0547-9826-1CAF79D0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30" y="2140198"/>
            <a:ext cx="6775770" cy="35411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583F1B-6C5B-1147-9240-8A51D6C956E3}"/>
              </a:ext>
            </a:extLst>
          </p:cNvPr>
          <p:cNvCxnSpPr>
            <a:cxnSpLocks/>
          </p:cNvCxnSpPr>
          <p:nvPr/>
        </p:nvCxnSpPr>
        <p:spPr>
          <a:xfrm>
            <a:off x="3445933" y="1494549"/>
            <a:ext cx="1027482" cy="11905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AFF240-5CAD-4640-AF7C-E77F769015C5}"/>
              </a:ext>
            </a:extLst>
          </p:cNvPr>
          <p:cNvSpPr txBox="1"/>
          <p:nvPr/>
        </p:nvSpPr>
        <p:spPr>
          <a:xfrm>
            <a:off x="1271689" y="1210486"/>
            <a:ext cx="368062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# connected Wikimedia sites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73A46B-3434-164D-B832-1CFFC316869B}"/>
              </a:ext>
            </a:extLst>
          </p:cNvPr>
          <p:cNvCxnSpPr>
            <a:cxnSpLocks/>
          </p:cNvCxnSpPr>
          <p:nvPr/>
        </p:nvCxnSpPr>
        <p:spPr>
          <a:xfrm flipH="1">
            <a:off x="5427133" y="1494549"/>
            <a:ext cx="804334" cy="17651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C98EA6-D3AB-B748-A323-1E11C35A648D}"/>
              </a:ext>
            </a:extLst>
          </p:cNvPr>
          <p:cNvSpPr txBox="1"/>
          <p:nvPr/>
        </p:nvSpPr>
        <p:spPr>
          <a:xfrm>
            <a:off x="5286244" y="1210486"/>
            <a:ext cx="1584088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# instances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4EDD7-46B1-9B41-8A00-76B1060A826D}"/>
              </a:ext>
            </a:extLst>
          </p:cNvPr>
          <p:cNvCxnSpPr>
            <a:cxnSpLocks/>
          </p:cNvCxnSpPr>
          <p:nvPr/>
        </p:nvCxnSpPr>
        <p:spPr>
          <a:xfrm flipV="1">
            <a:off x="5286244" y="5520268"/>
            <a:ext cx="530356" cy="5249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3345F4-D7F5-1244-A2DC-B34F4F15EB58}"/>
              </a:ext>
            </a:extLst>
          </p:cNvPr>
          <p:cNvSpPr txBox="1"/>
          <p:nvPr/>
        </p:nvSpPr>
        <p:spPr>
          <a:xfrm>
            <a:off x="2320990" y="5914193"/>
            <a:ext cx="307353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additional </a:t>
            </a:r>
            <a:r>
              <a:rPr lang="en-US" sz="2400" b="1" dirty="0" err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superclasses</a:t>
            </a:r>
            <a:endParaRPr lang="en-US" sz="2400" b="1" dirty="0">
              <a:solidFill>
                <a:schemeClr val="bg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B1179-598A-7D41-85B7-3D961F7C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216BD-0EE5-F348-B620-859CB78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BC5-F91D-4F71-812A-B090E5D2C5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C55A9-8458-1D49-B7D4-D0A1E6C7C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300406"/>
            <a:ext cx="8736013" cy="549832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Wikibase</a:t>
            </a:r>
            <a:r>
              <a:rPr lang="en-US" dirty="0">
                <a:solidFill>
                  <a:schemeClr val="accent3"/>
                </a:solidFill>
              </a:rPr>
              <a:t> API</a:t>
            </a:r>
          </a:p>
          <a:p>
            <a:pPr lvl="1"/>
            <a:r>
              <a:rPr lang="en-US" dirty="0">
                <a:hlinkClick r:id="rId2"/>
              </a:rPr>
              <a:t>https://www.mediawiki.org/wiki/Wikibase/API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querying, adding, removing and editing information on any </a:t>
            </a:r>
            <a:r>
              <a:rPr lang="en-US" dirty="0" err="1"/>
              <a:t>Wikibase</a:t>
            </a:r>
            <a:r>
              <a:rPr lang="en-US" dirty="0"/>
              <a:t> instance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Wikibase</a:t>
            </a:r>
            <a:r>
              <a:rPr lang="en-US" dirty="0">
                <a:solidFill>
                  <a:schemeClr val="accent3"/>
                </a:solidFill>
              </a:rPr>
              <a:t> command line interface</a:t>
            </a:r>
          </a:p>
          <a:p>
            <a:pPr lvl="1"/>
            <a:r>
              <a:rPr lang="en-US" dirty="0">
                <a:hlinkClick r:id="rId3"/>
              </a:rPr>
              <a:t>https://github.com/maxlath/wikibase-cli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 Command-line interface interface to </a:t>
            </a:r>
            <a:r>
              <a:rPr lang="en-US" dirty="0" err="1"/>
              <a:t>Wikibase</a:t>
            </a:r>
            <a:r>
              <a:rPr lang="en-US" dirty="0"/>
              <a:t> instances</a:t>
            </a:r>
          </a:p>
          <a:p>
            <a:r>
              <a:rPr lang="en-US" dirty="0">
                <a:solidFill>
                  <a:schemeClr val="accent3"/>
                </a:solidFill>
              </a:rPr>
              <a:t>Wikidata taxonomy</a:t>
            </a:r>
          </a:p>
          <a:p>
            <a:pPr lvl="1"/>
            <a:r>
              <a:rPr lang="en-US" dirty="0">
                <a:hlinkClick r:id="rId4"/>
              </a:rPr>
              <a:t>https://github.com/nichtich/wikidata-taxonomy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https://wdtaxonomy.readthedocs.io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command-line tool and library to extract taxonomies from Wikidata</a:t>
            </a:r>
          </a:p>
          <a:p>
            <a:r>
              <a:rPr lang="en-US" dirty="0"/>
              <a:t>Wikidata client library for Python</a:t>
            </a:r>
          </a:p>
          <a:p>
            <a:pPr lvl="1"/>
            <a:r>
              <a:rPr lang="en-US" dirty="0">
                <a:hlinkClick r:id="rId6"/>
              </a:rPr>
              <a:t>https://github.com/dahlia/wikidata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easy APIs to use Wikidata for Python</a:t>
            </a:r>
          </a:p>
          <a:p>
            <a:r>
              <a:rPr lang="en-US" dirty="0"/>
              <a:t>Wikidata Integrator</a:t>
            </a:r>
          </a:p>
          <a:p>
            <a:pPr lvl="1"/>
            <a:r>
              <a:rPr lang="en-US" dirty="0">
                <a:hlinkClick r:id="rId7"/>
              </a:rPr>
              <a:t>https://github.com/SuLab/WikidataIntegrator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module integrating the </a:t>
            </a:r>
            <a:r>
              <a:rPr lang="en-US" dirty="0" err="1"/>
              <a:t>MediaWiki</a:t>
            </a:r>
            <a:r>
              <a:rPr lang="en-US" dirty="0"/>
              <a:t> API and the Wikidata SPARQL endpoint</a:t>
            </a:r>
          </a:p>
          <a:p>
            <a:r>
              <a:rPr lang="en-US" dirty="0"/>
              <a:t>Wikidata extraction tools (old)</a:t>
            </a:r>
          </a:p>
          <a:p>
            <a:pPr lvl="1"/>
            <a:r>
              <a:rPr lang="en-US" dirty="0">
                <a:hlinkClick r:id="rId8"/>
              </a:rPr>
              <a:t>https://github.com/jimbelton/wikidata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extract items from a JSON dump of </a:t>
            </a:r>
            <a:r>
              <a:rPr lang="en-US" dirty="0" err="1"/>
              <a:t>wikidata.org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DEB4-751F-6347-BBC8-9392FC3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Wikibase</a:t>
            </a:r>
            <a:r>
              <a:rPr lang="en-US" dirty="0"/>
              <a:t> API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https://www.mediawiki.org/wiki/Wikibase/API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https://developer.ibm.com/articles/use-wikidata-in-ai-and-cognitive-applications-pt1/</a:t>
            </a:r>
            <a:r>
              <a:rPr lang="en-US" sz="1600" dirty="0"/>
              <a:t>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7B866-3242-4647-A31F-957DA099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6EFCC-377D-294C-BD3A-245AD562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1331"/>
            <a:ext cx="3513666" cy="4621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6C3C5-D37B-B949-AFB6-9C0E116C5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443" y="2149624"/>
            <a:ext cx="2807114" cy="3742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7D274-F963-994E-9637-1C847DF91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294" y="2149624"/>
            <a:ext cx="3322706" cy="3590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F0E2FC-259E-CD4C-B737-EC478CE3FC73}"/>
              </a:ext>
            </a:extLst>
          </p:cNvPr>
          <p:cNvSpPr/>
          <p:nvPr/>
        </p:nvSpPr>
        <p:spPr>
          <a:xfrm>
            <a:off x="1784810" y="1419501"/>
            <a:ext cx="516660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official and most comprehensive API</a:t>
            </a:r>
          </a:p>
        </p:txBody>
      </p:sp>
    </p:spTree>
    <p:extLst>
      <p:ext uri="{BB962C8B-B14F-4D97-AF65-F5344CB8AC3E}">
        <p14:creationId xmlns:p14="http://schemas.microsoft.com/office/powerpoint/2010/main" val="41581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F52-140C-8049-A19D-442EBC31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82800"/>
            <a:ext cx="7772400" cy="1940505"/>
          </a:xfrm>
        </p:spPr>
        <p:txBody>
          <a:bodyPr/>
          <a:lstStyle/>
          <a:p>
            <a:r>
              <a:rPr lang="en-US" dirty="0" err="1"/>
              <a:t>Wikibase</a:t>
            </a:r>
            <a:r>
              <a:rPr lang="en-US" dirty="0"/>
              <a:t> Command Line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85A6-499A-2347-8601-2B8CB6A3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023303"/>
            <a:ext cx="7772400" cy="5026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9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6BF-6031-0B45-830A-3F177E9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Wikibase</a:t>
            </a:r>
            <a:r>
              <a:rPr lang="en-US" dirty="0"/>
              <a:t> Command Line Interface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2000" dirty="0">
                <a:hlinkClick r:id="rId2"/>
              </a:rPr>
              <a:t>https://github.com/maxlath/wikibase-cli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6BE31-F0E7-5042-88DA-CDEDFABB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7EB8-F1C8-B54A-AFA7-C7587738CF78}"/>
              </a:ext>
            </a:extLst>
          </p:cNvPr>
          <p:cNvSpPr txBox="1"/>
          <p:nvPr/>
        </p:nvSpPr>
        <p:spPr>
          <a:xfrm>
            <a:off x="461275" y="1507067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Installation:</a:t>
            </a:r>
          </a:p>
          <a:p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install -g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wikibase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-cli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2A77A-E8B9-8545-B1CC-80CCF69E3D47}"/>
              </a:ext>
            </a:extLst>
          </p:cNvPr>
          <p:cNvSpPr txBox="1"/>
          <p:nvPr/>
        </p:nvSpPr>
        <p:spPr>
          <a:xfrm>
            <a:off x="457200" y="3115734"/>
            <a:ext cx="147976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search </a:t>
            </a:r>
            <a:r>
              <a:rPr lang="en-US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feinstein</a:t>
            </a:r>
            <a:endParaRPr lang="en-US" dirty="0">
              <a:latin typeface="Courier New" panose="02070309020205020404" pitchFamily="49" charset="0"/>
              <a:ea typeface="Helvetica Neue Condensed" panose="020005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Q21452207  Feinstein family name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Q7733638   The Feinstein Institute for Medical Research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Q3703178   David Feinstein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Q48705413  Feinstein and study design. scientific article published in December 2002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Q18354968  Feinstein AK Mag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Q49302322  Feinstein Lake lake of the United States of America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Q16250366  Feinstein International Center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Q43259048  Showcase Providence Place IMAX Theatre movie theater in Providence, Rhode Island, United States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Q230733    Dianne Feinstein United States Senator from California</a:t>
            </a:r>
          </a:p>
          <a:p>
            <a:r>
              <a:rPr lang="en-US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Q2713108   10988 Feinstein asteroid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F8CA5-185F-A445-87BE-F22E50B00565}"/>
              </a:ext>
            </a:extLst>
          </p:cNvPr>
          <p:cNvSpPr/>
          <p:nvPr/>
        </p:nvSpPr>
        <p:spPr>
          <a:xfrm>
            <a:off x="457200" y="2684028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Search for entities</a:t>
            </a:r>
          </a:p>
        </p:txBody>
      </p:sp>
    </p:spTree>
    <p:extLst>
      <p:ext uri="{BB962C8B-B14F-4D97-AF65-F5344CB8AC3E}">
        <p14:creationId xmlns:p14="http://schemas.microsoft.com/office/powerpoint/2010/main" val="82246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ED8-BBEA-DA49-AB73-B0B5C2B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Summary, Label and Aliases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D8002-C9CC-234C-BA0D-651F3834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08784-676C-2146-B1B2-FCC2C2FF8CDE}"/>
              </a:ext>
            </a:extLst>
          </p:cNvPr>
          <p:cNvSpPr txBox="1"/>
          <p:nvPr/>
        </p:nvSpPr>
        <p:spPr>
          <a:xfrm>
            <a:off x="457200" y="1363133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summary Q230733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BBF87-0075-D047-9C25-0259902E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4798"/>
            <a:ext cx="54102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8F1F2F-C330-224E-B44D-9C08E949E9EB}"/>
              </a:ext>
            </a:extLst>
          </p:cNvPr>
          <p:cNvSpPr/>
          <p:nvPr/>
        </p:nvSpPr>
        <p:spPr>
          <a:xfrm>
            <a:off x="457200" y="3238963"/>
            <a:ext cx="4608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wd label Q230733 -l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az-Cyrl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Файнстайн, Дайэнн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1AF12-BCF0-9A46-A500-6BAA7F083D87}"/>
              </a:ext>
            </a:extLst>
          </p:cNvPr>
          <p:cNvSpPr txBox="1"/>
          <p:nvPr/>
        </p:nvSpPr>
        <p:spPr>
          <a:xfrm>
            <a:off x="457200" y="4531625"/>
            <a:ext cx="602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aliases Q230733</a:t>
            </a: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Dianne Goldman Berman Feinstein | Dianne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Emiel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Goldman</a:t>
            </a:r>
          </a:p>
        </p:txBody>
      </p:sp>
    </p:spTree>
    <p:extLst>
      <p:ext uri="{BB962C8B-B14F-4D97-AF65-F5344CB8AC3E}">
        <p14:creationId xmlns:p14="http://schemas.microsoft.com/office/powerpoint/2010/main" val="34958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ED8-BBEA-DA49-AB73-B0B5C2B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Claims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D8002-C9CC-234C-BA0D-651F3834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55914-9484-114B-A90A-CDE80E0DA324}"/>
              </a:ext>
            </a:extLst>
          </p:cNvPr>
          <p:cNvSpPr txBox="1"/>
          <p:nvPr/>
        </p:nvSpPr>
        <p:spPr>
          <a:xfrm>
            <a:off x="626533" y="1303867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claims Q230733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1E7A3-6642-4440-9518-36FDABDE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79400"/>
            <a:ext cx="77343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07F24-DB34-BE42-8FCD-D082CC446CF3}"/>
              </a:ext>
            </a:extLst>
          </p:cNvPr>
          <p:cNvSpPr txBox="1"/>
          <p:nvPr/>
        </p:nvSpPr>
        <p:spPr>
          <a:xfrm>
            <a:off x="626533" y="4933358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claims Q230733 birth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C7071-02A3-8D49-88D6-B5ABB79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480982"/>
            <a:ext cx="5041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ED8-BBEA-DA49-AB73-B0B5C2B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Raw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D8002-C9CC-234C-BA0D-651F3834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55914-9484-114B-A90A-CDE80E0DA324}"/>
              </a:ext>
            </a:extLst>
          </p:cNvPr>
          <p:cNvSpPr txBox="1"/>
          <p:nvPr/>
        </p:nvSpPr>
        <p:spPr>
          <a:xfrm>
            <a:off x="457200" y="1362814"/>
            <a:ext cx="772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data Q230733 Q7324532</a:t>
            </a:r>
          </a:p>
          <a:p>
            <a:r>
              <a:rPr lang="en-US" sz="20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A quick way to access an entity's raw JSON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2BA0-28AD-C64F-9B3E-9A85453D315B}"/>
              </a:ext>
            </a:extLst>
          </p:cNvPr>
          <p:cNvSpPr txBox="1"/>
          <p:nvPr/>
        </p:nvSpPr>
        <p:spPr>
          <a:xfrm>
            <a:off x="457200" y="2421147"/>
            <a:ext cx="5346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 data Q230733|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jq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. | less</a:t>
            </a: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format JSON with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jq</a:t>
            </a:r>
            <a:endParaRPr lang="en-US" sz="2400" dirty="0">
              <a:latin typeface="Courier New" panose="02070309020205020404" pitchFamily="49" charset="0"/>
              <a:ea typeface="Helvetica Neue Condensed" panose="02000503000000020004" pitchFamily="2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 data --format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ttl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Q230733</a:t>
            </a: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get the data in RDF turtle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F0EC3-050C-AF45-B34A-469341321A96}"/>
              </a:ext>
            </a:extLst>
          </p:cNvPr>
          <p:cNvSpPr txBox="1"/>
          <p:nvPr/>
        </p:nvSpPr>
        <p:spPr>
          <a:xfrm>
            <a:off x="457200" y="438644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wd data --simplify Q230733 | </a:t>
            </a:r>
            <a:r>
              <a:rPr lang="en-US" sz="2400" dirty="0" err="1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jq</a:t>
            </a:r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3ABD27-85DD-0447-91C3-532B894D4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6222" b="29153"/>
          <a:stretch/>
        </p:blipFill>
        <p:spPr>
          <a:xfrm>
            <a:off x="6750050" y="3931860"/>
            <a:ext cx="2393950" cy="2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ED8-BBEA-DA49-AB73-B0B5C2B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D8002-C9CC-234C-BA0D-651F3834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F4644-1A23-824A-9B07-E45AFA999346}"/>
              </a:ext>
            </a:extLst>
          </p:cNvPr>
          <p:cNvSpPr txBox="1"/>
          <p:nvPr/>
        </p:nvSpPr>
        <p:spPr>
          <a:xfrm>
            <a:off x="457200" y="1343167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query --property P50 --object Q34981</a:t>
            </a: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# works that Asimov authored</a:t>
            </a:r>
          </a:p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Q23758 Q260711 Q368390 Q372968 Q375422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963A-62D1-4C49-BF0A-0D4BCD426D22}"/>
              </a:ext>
            </a:extLst>
          </p:cNvPr>
          <p:cNvSpPr txBox="1"/>
          <p:nvPr/>
        </p:nvSpPr>
        <p:spPr>
          <a:xfrm>
            <a:off x="411083" y="324273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Helvetica Neue Condensed" panose="02000503000000020004" pitchFamily="2" charset="0"/>
                <a:cs typeface="Courier New" panose="02070309020205020404" pitchFamily="49" charset="0"/>
              </a:rPr>
              <a:t>$ wd summary Q23758 Q260711 Q368390 Q372968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1010D-F319-FA4C-AADA-9F3CC24F9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18"/>
          <a:stretch/>
        </p:blipFill>
        <p:spPr>
          <a:xfrm>
            <a:off x="457200" y="3724387"/>
            <a:ext cx="8166100" cy="3133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E6985-B3EB-6B4D-BDE4-1EFC63F54381}"/>
              </a:ext>
            </a:extLst>
          </p:cNvPr>
          <p:cNvSpPr txBox="1"/>
          <p:nvPr/>
        </p:nvSpPr>
        <p:spPr>
          <a:xfrm>
            <a:off x="4409306" y="999733"/>
            <a:ext cx="78258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CBD24-0930-514F-B664-6780D6B7EED3}"/>
              </a:ext>
            </a:extLst>
          </p:cNvPr>
          <p:cNvSpPr txBox="1"/>
          <p:nvPr/>
        </p:nvSpPr>
        <p:spPr>
          <a:xfrm>
            <a:off x="6710765" y="999733"/>
            <a:ext cx="14024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Isaac </a:t>
            </a:r>
            <a:r>
              <a:rPr lang="en-US" b="1" dirty="0" err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Asimoc</a:t>
            </a:r>
            <a:endParaRPr lang="en-US" b="1" dirty="0">
              <a:solidFill>
                <a:schemeClr val="bg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4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2400" b="1" dirty="0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accent3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b="1" dirty="0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- Getting Data from Wikidata Szekely" id="{99CCA8B9-A1E2-B747-A188-9B27EA769295}" vid="{EC307407-D3C5-E140-9897-5277021093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339</TotalTime>
  <Words>377</Words>
  <Application>Microsoft Office PowerPoint</Application>
  <PresentationFormat>On-screen Show (4:3)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Helvetica Neue</vt:lpstr>
      <vt:lpstr>Helvetica Neue Condensed</vt:lpstr>
      <vt:lpstr>Myriad Pro</vt:lpstr>
      <vt:lpstr>1_Office Theme</vt:lpstr>
      <vt:lpstr>Wikidata API &amp; Command-Line Tools</vt:lpstr>
      <vt:lpstr>Tools</vt:lpstr>
      <vt:lpstr>Wikibase API https://www.mediawiki.org/wiki/Wikibase/API  https://developer.ibm.com/articles/use-wikidata-in-ai-and-cognitive-applications-pt1/  </vt:lpstr>
      <vt:lpstr>Wikibase Command Line Interface</vt:lpstr>
      <vt:lpstr>Wikibase Command Line Interface https://github.com/maxlath/wikibase-cli </vt:lpstr>
      <vt:lpstr>Get Summary, Label and Aliases</vt:lpstr>
      <vt:lpstr>Get Claims</vt:lpstr>
      <vt:lpstr>Get Raw Data</vt:lpstr>
      <vt:lpstr>Simple Queries</vt:lpstr>
      <vt:lpstr>Wikidata Taxonomy</vt:lpstr>
      <vt:lpstr>Wikidata Taxonomy https://github.com/nichtich/wikidata-taxonomy   https://wdtaxonomy.readthedocs.io  </vt:lpstr>
      <vt:lpstr>Wikidata Taxonomy</vt:lpstr>
      <vt:lpstr>Output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Wikidata API &amp; Command-Line Tools</dc:title>
  <dc:creator>Pedro Alejandro Szekely</dc:creator>
  <cp:lastModifiedBy>dgarijo</cp:lastModifiedBy>
  <cp:revision>18</cp:revision>
  <dcterms:created xsi:type="dcterms:W3CDTF">2019-11-17T18:53:25Z</dcterms:created>
  <dcterms:modified xsi:type="dcterms:W3CDTF">2019-11-27T23:58:24Z</dcterms:modified>
</cp:coreProperties>
</file>