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5" r:id="rId3"/>
    <p:sldId id="258" r:id="rId4"/>
    <p:sldId id="261" r:id="rId5"/>
    <p:sldId id="273" r:id="rId6"/>
    <p:sldId id="265" r:id="rId7"/>
    <p:sldId id="260" r:id="rId8"/>
    <p:sldId id="279" r:id="rId9"/>
    <p:sldId id="266" r:id="rId10"/>
    <p:sldId id="280" r:id="rId11"/>
    <p:sldId id="267" r:id="rId12"/>
    <p:sldId id="281" r:id="rId13"/>
    <p:sldId id="268" r:id="rId14"/>
    <p:sldId id="282" r:id="rId15"/>
    <p:sldId id="269" r:id="rId16"/>
    <p:sldId id="270" r:id="rId17"/>
    <p:sldId id="271" r:id="rId18"/>
    <p:sldId id="272" r:id="rId19"/>
    <p:sldId id="283" r:id="rId20"/>
    <p:sldId id="277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A4AD-9F24-49D2-A5EA-9AF886B5E68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E37D0-7A1E-41BA-896B-9F6CFFBBE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2400" b="1" dirty="0">
                <a:solidFill>
                  <a:srgbClr val="990000"/>
                </a:solidFill>
                <a:latin typeface="Arial"/>
                <a:cs typeface="Arial"/>
              </a:defRPr>
            </a:lvl1pPr>
          </a:lstStyle>
          <a:p>
            <a:pPr lvl="0" algn="ctr" defTabSz="342892" fontAlgn="auto">
              <a:lnSpc>
                <a:spcPct val="100000"/>
              </a:lnSpc>
              <a:spcAft>
                <a:spcPts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0"/>
            <a:ext cx="6858000" cy="207595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Daniel Garijo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1F264-54CF-4C93-9285-D80957464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0860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0B8FD-4B35-438E-9A59-FE6D04E693D7}" type="datetime1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Daniel Garijo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D99EE-EBF8-4397-82C0-CC4BEFD60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Daniel Garijo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7F60-B8F7-4ECF-9FFF-6AFC6BF4F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40860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C02F8-AAB9-4361-8B6F-18CA901CE565}" type="datetime1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Daniel Garijo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B93CD-758C-4CC8-81CD-C84F1D233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2825" y="64434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Daniel </a:t>
            </a:r>
            <a:r>
              <a:rPr lang="en-US" dirty="0" err="1" smtClean="0"/>
              <a:t>Garijo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9989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7B9BC5-F91D-4F71-812A-B090E5D2C5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99898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0" y="6528294"/>
            <a:ext cx="2112566" cy="195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5pPr>
      <a:lvl6pPr marL="3428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6pPr>
      <a:lvl7pPr marL="6857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7pPr>
      <a:lvl8pPr marL="10286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8pPr>
      <a:lvl9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2"/>
          </a:solidFill>
          <a:latin typeface="Calibri Light" panose="020F0302020204030204" pitchFamily="34" charset="0"/>
        </a:defRPr>
      </a:lvl9pPr>
    </p:titleStyle>
    <p:bodyStyle>
      <a:lvl1pPr marL="171446" indent="-171446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37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28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20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12" indent="-171446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Fj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.wiki/CFn" TargetMode="External"/><Relationship Id="rId5" Type="http://schemas.openxmlformats.org/officeDocument/2006/relationships/hyperlink" Target="https://w.wiki/CFj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F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.wiki/CF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.wiki/CF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Fv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.wiki/CF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.wiki/CF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Wikidata:Request_a_que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wikidata.org/wiki/Wikidata:SPARQL_query_service/A_gentle_introduction_to_the_Wikidata_Query_Servic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wiki.org/wiki/Wikidata_Query_Service/User_Manu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F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F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75688"/>
            <a:ext cx="9144000" cy="346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 noGrp="1"/>
          </p:cNvSpPr>
          <p:nvPr>
            <p:ph type="ctrTitle"/>
          </p:nvPr>
        </p:nvSpPr>
        <p:spPr>
          <a:xfrm>
            <a:off x="1143000" y="1602652"/>
            <a:ext cx="6858000" cy="2185577"/>
          </a:xfrm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342892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dirty="0" smtClean="0"/>
              <a:t>Tutorial: Linking</a:t>
            </a:r>
            <a:r>
              <a:rPr lang="en-US" sz="2800" dirty="0"/>
              <a:t>, Extending, Exploiting and Enhancing Tabular Data with </a:t>
            </a:r>
            <a:r>
              <a:rPr lang="en-US" sz="2800" dirty="0" err="1" smtClean="0"/>
              <a:t>Wikidata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600"/>
              <a:t>Part </a:t>
            </a:r>
            <a:r>
              <a:rPr lang="en-US" sz="3600" smtClean="0"/>
              <a:t>2: </a:t>
            </a:r>
            <a:r>
              <a:rPr lang="en-US" sz="3600" dirty="0"/>
              <a:t>Getting data from </a:t>
            </a:r>
            <a:r>
              <a:rPr lang="en-US" sz="3600" dirty="0" err="1" smtClean="0"/>
              <a:t>Wikidata</a:t>
            </a:r>
            <a:endParaRPr lang="en-US" sz="1300" baseline="30000" dirty="0">
              <a:solidFill>
                <a:srgbClr val="990000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143000" y="3990252"/>
            <a:ext cx="6858000" cy="207595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 dirty="0" smtClean="0"/>
              <a:t>Daniel </a:t>
            </a:r>
            <a:r>
              <a:rPr lang="en-US" altLang="en-US" b="1" dirty="0" err="1" smtClean="0"/>
              <a:t>Garijo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Pedro </a:t>
            </a:r>
            <a:r>
              <a:rPr lang="en-US" altLang="en-US" b="1" dirty="0" err="1" smtClean="0"/>
              <a:t>Szekely</a:t>
            </a:r>
            <a:endParaRPr lang="en-US" altLang="en-US" b="1" dirty="0" smtClean="0"/>
          </a:p>
          <a:p>
            <a:pPr marL="0" indent="0" algn="ctr">
              <a:buNone/>
            </a:pPr>
            <a:r>
              <a:rPr lang="en-US" altLang="en-US" dirty="0" smtClean="0"/>
              <a:t>Information Sciences Institute and</a:t>
            </a:r>
            <a:br>
              <a:rPr lang="en-US" altLang="en-US" dirty="0" smtClean="0"/>
            </a:br>
            <a:r>
              <a:rPr lang="en-US" altLang="en-US" dirty="0" smtClean="0"/>
              <a:t>Department of Computer Science</a:t>
            </a:r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r>
              <a:rPr lang="en-US" altLang="en-US" sz="1800" dirty="0" smtClean="0"/>
              <a:t>@</a:t>
            </a:r>
            <a:r>
              <a:rPr lang="en-US" altLang="en-US" sz="1800" dirty="0" err="1" smtClean="0"/>
              <a:t>dgarijov</a:t>
            </a:r>
            <a:r>
              <a:rPr lang="en-US" altLang="en-US" sz="1800" dirty="0" smtClean="0"/>
              <a:t>, @</a:t>
            </a:r>
            <a:r>
              <a:rPr lang="en-US" altLang="en-US" sz="1800" dirty="0" err="1" smtClean="0"/>
              <a:t>szeke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{dgarijo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pszekely</a:t>
            </a:r>
            <a:r>
              <a:rPr lang="en-US" altLang="en-US" sz="1800" dirty="0"/>
              <a:t>}@</a:t>
            </a:r>
            <a:r>
              <a:rPr lang="en-US" altLang="en-US" sz="1800" dirty="0" smtClean="0"/>
              <a:t>isi.edu</a:t>
            </a:r>
            <a:endParaRPr lang="en-US" alt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09" y="96623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968"/>
            <a:ext cx="3190875" cy="820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fact from Los Angeles: Additional Qualifier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38" y="2413685"/>
            <a:ext cx="4032791" cy="9708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want to know more about how the qualifier value has been represented (e.g., calendar, etc</a:t>
            </a:r>
            <a:r>
              <a:rPr lang="en-US" dirty="0"/>
              <a:t>.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4683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7114903" y="2029096"/>
            <a:ext cx="836023" cy="183751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595" y="5976091"/>
            <a:ext cx="21259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</a:t>
            </a:r>
            <a:r>
              <a:rPr lang="en-US" altLang="en-US" sz="1100" dirty="0">
                <a:latin typeface="Arial Unicode MS"/>
              </a:rPr>
              <a:t> </a:t>
            </a:r>
            <a:r>
              <a:rPr lang="en-US" altLang="en-US" sz="1100" dirty="0">
                <a:latin typeface="Arial Unicode MS"/>
                <a:hlinkClick r:id="rId3"/>
              </a:rPr>
              <a:t>https://</a:t>
            </a:r>
            <a:r>
              <a:rPr lang="en-US" altLang="en-US" sz="1100" dirty="0" smtClean="0">
                <a:latin typeface="Arial Unicode MS"/>
                <a:hlinkClick r:id="rId3"/>
              </a:rPr>
              <a:t>w.wiki/CFj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397404" y="4518122"/>
            <a:ext cx="709747" cy="6183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17" y="4289920"/>
            <a:ext cx="3000375" cy="1209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663" y="3979069"/>
            <a:ext cx="3135687" cy="20398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" y="2886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62" y="86737"/>
            <a:ext cx="7886700" cy="1325563"/>
          </a:xfrm>
        </p:spPr>
        <p:txBody>
          <a:bodyPr/>
          <a:lstStyle/>
          <a:p>
            <a:r>
              <a:rPr lang="en-US" dirty="0" smtClean="0"/>
              <a:t>Advanced: </a:t>
            </a:r>
            <a:r>
              <a:rPr lang="en-US" dirty="0" err="1" smtClean="0"/>
              <a:t>Truthy</a:t>
            </a:r>
            <a:r>
              <a:rPr lang="en-US" dirty="0" smtClean="0"/>
              <a:t> triples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retrieve the population of 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returns a single result, which corresponds to the “</a:t>
            </a:r>
            <a:r>
              <a:rPr lang="en-US" dirty="0" err="1" smtClean="0"/>
              <a:t>truthy</a:t>
            </a:r>
            <a:r>
              <a:rPr lang="en-US" dirty="0" smtClean="0"/>
              <a:t>” statement (first rank). In </a:t>
            </a:r>
            <a:r>
              <a:rPr lang="en-US" dirty="0" err="1" smtClean="0"/>
              <a:t>Wikidata</a:t>
            </a:r>
            <a:r>
              <a:rPr lang="en-US" dirty="0" smtClean="0"/>
              <a:t>, the </a:t>
            </a:r>
            <a:r>
              <a:rPr lang="en-US" dirty="0" err="1" smtClean="0"/>
              <a:t>truthy</a:t>
            </a:r>
            <a:r>
              <a:rPr lang="en-US" dirty="0" smtClean="0"/>
              <a:t> statement for population is set to the latest available year: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67630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5625736" y="931816"/>
            <a:ext cx="2333897" cy="146137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8" y="2306653"/>
            <a:ext cx="3114675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52" y="2283985"/>
            <a:ext cx="12382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3165565" y="2374881"/>
            <a:ext cx="709747" cy="6183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48344" y="6138288"/>
            <a:ext cx="33457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</a:t>
            </a:r>
            <a:r>
              <a:rPr lang="en-US" altLang="en-US" sz="1100" dirty="0">
                <a:latin typeface="Arial Unicode MS"/>
              </a:rPr>
              <a:t> </a:t>
            </a:r>
            <a:r>
              <a:rPr lang="en-US" altLang="en-US" sz="1100" dirty="0">
                <a:latin typeface="Arial Unicode MS"/>
                <a:hlinkClick r:id="rId5"/>
              </a:rPr>
              <a:t>https://</a:t>
            </a:r>
            <a:r>
              <a:rPr lang="en-US" altLang="en-US" sz="1100" dirty="0" smtClean="0">
                <a:latin typeface="Arial Unicode MS"/>
                <a:hlinkClick r:id="rId5"/>
              </a:rPr>
              <a:t>w.wiki/CFj</a:t>
            </a:r>
            <a:r>
              <a:rPr lang="en-US" altLang="en-US" sz="1100" dirty="0" smtClean="0">
                <a:latin typeface="Arial Unicode MS"/>
              </a:rPr>
              <a:t>, </a:t>
            </a:r>
            <a:r>
              <a:rPr lang="en-US" altLang="en-US" sz="1100" dirty="0">
                <a:latin typeface="Arial Unicode MS"/>
                <a:hlinkClick r:id="rId6"/>
              </a:rPr>
              <a:t>https://</a:t>
            </a:r>
            <a:r>
              <a:rPr lang="en-US" altLang="en-US" sz="1100" dirty="0" smtClean="0">
                <a:latin typeface="Arial Unicode MS"/>
                <a:hlinkClick r:id="rId6"/>
              </a:rPr>
              <a:t>w.wiki/CFn</a:t>
            </a:r>
            <a:r>
              <a:rPr lang="en-US" altLang="en-US" sz="1100" dirty="0" smtClean="0">
                <a:latin typeface="Arial Unicode MS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1628" y="4333107"/>
            <a:ext cx="4124325" cy="16680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78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62" y="86737"/>
            <a:ext cx="7886700" cy="1325563"/>
          </a:xfrm>
        </p:spPr>
        <p:txBody>
          <a:bodyPr/>
          <a:lstStyle/>
          <a:p>
            <a:r>
              <a:rPr lang="en-US" dirty="0" smtClean="0"/>
              <a:t>Advanced: </a:t>
            </a:r>
            <a:r>
              <a:rPr lang="en-US" dirty="0" err="1" smtClean="0"/>
              <a:t>Truthy</a:t>
            </a:r>
            <a:r>
              <a:rPr lang="en-US" dirty="0" smtClean="0"/>
              <a:t> triples -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" y="2828925"/>
            <a:ext cx="8087202" cy="29661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649" y="1032559"/>
            <a:ext cx="4124325" cy="16680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Down Arrow 15"/>
          <p:cNvSpPr/>
          <p:nvPr/>
        </p:nvSpPr>
        <p:spPr>
          <a:xfrm>
            <a:off x="5007429" y="2351314"/>
            <a:ext cx="627017" cy="70539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10103" y="2534193"/>
            <a:ext cx="2333897" cy="35530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8" y="44381"/>
            <a:ext cx="7886700" cy="1325563"/>
          </a:xfrm>
        </p:spPr>
        <p:txBody>
          <a:bodyPr/>
          <a:lstStyle/>
          <a:p>
            <a:r>
              <a:rPr lang="en-US" dirty="0" smtClean="0"/>
              <a:t>Advanced: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44048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Population in LA: What is the source (reference URL) for the triples?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484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7750629" y="613041"/>
            <a:ext cx="1393371" cy="206049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0298" y="6080388"/>
            <a:ext cx="19864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https://w.wiki/CFo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3229837"/>
            <a:ext cx="6086475" cy="23907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84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8" y="44381"/>
            <a:ext cx="7886700" cy="1325563"/>
          </a:xfrm>
        </p:spPr>
        <p:txBody>
          <a:bodyPr/>
          <a:lstStyle/>
          <a:p>
            <a:r>
              <a:rPr lang="en-US" dirty="0" smtClean="0"/>
              <a:t>Advanced: References -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0298" y="6080388"/>
            <a:ext cx="19864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https://w.wiki/CFo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1" y="1955423"/>
            <a:ext cx="8633597" cy="29649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97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40327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Elevation above sea level in </a:t>
            </a:r>
            <a:r>
              <a:rPr lang="en-US" dirty="0"/>
              <a:t>LA? (with </a:t>
            </a:r>
            <a:r>
              <a:rPr lang="en-US" dirty="0" smtClean="0"/>
              <a:t>units in which it’s measured)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0298" y="6080388"/>
            <a:ext cx="19800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lang="en-US" altLang="en-US" sz="1000" dirty="0">
                <a:latin typeface="Arial Unicode MS"/>
                <a:hlinkClick r:id="rId2"/>
              </a:rPr>
              <a:t>https://</a:t>
            </a:r>
            <a:r>
              <a:rPr lang="en-US" altLang="en-US" sz="1000" dirty="0" smtClean="0">
                <a:latin typeface="Arial Unicode MS"/>
                <a:hlinkClick r:id="rId2"/>
              </a:rPr>
              <a:t>w.wiki/CFs</a:t>
            </a:r>
            <a:endParaRPr lang="en-US" altLang="en-US" sz="1000" dirty="0" smtClean="0">
              <a:latin typeface="Arial Unicode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298" y="2292218"/>
            <a:ext cx="6334125" cy="22574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4683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5843996" y="3187337"/>
            <a:ext cx="2228850" cy="58347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042" y="4903337"/>
            <a:ext cx="5324475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Down Arrow 12"/>
          <p:cNvSpPr/>
          <p:nvPr/>
        </p:nvSpPr>
        <p:spPr>
          <a:xfrm>
            <a:off x="3980995" y="4361549"/>
            <a:ext cx="627017" cy="70539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Advanced+: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43352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next I need to know the properties used to describe LA? (Q65)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49" y="157586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5983333" y="795427"/>
            <a:ext cx="1994263" cy="61831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39" y="2453562"/>
            <a:ext cx="6052906" cy="19580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39" y="4496490"/>
            <a:ext cx="6052906" cy="17497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76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Advanced+: Querying for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64427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entity can be a class and an instance in </a:t>
            </a:r>
            <a:r>
              <a:rPr lang="en-US" dirty="0" err="1" smtClean="0"/>
              <a:t>Wikidata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1634"/>
            <a:ext cx="6324600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-114985" y="6117726"/>
            <a:ext cx="23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 smtClean="0">
                <a:latin typeface="Arial Unicode MS"/>
              </a:rPr>
              <a:t>Link to query</a:t>
            </a:r>
            <a:r>
              <a:rPr lang="en-US" sz="1200" dirty="0">
                <a:latin typeface="Arial Unicode MS"/>
              </a:rPr>
              <a:t>: </a:t>
            </a:r>
            <a:r>
              <a:rPr lang="en-US" altLang="en-US" sz="1200" dirty="0">
                <a:latin typeface="Arial Unicode MS"/>
                <a:hlinkClick r:id="rId3"/>
              </a:rPr>
              <a:t>https://</a:t>
            </a:r>
            <a:r>
              <a:rPr lang="en-US" altLang="en-US" sz="1200" dirty="0" smtClean="0">
                <a:latin typeface="Arial Unicode MS"/>
                <a:hlinkClick r:id="rId3"/>
              </a:rPr>
              <a:t>w.wiki/CFv</a:t>
            </a:r>
            <a:endParaRPr lang="en-US" altLang="en-US" sz="1200" dirty="0">
              <a:latin typeface="Arial Unicode MS"/>
            </a:endParaRP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1" y="4173444"/>
            <a:ext cx="6467475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Down Arrow 11"/>
          <p:cNvSpPr/>
          <p:nvPr/>
        </p:nvSpPr>
        <p:spPr>
          <a:xfrm>
            <a:off x="5609498" y="3690192"/>
            <a:ext cx="627017" cy="70539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SPARQL to plot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46950"/>
            <a:ext cx="7886700" cy="4351338"/>
          </a:xfrm>
        </p:spPr>
        <p:txBody>
          <a:bodyPr/>
          <a:lstStyle/>
          <a:p>
            <a:r>
              <a:rPr lang="en-US" dirty="0" smtClean="0"/>
              <a:t>Plotting population by year: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45"/>
          <a:stretch/>
        </p:blipFill>
        <p:spPr>
          <a:xfrm>
            <a:off x="147637" y="1952834"/>
            <a:ext cx="8848725" cy="31503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Down Arrow 7"/>
          <p:cNvSpPr/>
          <p:nvPr/>
        </p:nvSpPr>
        <p:spPr>
          <a:xfrm rot="5400000">
            <a:off x="1115876" y="1829577"/>
            <a:ext cx="627017" cy="70539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SPARQL to plot results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6" y="1755094"/>
            <a:ext cx="8895322" cy="3615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8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0385"/>
            <a:ext cx="7886700" cy="1325563"/>
          </a:xfrm>
        </p:spPr>
        <p:txBody>
          <a:bodyPr/>
          <a:lstStyle/>
          <a:p>
            <a:r>
              <a:rPr lang="en-US" dirty="0" err="1" smtClean="0"/>
              <a:t>Wikidata</a:t>
            </a:r>
            <a:r>
              <a:rPr lang="en-US" dirty="0" smtClean="0"/>
              <a:t> SPARQL Endpoint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58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SPARQL to plot results – geospatial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80986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want to know the latest known population for all cities in the US: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589" y="6074444"/>
            <a:ext cx="19976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https://w.wiki/CFy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58" y="2272801"/>
            <a:ext cx="6267450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7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SPARQL to plot results – geospatial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589" y="6074444"/>
            <a:ext cx="19976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https://w.wiki/CFy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9" y="1937973"/>
            <a:ext cx="8904221" cy="3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Wikidata</a:t>
            </a:r>
            <a:r>
              <a:rPr lang="en-US" dirty="0"/>
              <a:t> SPARQL </a:t>
            </a:r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1334" r="33250" b="39481"/>
          <a:stretch/>
        </p:blipFill>
        <p:spPr>
          <a:xfrm>
            <a:off x="162808" y="1985925"/>
            <a:ext cx="8818383" cy="3655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687605" y="1459858"/>
            <a:ext cx="345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https://query.wikidata.org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789" y="5879525"/>
            <a:ext cx="8414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Having trouble with a query? Request it: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www.wikidata.org/wiki/Wikidata:Request_a_query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86743" y="3057475"/>
            <a:ext cx="148547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Show prefixes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1165" y="2268336"/>
            <a:ext cx="116320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Show help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6741" y="2658173"/>
            <a:ext cx="118833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Full screen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86742" y="3479442"/>
            <a:ext cx="14565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Format query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6741" y="3867771"/>
            <a:ext cx="10669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6742" y="4235000"/>
            <a:ext cx="6976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3050" y="4665945"/>
            <a:ext cx="6671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04717" y="5074953"/>
            <a:ext cx="18026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Link to this query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461554" y="2453002"/>
            <a:ext cx="1859611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1"/>
          </p:cNvCxnSpPr>
          <p:nvPr/>
        </p:nvCxnSpPr>
        <p:spPr>
          <a:xfrm flipV="1">
            <a:off x="461554" y="2842839"/>
            <a:ext cx="2325187" cy="123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461554" y="3232676"/>
            <a:ext cx="2325189" cy="9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1"/>
          </p:cNvCxnSpPr>
          <p:nvPr/>
        </p:nvCxnSpPr>
        <p:spPr>
          <a:xfrm>
            <a:off x="461554" y="3567049"/>
            <a:ext cx="2325188" cy="970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522514" y="3865356"/>
            <a:ext cx="2264227" cy="1870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461554" y="4216003"/>
            <a:ext cx="2325188" cy="203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461554" y="4553145"/>
            <a:ext cx="2191496" cy="2974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6" idx="1"/>
          </p:cNvCxnSpPr>
          <p:nvPr/>
        </p:nvCxnSpPr>
        <p:spPr>
          <a:xfrm>
            <a:off x="461554" y="4850611"/>
            <a:ext cx="1243163" cy="409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84123" y="3124925"/>
            <a:ext cx="4063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Features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named graphs/reasoning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One </a:t>
            </a:r>
            <a:r>
              <a:rPr lang="en-US" b="1" dirty="0"/>
              <a:t>client </a:t>
            </a:r>
            <a:r>
              <a:rPr lang="en-US" dirty="0" smtClean="0"/>
              <a:t>is </a:t>
            </a:r>
            <a:r>
              <a:rPr lang="en-US" dirty="0"/>
              <a:t>allowed 60 seconds of processing time each 60 seconds.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client is allowed 30 error queries </a:t>
            </a:r>
            <a:r>
              <a:rPr lang="en-US" b="1" dirty="0"/>
              <a:t>per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Endpoint Helpers: Auto completion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16" t="16519" r="42667" b="74592"/>
          <a:stretch/>
        </p:blipFill>
        <p:spPr>
          <a:xfrm>
            <a:off x="363583" y="1454501"/>
            <a:ext cx="3943350" cy="91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1667588"/>
            <a:ext cx="981075" cy="38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4947894" y="1667588"/>
            <a:ext cx="740780" cy="4209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3" y="2753463"/>
            <a:ext cx="394335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25506" y="6090698"/>
            <a:ext cx="9018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More information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www.wikidata.org/wiki/Wikidata:SPARQL_query_service/A_gentle_introduction_to_the_Wikidata_Query_Service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894" y="2334892"/>
            <a:ext cx="4009100" cy="34295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4133643" y="3808851"/>
            <a:ext cx="740780" cy="4209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71618" y="5398201"/>
            <a:ext cx="1850507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Available in JSON,</a:t>
            </a:r>
            <a:br>
              <a:rPr lang="en-US" dirty="0" smtClean="0"/>
            </a:br>
            <a:r>
              <a:rPr lang="en-US" dirty="0" smtClean="0"/>
              <a:t>Turtle, JSON-LD...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Endpoint Query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617"/>
            <a:ext cx="81844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Functionality designed to facilitate recovering basic resource metadata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SERVICE wikibase:label { bd:serviceParam wikibase:language "en" .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374335"/>
            <a:ext cx="574357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454"/>
            <a:ext cx="9436989" cy="18475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74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6139"/>
            <a:ext cx="6200775" cy="4010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Endpoint query service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27" y="1550424"/>
            <a:ext cx="83150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Geospatial search (may be slow)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971" y="5966164"/>
            <a:ext cx="901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More info: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www.mediawiki.org/wiki/Wikidata_Query_Service/User_Manual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656" y="1449071"/>
            <a:ext cx="3926749" cy="32576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4395651" y="3109313"/>
            <a:ext cx="709747" cy="6183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87985" y="2403556"/>
            <a:ext cx="284917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also be “box”</a:t>
            </a:r>
            <a:br>
              <a:rPr lang="en-US" dirty="0" smtClean="0"/>
            </a:br>
            <a:r>
              <a:rPr lang="en-US" dirty="0" smtClean="0"/>
              <a:t>(and pass the bounding box)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 flipV="1">
            <a:off x="2952749" y="3049887"/>
            <a:ext cx="1859825" cy="3407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87" y="0"/>
            <a:ext cx="7886700" cy="1325563"/>
          </a:xfrm>
        </p:spPr>
        <p:txBody>
          <a:bodyPr/>
          <a:lstStyle/>
          <a:p>
            <a:r>
              <a:rPr lang="en-US" dirty="0" smtClean="0"/>
              <a:t>SPARQL endpoint cheat 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135"/>
            <a:ext cx="9144000" cy="52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74" y="17284"/>
            <a:ext cx="7886700" cy="1325563"/>
          </a:xfrm>
        </p:spPr>
        <p:txBody>
          <a:bodyPr/>
          <a:lstStyle/>
          <a:p>
            <a:r>
              <a:rPr lang="en-US" dirty="0" smtClean="0"/>
              <a:t>Example: Simple fact from Los Angeles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74" y="2094941"/>
            <a:ext cx="4032791" cy="71930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Who is the governor?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93754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4876799" y="1478506"/>
            <a:ext cx="1245326" cy="20203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9074" y="5460393"/>
            <a:ext cx="23049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https://w.wiki/CFf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4" y="3634553"/>
            <a:ext cx="5467350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75098"/>
          <a:stretch/>
        </p:blipFill>
        <p:spPr>
          <a:xfrm>
            <a:off x="6457950" y="4206236"/>
            <a:ext cx="2613388" cy="6177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5717313" y="4205383"/>
            <a:ext cx="709747" cy="6183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fact from Los Angeles: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38" y="2413685"/>
            <a:ext cx="4032791" cy="9708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long has the governor been in office?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2749" y="6464300"/>
            <a:ext cx="4876801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Daniel </a:t>
            </a:r>
            <a:r>
              <a:rPr lang="en-US" sz="1100" dirty="0" err="1" smtClean="0"/>
              <a:t>Garijo</a:t>
            </a:r>
            <a:r>
              <a:rPr lang="en-US" sz="1100" dirty="0" smtClean="0"/>
              <a:t> and Pedro </a:t>
            </a:r>
            <a:r>
              <a:rPr lang="en-US" sz="1100" dirty="0" err="1" smtClean="0"/>
              <a:t>Szekely</a:t>
            </a:r>
            <a:r>
              <a:rPr lang="en-US" sz="1100" dirty="0" smtClean="0"/>
              <a:t>. Linking</a:t>
            </a:r>
            <a:r>
              <a:rPr lang="en-US" sz="1100" dirty="0"/>
              <a:t>, Extending, Exploiting and Enhancing Tabular Data with </a:t>
            </a:r>
            <a:r>
              <a:rPr lang="en-US" sz="1100" dirty="0" err="1" smtClean="0"/>
              <a:t>Wikidata</a:t>
            </a:r>
            <a:r>
              <a:rPr lang="en-US" sz="1100" dirty="0" smtClean="0"/>
              <a:t>. K-CAP 2019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D99EE-EBF8-4397-82C0-CC4BEFD605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4683"/>
            <a:ext cx="3814251" cy="218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Oval 6"/>
          <p:cNvSpPr/>
          <p:nvPr/>
        </p:nvSpPr>
        <p:spPr>
          <a:xfrm>
            <a:off x="6592388" y="2142308"/>
            <a:ext cx="792481" cy="16978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0595" y="5983785"/>
            <a:ext cx="20040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 to query: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https://w.wiki/CFh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4" y="3885019"/>
            <a:ext cx="329565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9" y="4018369"/>
            <a:ext cx="1209675" cy="885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4306567" y="4152127"/>
            <a:ext cx="709747" cy="6183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ISI.potx" id="{EC3537AD-71E6-40CC-B6B9-0C10D6E541EE}" vid="{F69CCE91-F3EA-43B2-BD9B-500D0AA6C9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TemplateISI</Template>
  <TotalTime>6616</TotalTime>
  <Words>891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Office Theme</vt:lpstr>
      <vt:lpstr>Tutorial: Linking, Extending, Exploiting and Enhancing Tabular Data with Wikidata  Part 2: Getting data from Wikidata</vt:lpstr>
      <vt:lpstr>Wikidata SPARQL Endpoint</vt:lpstr>
      <vt:lpstr>Wikidata SPARQL endpoint</vt:lpstr>
      <vt:lpstr>SPARQL Endpoint Helpers: Auto completion</vt:lpstr>
      <vt:lpstr>SPARQL Endpoint Query Service</vt:lpstr>
      <vt:lpstr>SPARQL Endpoint query service (advanced)</vt:lpstr>
      <vt:lpstr>SPARQL endpoint cheat sheet</vt:lpstr>
      <vt:lpstr>Example: Simple fact from Los Angeles</vt:lpstr>
      <vt:lpstr>Example: Simple fact from Los Angeles: Qualifiers</vt:lpstr>
      <vt:lpstr>Example: Simple fact from Los Angeles: Additional Qualifier information</vt:lpstr>
      <vt:lpstr>Advanced: Truthy triples</vt:lpstr>
      <vt:lpstr>Advanced: Truthy triples - Results</vt:lpstr>
      <vt:lpstr>Advanced: References</vt:lpstr>
      <vt:lpstr>Advanced: References - Results</vt:lpstr>
      <vt:lpstr>Advanced: Units</vt:lpstr>
      <vt:lpstr>Advanced+: Properties</vt:lpstr>
      <vt:lpstr>Advanced+: Querying for Classes</vt:lpstr>
      <vt:lpstr>Using SPARQL to plot results</vt:lpstr>
      <vt:lpstr>Using SPARQL to plot results</vt:lpstr>
      <vt:lpstr>Using SPARQL to plot results – geospatial queries</vt:lpstr>
      <vt:lpstr>Using SPARQL to plot results – geospatial queries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Presentation Subtitle</dc:title>
  <dc:creator>dgarijo</dc:creator>
  <cp:lastModifiedBy>dgarijo</cp:lastModifiedBy>
  <cp:revision>219</cp:revision>
  <dcterms:created xsi:type="dcterms:W3CDTF">2019-09-18T23:52:48Z</dcterms:created>
  <dcterms:modified xsi:type="dcterms:W3CDTF">2019-11-27T23:58:53Z</dcterms:modified>
</cp:coreProperties>
</file>