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99" r:id="rId22"/>
    <p:sldId id="280" r:id="rId23"/>
    <p:sldId id="281" r:id="rId24"/>
    <p:sldId id="30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730" autoAdjust="0"/>
    <p:restoredTop sz="94660"/>
  </p:normalViewPr>
  <p:slideViewPr>
    <p:cSldViewPr snapToGrid="0" showGuides="1">
      <p:cViewPr varScale="1">
        <p:scale>
          <a:sx n="124" d="100"/>
          <a:sy n="124" d="100"/>
        </p:scale>
        <p:origin x="120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7A4AD-9F24-49D2-A5EA-9AF886B5E681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E37D0-7A1E-41BA-896B-9F6CFFBBE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83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pics and TAbularISI here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234604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f9bede2aa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f9bede2aa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48693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f9bede2aa_0_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f9bede2aa_0_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that’s not how we calculate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82764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f9bede2aa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f9bede2aa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that’s not how we calculate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336413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f9bede2aa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f9bede2aa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11531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51ad30695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51ad30695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 clear!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796298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f9bede2aa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f9bede2aa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Easy = disambiguous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2142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f7ade452f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f7ade452f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78210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f9bede2aa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f9bede2aa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5937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f9bede2aa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f9bede2aa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51279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f9bede2aa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f9bede2aa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8710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f9bede2a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f9bede2aa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82799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f9bede2aa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f9bede2aa_0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19355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6f815b5542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6f815b5542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Orange is high precision. </a:t>
            </a:r>
            <a:r>
              <a:rPr lang="en">
                <a:solidFill>
                  <a:schemeClr val="dk1"/>
                </a:solidFill>
              </a:rPr>
              <a:t>A very hand built approach that got us 0.96 precision (but low recall) on Round 4 CEA.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809615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f9bede2aa_0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6f9bede2aa_0_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7263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f815b55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f815b55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 down the tree till we lack support (until a threshold).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2932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f9bede2aa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f9bede2aa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6180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f9bede2aa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f9bede2aa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6789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f9bede2aa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f9bede2aa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7938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f9bede2aa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f9bede2aa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2464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f9bede2a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f9bede2a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Easy = disambiguous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6127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f9bede2aa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f9bede2aa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6043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f9bede2aa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f9bede2aa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Easy = disambiguous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9866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7986" y="0"/>
            <a:ext cx="8736013" cy="1138363"/>
          </a:xfrm>
          <a:effectLst/>
        </p:spPr>
        <p:txBody>
          <a:bodyPr/>
          <a:lstStyle>
            <a:lvl1pPr algn="l">
              <a:defRPr sz="4050" b="1" i="0" baseline="0">
                <a:solidFill>
                  <a:schemeClr val="accent2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8114" y="6642556"/>
            <a:ext cx="407773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ctr">
              <a:defRPr sz="1400" b="0" i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fld id="{637B9BC5-F91D-4F71-812A-B090E5D2C50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EB989-491E-49A8-9E48-2614FF9BCE3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7987" y="1359673"/>
            <a:ext cx="8736013" cy="51998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9666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54178"/>
            <a:ext cx="7772400" cy="1470025"/>
          </a:xfrm>
          <a:effectLst/>
        </p:spPr>
        <p:txBody>
          <a:bodyPr/>
          <a:lstStyle>
            <a:lvl1pPr algn="ctr">
              <a:defRPr sz="4400" b="1" i="0">
                <a:solidFill>
                  <a:schemeClr val="accent2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 i="0">
                <a:solidFill>
                  <a:schemeClr val="tx1">
                    <a:lumMod val="50000"/>
                    <a:lumOff val="50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32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661230"/>
            <a:ext cx="7772400" cy="1362075"/>
          </a:xfrm>
        </p:spPr>
        <p:txBody>
          <a:bodyPr anchor="t"/>
          <a:lstStyle>
            <a:lvl1pPr algn="ctr">
              <a:defRPr sz="6000" b="1" i="0" cap="none" baseline="0">
                <a:solidFill>
                  <a:schemeClr val="accent3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en-US" dirty="0"/>
              <a:t>Subsection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023303"/>
            <a:ext cx="7772400" cy="502660"/>
          </a:xfrm>
        </p:spPr>
        <p:txBody>
          <a:bodyPr anchor="b"/>
          <a:lstStyle>
            <a:lvl1pPr marL="0" indent="0" algn="ctr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1158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"/>
            <a:ext cx="8686800" cy="1137035"/>
          </a:xfrm>
        </p:spPr>
        <p:txBody>
          <a:bodyPr/>
          <a:lstStyle>
            <a:lvl1pPr>
              <a:defRPr sz="4050" b="1" i="0">
                <a:solidFill>
                  <a:schemeClr val="accent2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1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1500">
                <a:solidFill>
                  <a:schemeClr val="tx1"/>
                </a:solidFill>
              </a:defRPr>
            </a:lvl3pPr>
            <a:lvl4pPr>
              <a:defRPr sz="1350">
                <a:solidFill>
                  <a:schemeClr val="tx1"/>
                </a:solidFill>
              </a:defRPr>
            </a:lvl4pPr>
            <a:lvl5pPr>
              <a:defRPr sz="1350">
                <a:solidFill>
                  <a:schemeClr val="tx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68114" y="6558981"/>
            <a:ext cx="40777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FBB93CD-758C-4CC8-81CD-C84F1D2334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53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"/>
            <a:ext cx="8686800" cy="113703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5"/>
            <a:ext cx="4041775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653281" y="6558981"/>
            <a:ext cx="40777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37B9BC5-F91D-4F71-812A-B090E5D2C50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63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"/>
            <a:ext cx="8686800" cy="1127234"/>
          </a:xfrm>
          <a:effectLst/>
        </p:spPr>
        <p:txBody>
          <a:bodyPr>
            <a:noAutofit/>
          </a:bodyPr>
          <a:lstStyle>
            <a:lvl1pPr>
              <a:defRPr sz="4050" b="1" i="0">
                <a:solidFill>
                  <a:schemeClr val="accent2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4E88145-80A6-2D4F-83FE-ECD8366F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68114" y="6622566"/>
            <a:ext cx="407773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ctr">
              <a:defRPr sz="1400" b="0" i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fld id="{637B9BC5-F91D-4F71-812A-B090E5D2C50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536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8D7B12F-9450-6348-8B6B-1FB5A4E17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68114" y="6622566"/>
            <a:ext cx="407773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ctr">
              <a:defRPr sz="1400" b="0" i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fld id="{637B9BC5-F91D-4F71-812A-B090E5D2C50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14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1pPr>
            <a:lvl2pPr marL="914400" lvl="1" indent="-342900" rtl="0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23850" rtl="0">
              <a:spcBef>
                <a:spcPts val="300"/>
              </a:spcBef>
              <a:spcAft>
                <a:spcPts val="0"/>
              </a:spcAft>
              <a:buSzPts val="1500"/>
              <a:buChar char="•"/>
              <a:defRPr/>
            </a:lvl3pPr>
            <a:lvl4pPr marL="1828800" lvl="3" indent="-317500" rtl="0"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04800" rtl="0">
              <a:spcBef>
                <a:spcPts val="200"/>
              </a:spcBef>
              <a:spcAft>
                <a:spcPts val="0"/>
              </a:spcAft>
              <a:buSzPts val="1200"/>
              <a:buChar char="»"/>
              <a:defRPr/>
            </a:lvl5pPr>
            <a:lvl6pPr marL="2743200" lvl="5" indent="-323850" rtl="0">
              <a:spcBef>
                <a:spcPts val="300"/>
              </a:spcBef>
              <a:spcAft>
                <a:spcPts val="0"/>
              </a:spcAft>
              <a:buSzPts val="1500"/>
              <a:buChar char="•"/>
              <a:defRPr/>
            </a:lvl6pPr>
            <a:lvl7pPr marL="3200400" lvl="6" indent="-323850" rtl="0">
              <a:spcBef>
                <a:spcPts val="300"/>
              </a:spcBef>
              <a:spcAft>
                <a:spcPts val="0"/>
              </a:spcAft>
              <a:buSzPts val="1500"/>
              <a:buChar char="•"/>
              <a:defRPr/>
            </a:lvl7pPr>
            <a:lvl8pPr marL="3657600" lvl="7" indent="-323850" rtl="0">
              <a:spcBef>
                <a:spcPts val="300"/>
              </a:spcBef>
              <a:spcAft>
                <a:spcPts val="0"/>
              </a:spcAft>
              <a:buSzPts val="1500"/>
              <a:buChar char="•"/>
              <a:defRPr/>
            </a:lvl8pPr>
            <a:lvl9pPr marL="4114800" lvl="8" indent="-323850" rtl="0">
              <a:spcBef>
                <a:spcPts val="300"/>
              </a:spcBef>
              <a:spcAft>
                <a:spcPts val="0"/>
              </a:spcAft>
              <a:buSzPts val="15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87635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"/>
            <a:ext cx="8686800" cy="114498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67624"/>
            <a:ext cx="8686800" cy="535385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F8B382-B7E7-714D-B849-604A54E5D6BA}"/>
              </a:ext>
            </a:extLst>
          </p:cNvPr>
          <p:cNvSpPr txBox="1"/>
          <p:nvPr/>
        </p:nvSpPr>
        <p:spPr>
          <a:xfrm>
            <a:off x="2" y="6604837"/>
            <a:ext cx="9144001" cy="2734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>
              <a:defRPr/>
            </a:pPr>
            <a:endParaRPr lang="en-US" sz="1013" dirty="0">
              <a:solidFill>
                <a:prstClr val="black"/>
              </a:solidFill>
            </a:endParaRPr>
          </a:p>
        </p:txBody>
      </p:sp>
      <p:pic>
        <p:nvPicPr>
          <p:cNvPr id="10" name="Picture 10" descr="isi.png">
            <a:extLst>
              <a:ext uri="{FF2B5EF4-FFF2-40B4-BE49-F238E27FC236}">
                <a16:creationId xmlns:a16="http://schemas.microsoft.com/office/drawing/2014/main" id="{9D5FA36C-23F2-824F-995D-EADD936BF96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9" y="6648403"/>
            <a:ext cx="2149783" cy="186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9" descr="Formal_Viterbi_GoldOnCard_NoBG.eps">
            <a:extLst>
              <a:ext uri="{FF2B5EF4-FFF2-40B4-BE49-F238E27FC236}">
                <a16:creationId xmlns:a16="http://schemas.microsoft.com/office/drawing/2014/main" id="{5A72FD47-8219-5944-B107-F2D9DD15F46B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451"/>
          <a:stretch/>
        </p:blipFill>
        <p:spPr bwMode="auto">
          <a:xfrm>
            <a:off x="8158912" y="6663744"/>
            <a:ext cx="952433" cy="15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324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hf hdr="0" dt="0"/>
  <p:txStyles>
    <p:titleStyle>
      <a:lvl1pPr marL="0" marR="0" indent="0" algn="l" defTabSz="3429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sz="3600" b="1" i="0" kern="1200">
          <a:solidFill>
            <a:schemeClr val="accent2"/>
          </a:solidFill>
          <a:effectLst/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1pPr>
    </p:titleStyle>
    <p:bodyStyle>
      <a:lvl1pPr marL="0" indent="0" algn="l" defTabSz="342900" rtl="0" eaLnBrk="1" latinLnBrk="0" hangingPunct="1">
        <a:lnSpc>
          <a:spcPct val="150000"/>
        </a:lnSpc>
        <a:spcBef>
          <a:spcPct val="20000"/>
        </a:spcBef>
        <a:buFont typeface="Arial"/>
        <a:buNone/>
        <a:defRPr sz="27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1pPr>
      <a:lvl2pPr marL="8335" indent="0" algn="l" defTabSz="342900" rtl="0" eaLnBrk="1" latinLnBrk="0" hangingPunct="1">
        <a:lnSpc>
          <a:spcPct val="100000"/>
        </a:lnSpc>
        <a:spcBef>
          <a:spcPct val="20000"/>
        </a:spcBef>
        <a:buFont typeface="Arial"/>
        <a:buNone/>
        <a:tabLst/>
        <a:defRPr sz="1500" b="1" i="0" kern="1200">
          <a:solidFill>
            <a:schemeClr val="tx1">
              <a:lumMod val="50000"/>
              <a:lumOff val="50000"/>
            </a:schemeClr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685800" indent="0" algn="l" defTabSz="342900" rtl="0" eaLnBrk="1" latinLnBrk="0" hangingPunct="1">
        <a:lnSpc>
          <a:spcPct val="100000"/>
        </a:lnSpc>
        <a:spcBef>
          <a:spcPct val="20000"/>
        </a:spcBef>
        <a:buFont typeface="Arial"/>
        <a:buNone/>
        <a:defRPr sz="1350" b="1" i="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1028700" indent="0" algn="l" defTabSz="342900" rtl="0" eaLnBrk="1" latinLnBrk="0" hangingPunct="1">
        <a:lnSpc>
          <a:spcPct val="100000"/>
        </a:lnSpc>
        <a:spcBef>
          <a:spcPct val="20000"/>
        </a:spcBef>
        <a:buFont typeface="Arial"/>
        <a:buNone/>
        <a:defRPr sz="1200" b="1" i="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4pPr>
      <a:lvl5pPr marL="1371600" indent="0" algn="l" defTabSz="342900" rtl="0" eaLnBrk="1" latinLnBrk="0" hangingPunct="1">
        <a:lnSpc>
          <a:spcPct val="100000"/>
        </a:lnSpc>
        <a:spcBef>
          <a:spcPct val="20000"/>
        </a:spcBef>
        <a:buFont typeface="Arial"/>
        <a:buNone/>
        <a:defRPr sz="1200" b="1" i="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becominghuman.ai/word-vectorizing-and-statistical-meaning-of-tf-idf-d45f3142be63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sc-isi-i2/wikidata-wikifier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Entity Linking to Knowledge Graphs</a:t>
            </a:r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Avijit</a:t>
            </a:r>
            <a:r>
              <a:rPr lang="en-US" dirty="0"/>
              <a:t> </a:t>
            </a:r>
            <a:r>
              <a:rPr lang="en-US" dirty="0" err="1"/>
              <a:t>Thawani</a:t>
            </a:r>
            <a:r>
              <a:rPr lang="en-US" dirty="0"/>
              <a:t>, </a:t>
            </a:r>
            <a:r>
              <a:rPr lang="en-US" dirty="0" err="1"/>
              <a:t>Minda</a:t>
            </a:r>
            <a:r>
              <a:rPr lang="en-US" dirty="0"/>
              <a:t> Hu, </a:t>
            </a:r>
            <a:r>
              <a:rPr lang="en-US" dirty="0" err="1"/>
              <a:t>Erdong</a:t>
            </a:r>
            <a:r>
              <a:rPr lang="en-US" dirty="0"/>
              <a:t> Hu, Husain Zafar, </a:t>
            </a:r>
            <a:r>
              <a:rPr lang="en-US" dirty="0" err="1"/>
              <a:t>Naren</a:t>
            </a:r>
            <a:r>
              <a:rPr lang="en-US" dirty="0"/>
              <a:t> </a:t>
            </a:r>
            <a:r>
              <a:rPr lang="en-US" dirty="0" err="1"/>
              <a:t>Teja</a:t>
            </a:r>
            <a:r>
              <a:rPr lang="en-US" dirty="0"/>
              <a:t> </a:t>
            </a:r>
            <a:r>
              <a:rPr lang="en-US" dirty="0" err="1"/>
              <a:t>Divvala</a:t>
            </a:r>
            <a:r>
              <a:rPr lang="en-US" dirty="0"/>
              <a:t>, Amandeep Singh, Ehsan </a:t>
            </a:r>
            <a:r>
              <a:rPr lang="en-US" dirty="0" err="1"/>
              <a:t>Qasemi</a:t>
            </a:r>
            <a:r>
              <a:rPr lang="en-US" dirty="0"/>
              <a:t>, Pedro </a:t>
            </a:r>
            <a:r>
              <a:rPr lang="en-US" dirty="0" err="1"/>
              <a:t>Szekely</a:t>
            </a:r>
            <a:r>
              <a:rPr lang="en-US" dirty="0"/>
              <a:t>, and Jay </a:t>
            </a:r>
            <a:r>
              <a:rPr lang="en-US" dirty="0" err="1"/>
              <a:t>Pujara</a:t>
            </a:r>
            <a:endParaRPr lang="en-US" dirty="0"/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r="13948" b="9616"/>
          <a:stretch/>
        </p:blipFill>
        <p:spPr>
          <a:xfrm>
            <a:off x="3260014" y="1257726"/>
            <a:ext cx="2623975" cy="888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8280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Google Shape;138;p26"/>
          <p:cNvGraphicFramePr/>
          <p:nvPr/>
        </p:nvGraphicFramePr>
        <p:xfrm>
          <a:off x="63200" y="858050"/>
          <a:ext cx="3782200" cy="4676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7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Labels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Candidates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John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dbr:Pope_John</a:t>
                      </a:r>
                      <a:br>
                        <a:rPr lang="en" sz="1100"/>
                      </a:b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dbo:Person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00FF"/>
                          </a:solidFill>
                        </a:rPr>
                        <a:t>dbo:Saint</a:t>
                      </a:r>
                      <a:endParaRPr sz="1100">
                        <a:solidFill>
                          <a:srgbClr val="0000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8761D"/>
                          </a:solidFill>
                        </a:rPr>
                        <a:t>dbp:Religion</a:t>
                      </a:r>
                      <a:endParaRPr sz="1100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Saint </a:t>
                      </a:r>
                      <a:br>
                        <a:rPr lang="en"/>
                      </a:br>
                      <a:r>
                        <a:rPr lang="en"/>
                        <a:t>Francis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dbr:St_Francis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dbo:Person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00FF"/>
                          </a:solidFill>
                        </a:rPr>
                        <a:t>dbo:Saint</a:t>
                      </a:r>
                      <a:endParaRPr sz="1100">
                        <a:solidFill>
                          <a:srgbClr val="0000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8761D"/>
                          </a:solidFill>
                        </a:rPr>
                        <a:t>dbp:Religion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dbr:Pope_Francis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dbo:Person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00FF"/>
                          </a:solidFill>
                        </a:rPr>
                        <a:t>dbo:Saint</a:t>
                      </a:r>
                      <a:endParaRPr sz="1100">
                        <a:solidFill>
                          <a:srgbClr val="0000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8761D"/>
                          </a:solidFill>
                        </a:rPr>
                        <a:t>dbp:Religion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Madonna</a:t>
                      </a:r>
                      <a:endParaRPr u="sng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dbr:Madonna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dbo:Person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900FF"/>
                          </a:solidFill>
                        </a:rPr>
                        <a:t>dbo:Singer</a:t>
                      </a:r>
                      <a:endParaRPr sz="1100">
                        <a:solidFill>
                          <a:srgbClr val="9900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B45F06"/>
                          </a:solidFill>
                        </a:rPr>
                        <a:t>dbp:Albums</a:t>
                      </a:r>
                      <a:endParaRPr sz="1100">
                        <a:solidFill>
                          <a:srgbClr val="B45F06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dbr:Saint_Madonna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dbo:Person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00FF"/>
                          </a:solidFill>
                        </a:rPr>
                        <a:t>dbo:Saint</a:t>
                      </a:r>
                      <a:endParaRPr sz="1100">
                        <a:solidFill>
                          <a:srgbClr val="0000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8761D"/>
                          </a:solidFill>
                        </a:rPr>
                        <a:t>dbp:Religion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0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Adalgott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dbr:St_Adalgott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dbo:Person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00FF"/>
                          </a:solidFill>
                        </a:rPr>
                        <a:t>dbo:Saint</a:t>
                      </a:r>
                      <a:endParaRPr sz="1100">
                        <a:solidFill>
                          <a:srgbClr val="0000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8761D"/>
                          </a:solidFill>
                        </a:rPr>
                        <a:t>dbp:Religion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0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 Mary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dbr:Mary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dbo:Person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0000FF"/>
                          </a:solidFill>
                        </a:rPr>
                        <a:t>dbo:Saint</a:t>
                      </a:r>
                      <a:endParaRPr sz="1100">
                        <a:solidFill>
                          <a:srgbClr val="0000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8761D"/>
                          </a:solidFill>
                        </a:rPr>
                        <a:t>dbp:Religion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0417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" name="Google Shape;143;p27"/>
          <p:cNvGraphicFramePr/>
          <p:nvPr/>
        </p:nvGraphicFramePr>
        <p:xfrm>
          <a:off x="63200" y="858050"/>
          <a:ext cx="3782200" cy="4676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7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Labels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Candidates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John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dbr:Pope_John</a:t>
                      </a:r>
                      <a:br>
                        <a:rPr lang="en" sz="1100"/>
                      </a:b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dbo:Person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00FF"/>
                          </a:solidFill>
                        </a:rPr>
                        <a:t>dbo:Saint</a:t>
                      </a:r>
                      <a:endParaRPr sz="1100">
                        <a:solidFill>
                          <a:srgbClr val="0000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8761D"/>
                          </a:solidFill>
                        </a:rPr>
                        <a:t>dbp:Religion</a:t>
                      </a:r>
                      <a:endParaRPr sz="1100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Saint </a:t>
                      </a:r>
                      <a:br>
                        <a:rPr lang="en"/>
                      </a:br>
                      <a:r>
                        <a:rPr lang="en"/>
                        <a:t>Francis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dbr:St_Francis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dbo:Person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00FF"/>
                          </a:solidFill>
                        </a:rPr>
                        <a:t>dbo:Saint</a:t>
                      </a:r>
                      <a:endParaRPr sz="1100">
                        <a:solidFill>
                          <a:srgbClr val="0000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8761D"/>
                          </a:solidFill>
                        </a:rPr>
                        <a:t>dbp:Religion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dbr:Pope_Francis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dbo:Person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00FF"/>
                          </a:solidFill>
                        </a:rPr>
                        <a:t>dbo:Saint</a:t>
                      </a:r>
                      <a:endParaRPr sz="1100">
                        <a:solidFill>
                          <a:srgbClr val="0000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8761D"/>
                          </a:solidFill>
                        </a:rPr>
                        <a:t>dbp:Religion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Madonna</a:t>
                      </a:r>
                      <a:endParaRPr u="sng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dbr:Madonna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dbo:Person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900FF"/>
                          </a:solidFill>
                        </a:rPr>
                        <a:t>dbo:Singer</a:t>
                      </a:r>
                      <a:endParaRPr sz="1100">
                        <a:solidFill>
                          <a:srgbClr val="9900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B45F06"/>
                          </a:solidFill>
                        </a:rPr>
                        <a:t>dbp:Albums</a:t>
                      </a:r>
                      <a:endParaRPr sz="1100">
                        <a:solidFill>
                          <a:srgbClr val="B45F06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dbr:Saint_Madonna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dbo:Person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00FF"/>
                          </a:solidFill>
                        </a:rPr>
                        <a:t>dbo:Saint</a:t>
                      </a:r>
                      <a:endParaRPr sz="1100">
                        <a:solidFill>
                          <a:srgbClr val="0000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8761D"/>
                          </a:solidFill>
                        </a:rPr>
                        <a:t>dbp:Religion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0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Adalgott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dbr:St_Adalgott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dbo:Person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00FF"/>
                          </a:solidFill>
                        </a:rPr>
                        <a:t>dbo:Saint</a:t>
                      </a:r>
                      <a:endParaRPr sz="1100">
                        <a:solidFill>
                          <a:srgbClr val="0000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8761D"/>
                          </a:solidFill>
                        </a:rPr>
                        <a:t>dbp:Religion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0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 Mary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dbr:Mary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dbo:Person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0000FF"/>
                          </a:solidFill>
                        </a:rPr>
                        <a:t>dbo:Saint</a:t>
                      </a:r>
                      <a:endParaRPr sz="1100">
                        <a:solidFill>
                          <a:srgbClr val="0000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8761D"/>
                          </a:solidFill>
                        </a:rPr>
                        <a:t>dbp:Religion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4" name="Google Shape;144;p27"/>
          <p:cNvSpPr txBox="1"/>
          <p:nvPr/>
        </p:nvSpPr>
        <p:spPr>
          <a:xfrm rot="-761946">
            <a:off x="300294" y="1558142"/>
            <a:ext cx="963468" cy="600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4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EASY!</a:t>
            </a:r>
            <a:endParaRPr sz="2400" b="1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7"/>
          <p:cNvSpPr txBox="1"/>
          <p:nvPr/>
        </p:nvSpPr>
        <p:spPr>
          <a:xfrm rot="-761946">
            <a:off x="300294" y="4125867"/>
            <a:ext cx="963468" cy="600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4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EASY!</a:t>
            </a:r>
            <a:endParaRPr sz="2400" b="1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 rot="-761946">
            <a:off x="300294" y="4923567"/>
            <a:ext cx="963468" cy="600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4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EASY!</a:t>
            </a:r>
            <a:endParaRPr sz="2400" b="1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7885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Google Shape;151;p28"/>
          <p:cNvGraphicFramePr/>
          <p:nvPr/>
        </p:nvGraphicFramePr>
        <p:xfrm>
          <a:off x="63200" y="858050"/>
          <a:ext cx="3782200" cy="4676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7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Labels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Candidates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John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dbr:Pope_John</a:t>
                      </a:r>
                      <a:br>
                        <a:rPr lang="en" sz="1100"/>
                      </a:b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dbo:Person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00FF"/>
                          </a:solidFill>
                        </a:rPr>
                        <a:t>dbo:Saint</a:t>
                      </a:r>
                      <a:endParaRPr sz="1100">
                        <a:solidFill>
                          <a:srgbClr val="0000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8761D"/>
                          </a:solidFill>
                        </a:rPr>
                        <a:t>dbp:Religion</a:t>
                      </a:r>
                      <a:endParaRPr sz="1100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Saint </a:t>
                      </a:r>
                      <a:br>
                        <a:rPr lang="en"/>
                      </a:br>
                      <a:r>
                        <a:rPr lang="en"/>
                        <a:t>Francis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dbr:St_Francis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dbo:Person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00FF"/>
                          </a:solidFill>
                        </a:rPr>
                        <a:t>dbo:Saint</a:t>
                      </a:r>
                      <a:endParaRPr sz="1100">
                        <a:solidFill>
                          <a:srgbClr val="0000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8761D"/>
                          </a:solidFill>
                        </a:rPr>
                        <a:t>dbp:Religion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dbr:Pope_Francis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dbo:Person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00FF"/>
                          </a:solidFill>
                        </a:rPr>
                        <a:t>dbo:Saint</a:t>
                      </a:r>
                      <a:endParaRPr sz="1100">
                        <a:solidFill>
                          <a:srgbClr val="0000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8761D"/>
                          </a:solidFill>
                        </a:rPr>
                        <a:t>dbp:Religion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Madonna</a:t>
                      </a:r>
                      <a:endParaRPr u="sng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dbr:Madonna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dbo:Person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900FF"/>
                          </a:solidFill>
                        </a:rPr>
                        <a:t>dbo:Singer</a:t>
                      </a:r>
                      <a:endParaRPr sz="1100">
                        <a:solidFill>
                          <a:srgbClr val="9900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B45F06"/>
                          </a:solidFill>
                        </a:rPr>
                        <a:t>dbp:Albums</a:t>
                      </a:r>
                      <a:endParaRPr sz="1100">
                        <a:solidFill>
                          <a:srgbClr val="B45F06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dbr:Saint_Madonna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dbo:Person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00FF"/>
                          </a:solidFill>
                        </a:rPr>
                        <a:t>dbo:Saint</a:t>
                      </a:r>
                      <a:endParaRPr sz="1100">
                        <a:solidFill>
                          <a:srgbClr val="0000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8761D"/>
                          </a:solidFill>
                        </a:rPr>
                        <a:t>dbp:Religion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0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Adalgott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dbr:St_Adalgott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dbo:Person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00FF"/>
                          </a:solidFill>
                        </a:rPr>
                        <a:t>dbo:Saint</a:t>
                      </a:r>
                      <a:endParaRPr sz="1100">
                        <a:solidFill>
                          <a:srgbClr val="0000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8761D"/>
                          </a:solidFill>
                        </a:rPr>
                        <a:t>dbp:Religion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0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 Mary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dbr:Mary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dbo:Person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0000FF"/>
                          </a:solidFill>
                        </a:rPr>
                        <a:t>dbo:Saint</a:t>
                      </a:r>
                      <a:endParaRPr sz="1100">
                        <a:solidFill>
                          <a:srgbClr val="0000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8761D"/>
                          </a:solidFill>
                        </a:rPr>
                        <a:t>dbp:Religion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2" name="Google Shape;152;p28"/>
          <p:cNvSpPr txBox="1"/>
          <p:nvPr/>
        </p:nvSpPr>
        <p:spPr>
          <a:xfrm rot="-761946">
            <a:off x="300294" y="1558142"/>
            <a:ext cx="963468" cy="600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4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EASY!</a:t>
            </a:r>
            <a:endParaRPr sz="2400" b="1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8"/>
          <p:cNvSpPr txBox="1"/>
          <p:nvPr/>
        </p:nvSpPr>
        <p:spPr>
          <a:xfrm rot="-761946">
            <a:off x="300294" y="4125867"/>
            <a:ext cx="963468" cy="600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4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EASY!</a:t>
            </a:r>
            <a:endParaRPr sz="2400" b="1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8"/>
          <p:cNvSpPr txBox="1"/>
          <p:nvPr/>
        </p:nvSpPr>
        <p:spPr>
          <a:xfrm rot="-761946">
            <a:off x="300294" y="4923567"/>
            <a:ext cx="963468" cy="600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4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EASY!</a:t>
            </a:r>
            <a:endParaRPr sz="2400" b="1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8"/>
          <p:cNvSpPr txBox="1"/>
          <p:nvPr/>
        </p:nvSpPr>
        <p:spPr>
          <a:xfrm>
            <a:off x="4342575" y="3008550"/>
            <a:ext cx="45930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" sz="2400" i="1">
                <a:latin typeface="Calibri"/>
                <a:ea typeface="Calibri"/>
                <a:cs typeface="Calibri"/>
                <a:sym typeface="Calibri"/>
              </a:rPr>
              <a:t>Easy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 can be redefined.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2831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" name="Google Shape;160;p29"/>
          <p:cNvGraphicFramePr/>
          <p:nvPr/>
        </p:nvGraphicFramePr>
        <p:xfrm>
          <a:off x="63200" y="858050"/>
          <a:ext cx="3782200" cy="4676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7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Labels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Candidates</a:t>
                      </a:r>
                      <a:endParaRPr b="1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John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dbr:Pope_John</a:t>
                      </a:r>
                      <a:br>
                        <a:rPr lang="en" sz="1100"/>
                      </a:b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dbo:Person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00FF"/>
                          </a:solidFill>
                        </a:rPr>
                        <a:t>dbo:Saint</a:t>
                      </a:r>
                      <a:endParaRPr sz="1100">
                        <a:solidFill>
                          <a:srgbClr val="0000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8761D"/>
                          </a:solidFill>
                        </a:rPr>
                        <a:t>dbp:Religion</a:t>
                      </a:r>
                      <a:endParaRPr sz="1100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Saint </a:t>
                      </a:r>
                      <a:br>
                        <a:rPr lang="en"/>
                      </a:br>
                      <a:r>
                        <a:rPr lang="en"/>
                        <a:t>Francis</a:t>
                      </a:r>
                      <a:endParaRPr/>
                    </a:p>
                  </a:txBody>
                  <a:tcPr marL="91425" marR="91425" marT="91425" marB="91425">
                    <a:lnB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dbr:St_Francis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dbo:Person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00FF"/>
                          </a:solidFill>
                        </a:rPr>
                        <a:t>dbo:Saint</a:t>
                      </a:r>
                      <a:endParaRPr sz="1100">
                        <a:solidFill>
                          <a:srgbClr val="0000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8761D"/>
                          </a:solidFill>
                        </a:rPr>
                        <a:t>dbp:Religion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B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dbr:Pope_Francis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dbo:Person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00FF"/>
                          </a:solidFill>
                        </a:rPr>
                        <a:t>dbo:Saint</a:t>
                      </a:r>
                      <a:endParaRPr sz="1100">
                        <a:solidFill>
                          <a:srgbClr val="0000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8761D"/>
                          </a:solidFill>
                        </a:rPr>
                        <a:t>dbp:Religion</a:t>
                      </a:r>
                      <a:endParaRPr sz="1100"/>
                    </a:p>
                  </a:txBody>
                  <a:tcPr marL="91425" marR="91425" marT="91425" marB="91425">
                    <a:lnB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Madonna</a:t>
                      </a:r>
                      <a:endParaRPr u="sng"/>
                    </a:p>
                  </a:txBody>
                  <a:tcPr marL="91425" marR="91425" marT="91425" marB="91425">
                    <a:lnL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dbr:Madonna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dbo:Person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900FF"/>
                          </a:solidFill>
                        </a:rPr>
                        <a:t>dbo:Singer</a:t>
                      </a:r>
                      <a:endParaRPr sz="1100">
                        <a:solidFill>
                          <a:srgbClr val="9900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B45F06"/>
                          </a:solidFill>
                        </a:rPr>
                        <a:t>dbp:Albums</a:t>
                      </a:r>
                      <a:endParaRPr sz="1100">
                        <a:solidFill>
                          <a:srgbClr val="B45F06"/>
                        </a:solidFill>
                      </a:endParaRPr>
                    </a:p>
                  </a:txBody>
                  <a:tcPr marL="91425" marR="91425" marT="91425" marB="91425">
                    <a:lnT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dbr:Saint_Madonna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dbo:Person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00FF"/>
                          </a:solidFill>
                        </a:rPr>
                        <a:t>dbo:Saint</a:t>
                      </a:r>
                      <a:endParaRPr sz="1100">
                        <a:solidFill>
                          <a:srgbClr val="0000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8761D"/>
                          </a:solidFill>
                        </a:rPr>
                        <a:t>dbp:Religion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R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0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Adalgott</a:t>
                      </a:r>
                      <a:endParaRPr/>
                    </a:p>
                  </a:txBody>
                  <a:tcPr marL="91425" marR="91425" marT="91425" marB="91425">
                    <a:lnT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dbr:St_Adalgott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dbo:Person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00FF"/>
                          </a:solidFill>
                        </a:rPr>
                        <a:t>dbo:Saint</a:t>
                      </a:r>
                      <a:endParaRPr sz="1100">
                        <a:solidFill>
                          <a:srgbClr val="0000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8761D"/>
                          </a:solidFill>
                        </a:rPr>
                        <a:t>dbp:Religion</a:t>
                      </a:r>
                      <a:endParaRPr sz="1100"/>
                    </a:p>
                  </a:txBody>
                  <a:tcPr marL="91425" marR="91425" marT="91425" marB="91425">
                    <a:lnT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T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0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 Mary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dbr:Mary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dbo:Person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0000FF"/>
                          </a:solidFill>
                        </a:rPr>
                        <a:t>dbo:Saint</a:t>
                      </a:r>
                      <a:endParaRPr sz="1100">
                        <a:solidFill>
                          <a:srgbClr val="0000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8761D"/>
                          </a:solidFill>
                        </a:rPr>
                        <a:t>dbp:Religion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61" name="Google Shape;161;p29"/>
          <p:cNvGraphicFramePr/>
          <p:nvPr/>
        </p:nvGraphicFramePr>
        <p:xfrm>
          <a:off x="4137367" y="3332653"/>
          <a:ext cx="4599775" cy="178368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9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7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8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6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Semantic Feature</a:t>
                      </a:r>
                      <a:endParaRPr sz="12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0000"/>
                          </a:solidFill>
                        </a:rPr>
                        <a:t>dbo:</a:t>
                      </a:r>
                      <a:br>
                        <a:rPr lang="en" sz="1200">
                          <a:solidFill>
                            <a:srgbClr val="FF0000"/>
                          </a:solidFill>
                        </a:rPr>
                      </a:br>
                      <a:r>
                        <a:rPr lang="en" sz="1200">
                          <a:solidFill>
                            <a:srgbClr val="FF0000"/>
                          </a:solidFill>
                        </a:rPr>
                        <a:t>Person</a:t>
                      </a:r>
                      <a:endParaRPr sz="1200"/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dbo:</a:t>
                      </a:r>
                      <a:br>
                        <a:rPr lang="en" sz="1200">
                          <a:solidFill>
                            <a:srgbClr val="0000FF"/>
                          </a:solidFill>
                        </a:rPr>
                      </a:b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Saint</a:t>
                      </a:r>
                      <a:endParaRPr sz="1200"/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9900FF"/>
                          </a:solidFill>
                        </a:rPr>
                        <a:t>dbo:</a:t>
                      </a:r>
                      <a:br>
                        <a:rPr lang="en" sz="1200">
                          <a:solidFill>
                            <a:srgbClr val="9900FF"/>
                          </a:solidFill>
                        </a:rPr>
                      </a:br>
                      <a:r>
                        <a:rPr lang="en" sz="1200">
                          <a:solidFill>
                            <a:srgbClr val="9900FF"/>
                          </a:solidFill>
                        </a:rPr>
                        <a:t>Singer</a:t>
                      </a:r>
                      <a:endParaRPr sz="1200"/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8761D"/>
                          </a:solidFill>
                        </a:rPr>
                        <a:t>dbp:</a:t>
                      </a:r>
                      <a:br>
                        <a:rPr lang="en" sz="1200">
                          <a:solidFill>
                            <a:srgbClr val="38761D"/>
                          </a:solidFill>
                        </a:rPr>
                      </a:br>
                      <a:r>
                        <a:rPr lang="en" sz="1200">
                          <a:solidFill>
                            <a:srgbClr val="38761D"/>
                          </a:solidFill>
                        </a:rPr>
                        <a:t>Religion</a:t>
                      </a:r>
                      <a:endParaRPr sz="1200"/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45F06"/>
                          </a:solidFill>
                        </a:rPr>
                        <a:t>dbp:</a:t>
                      </a:r>
                      <a:br>
                        <a:rPr lang="en" sz="1200">
                          <a:solidFill>
                            <a:srgbClr val="B45F06"/>
                          </a:solidFill>
                        </a:rPr>
                      </a:br>
                      <a:r>
                        <a:rPr lang="en" sz="1200">
                          <a:solidFill>
                            <a:srgbClr val="B45F06"/>
                          </a:solidFill>
                        </a:rPr>
                        <a:t>Albums</a:t>
                      </a:r>
                      <a:endParaRPr sz="1200"/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dbr:</a:t>
                      </a:r>
                      <a:br>
                        <a:rPr lang="en" sz="1200">
                          <a:solidFill>
                            <a:schemeClr val="dk1"/>
                          </a:solidFill>
                        </a:rPr>
                      </a:b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madonna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dbr: saint_ madonna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2" name="Google Shape;162;p29"/>
          <p:cNvSpPr/>
          <p:nvPr/>
        </p:nvSpPr>
        <p:spPr>
          <a:xfrm rot="3190390">
            <a:off x="3575508" y="3753388"/>
            <a:ext cx="478980" cy="32238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78999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approach</a:t>
            </a:r>
          </a:p>
        </p:txBody>
      </p:sp>
      <p:pic>
        <p:nvPicPr>
          <p:cNvPr id="168" name="Google Shape;1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0700" y="2094500"/>
            <a:ext cx="7342976" cy="3026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2815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68575" tIns="34275" rIns="68575" bIns="34275" rtlCol="0" anchor="ctr" anchorCtr="0">
            <a:noAutofit/>
          </a:bodyPr>
          <a:lstStyle/>
          <a:p>
            <a:r>
              <a:rPr lang="en" dirty="0"/>
              <a:t>The insight</a:t>
            </a:r>
            <a:endParaRPr dirty="0"/>
          </a:p>
        </p:txBody>
      </p:sp>
      <p:sp>
        <p:nvSpPr>
          <p:cNvPr id="174" name="Google Shape;174;p31"/>
          <p:cNvSpPr txBox="1">
            <a:spLocks noGrp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 spcFirstLastPara="1" vert="horz" wrap="square" lIns="68575" tIns="34275" rIns="68575" bIns="34275" rtlCol="0" anchor="t" anchorCtr="0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"/>
              <a:t>Generate candidates</a:t>
            </a:r>
            <a:endParaRPr/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"/>
              <a:t>Annotate easy cells</a:t>
            </a:r>
            <a:endParaRPr/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" u="sng"/>
              <a:t>Figure out what’s common</a:t>
            </a:r>
            <a:endParaRPr u="sng"/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"/>
              <a:t>Apply on hard cells</a:t>
            </a:r>
            <a:endParaRPr/>
          </a:p>
          <a:p>
            <a:pPr marL="514350" indent="-514350">
              <a:buFont typeface="+mj-lt"/>
              <a:buAutoNum type="arabicPeriod"/>
            </a:pPr>
            <a:endParaRPr/>
          </a:p>
          <a:p>
            <a:pPr marL="514350" indent="-514350">
              <a:buFont typeface="+mj-lt"/>
              <a:buAutoNum type="arabicPeriod"/>
            </a:pPr>
            <a:endParaRPr/>
          </a:p>
          <a:p>
            <a:pPr marL="514350" indent="-514350">
              <a:buFont typeface="+mj-lt"/>
              <a:buAutoNum type="arabicPeriod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918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600" y="885925"/>
            <a:ext cx="6936452" cy="4626874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2"/>
          <p:cNvSpPr txBox="1"/>
          <p:nvPr/>
        </p:nvSpPr>
        <p:spPr>
          <a:xfrm>
            <a:off x="3554858" y="5585250"/>
            <a:ext cx="3846767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Image Source: 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becominghuman.ai</a:t>
            </a:r>
            <a:r>
              <a:rPr lang="en" dirty="0">
                <a:solidFill>
                  <a:schemeClr val="dk1"/>
                </a:solidFill>
              </a:rPr>
              <a:t> blog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2600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Saliency</a:t>
            </a:r>
          </a:p>
        </p:txBody>
      </p:sp>
      <p:sp>
        <p:nvSpPr>
          <p:cNvPr id="186" name="Google Shape;186;p33"/>
          <p:cNvSpPr txBox="1">
            <a:spLocks noGrp="1"/>
          </p:cNvSpPr>
          <p:nvPr>
            <p:ph type="body" idx="4294967295"/>
          </p:nvPr>
        </p:nvSpPr>
        <p:spPr>
          <a:xfrm>
            <a:off x="311150" y="1270036"/>
            <a:ext cx="8521700" cy="3783013"/>
          </a:xfrm>
          <a:prstGeom prst="rect">
            <a:avLst/>
          </a:prstGeom>
        </p:spPr>
        <p:txBody>
          <a:bodyPr spcFirstLastPara="1" vert="horz" wrap="square" lIns="68575" tIns="34275" rIns="68575" bIns="34275" rtlCol="0" anchor="t" anchorCtr="0">
            <a:noAutofit/>
          </a:bodyPr>
          <a:lstStyle/>
          <a:p>
            <a:pPr marL="0" indent="0">
              <a:buNone/>
            </a:pPr>
            <a:r>
              <a:rPr lang="en" sz="2000" dirty="0"/>
              <a:t>Each class is a feature:						(</a:t>
            </a:r>
            <a:r>
              <a:rPr lang="en" sz="2000" dirty="0">
                <a:solidFill>
                  <a:srgbClr val="0000FF"/>
                </a:solidFill>
              </a:rPr>
              <a:t>Saint</a:t>
            </a:r>
            <a:r>
              <a:rPr lang="en" sz="2000" dirty="0"/>
              <a:t>, 	</a:t>
            </a:r>
            <a:r>
              <a:rPr lang="en" sz="2000" dirty="0">
                <a:solidFill>
                  <a:srgbClr val="FF0000"/>
                </a:solidFill>
              </a:rPr>
              <a:t>Person</a:t>
            </a:r>
            <a:r>
              <a:rPr lang="en" sz="2000" dirty="0"/>
              <a:t>, 	</a:t>
            </a:r>
            <a:r>
              <a:rPr lang="en" sz="2000" dirty="0">
                <a:solidFill>
                  <a:srgbClr val="9900FF"/>
                </a:solidFill>
              </a:rPr>
              <a:t>Singer</a:t>
            </a:r>
            <a:r>
              <a:rPr lang="en" sz="2000" dirty="0"/>
              <a:t>, 	…)</a:t>
            </a:r>
            <a:endParaRPr sz="2000" dirty="0"/>
          </a:p>
          <a:p>
            <a:pPr marL="0" indent="0">
              <a:buNone/>
            </a:pPr>
            <a:br>
              <a:rPr lang="en" sz="2000" dirty="0"/>
            </a:br>
            <a:r>
              <a:rPr lang="en" sz="2000" dirty="0"/>
              <a:t>Saint Madonna:								(1,			1,			0, 			…)</a:t>
            </a:r>
            <a:br>
              <a:rPr lang="en" sz="2000" dirty="0"/>
            </a:br>
            <a:r>
              <a:rPr lang="en" sz="2000" dirty="0"/>
              <a:t>Madonna - the singer:						(0,			1,			1,			…)</a:t>
            </a:r>
            <a:endParaRPr sz="2000" dirty="0"/>
          </a:p>
          <a:p>
            <a:pPr marL="0" indent="0">
              <a:buNone/>
            </a:pPr>
            <a:br>
              <a:rPr lang="en" sz="2000" dirty="0"/>
            </a:br>
            <a:r>
              <a:rPr lang="en" sz="2000" dirty="0"/>
              <a:t>TF (term frequency)							(3,			3,			1,			…)</a:t>
            </a:r>
            <a:br>
              <a:rPr lang="en" sz="2000" dirty="0"/>
            </a:br>
            <a:r>
              <a:rPr lang="en" sz="2000" dirty="0"/>
              <a:t>IDF (inverse document frequency)			(0.48,		0.25,		0.95,		…)</a:t>
            </a:r>
            <a:endParaRPr sz="2000" dirty="0"/>
          </a:p>
          <a:p>
            <a:pPr marL="0" indent="0">
              <a:buNone/>
            </a:pPr>
            <a:endParaRPr sz="2000" dirty="0"/>
          </a:p>
          <a:p>
            <a:pPr marL="0" indent="0">
              <a:buNone/>
            </a:pPr>
            <a:r>
              <a:rPr lang="en" sz="2000" dirty="0"/>
              <a:t>Saliency of feature = TF x IDF					(1.5,	0.75,	0.95,	…)</a:t>
            </a:r>
            <a:endParaRPr sz="2000" dirty="0"/>
          </a:p>
          <a:p>
            <a:pPr marL="0" indent="0">
              <a:buNone/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238822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1" name="Google Shape;191;p34"/>
          <p:cNvGraphicFramePr/>
          <p:nvPr/>
        </p:nvGraphicFramePr>
        <p:xfrm>
          <a:off x="63200" y="858050"/>
          <a:ext cx="3782200" cy="4676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7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Labels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Candidates</a:t>
                      </a:r>
                      <a:endParaRPr b="1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John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dbr:Pope_John</a:t>
                      </a:r>
                      <a:br>
                        <a:rPr lang="en" sz="1100"/>
                      </a:b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dbo:Person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00FF"/>
                          </a:solidFill>
                        </a:rPr>
                        <a:t>dbo:Saint</a:t>
                      </a:r>
                      <a:endParaRPr sz="1100">
                        <a:solidFill>
                          <a:srgbClr val="0000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8761D"/>
                          </a:solidFill>
                        </a:rPr>
                        <a:t>dbp:Religion</a:t>
                      </a:r>
                      <a:endParaRPr sz="1100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Saint </a:t>
                      </a:r>
                      <a:br>
                        <a:rPr lang="en"/>
                      </a:br>
                      <a:r>
                        <a:rPr lang="en"/>
                        <a:t>Francis</a:t>
                      </a:r>
                      <a:endParaRPr/>
                    </a:p>
                  </a:txBody>
                  <a:tcPr marL="91425" marR="91425" marT="91425" marB="91425">
                    <a:lnB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dbr:St_Francis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dbo:Person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00FF"/>
                          </a:solidFill>
                        </a:rPr>
                        <a:t>dbo:Saint</a:t>
                      </a:r>
                      <a:endParaRPr sz="1100">
                        <a:solidFill>
                          <a:srgbClr val="0000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8761D"/>
                          </a:solidFill>
                        </a:rPr>
                        <a:t>dbp:Religion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B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dbr:Pope_Francis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dbo:Person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00FF"/>
                          </a:solidFill>
                        </a:rPr>
                        <a:t>dbo:Saint</a:t>
                      </a:r>
                      <a:endParaRPr sz="1100">
                        <a:solidFill>
                          <a:srgbClr val="0000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8761D"/>
                          </a:solidFill>
                        </a:rPr>
                        <a:t>dbp:Religion</a:t>
                      </a:r>
                      <a:endParaRPr sz="1100"/>
                    </a:p>
                  </a:txBody>
                  <a:tcPr marL="91425" marR="91425" marT="91425" marB="91425">
                    <a:lnB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Madonna</a:t>
                      </a:r>
                      <a:endParaRPr u="sng"/>
                    </a:p>
                  </a:txBody>
                  <a:tcPr marL="91425" marR="91425" marT="91425" marB="91425">
                    <a:lnL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dbr:Madonna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dbo:Person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900FF"/>
                          </a:solidFill>
                        </a:rPr>
                        <a:t>dbo:Singer</a:t>
                      </a:r>
                      <a:endParaRPr sz="1100">
                        <a:solidFill>
                          <a:srgbClr val="9900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B45F06"/>
                          </a:solidFill>
                        </a:rPr>
                        <a:t>dbp:Albums</a:t>
                      </a:r>
                      <a:endParaRPr sz="1100">
                        <a:solidFill>
                          <a:srgbClr val="B45F06"/>
                        </a:solidFill>
                      </a:endParaRPr>
                    </a:p>
                  </a:txBody>
                  <a:tcPr marL="91425" marR="91425" marT="91425" marB="91425">
                    <a:lnT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dbr:Saint_Madonna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dbo:Person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00FF"/>
                          </a:solidFill>
                        </a:rPr>
                        <a:t>dbo:Saint</a:t>
                      </a:r>
                      <a:endParaRPr sz="1100">
                        <a:solidFill>
                          <a:srgbClr val="0000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8761D"/>
                          </a:solidFill>
                        </a:rPr>
                        <a:t>dbp:Religion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R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0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Adalgott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dbr:St_Adalgott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dbo:Person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00FF"/>
                          </a:solidFill>
                        </a:rPr>
                        <a:t>dbo:Saint</a:t>
                      </a:r>
                      <a:endParaRPr sz="1100">
                        <a:solidFill>
                          <a:srgbClr val="0000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8761D"/>
                          </a:solidFill>
                        </a:rPr>
                        <a:t>dbp:Religion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0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 Mary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dbr:Mary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dbo:Person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0000FF"/>
                          </a:solidFill>
                        </a:rPr>
                        <a:t>dbo:Saint</a:t>
                      </a:r>
                      <a:endParaRPr sz="1100">
                        <a:solidFill>
                          <a:srgbClr val="0000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8761D"/>
                          </a:solidFill>
                        </a:rPr>
                        <a:t>dbp:Religion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92" name="Google Shape;192;p34"/>
          <p:cNvGraphicFramePr/>
          <p:nvPr/>
        </p:nvGraphicFramePr>
        <p:xfrm>
          <a:off x="4137367" y="3332653"/>
          <a:ext cx="4599775" cy="178368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9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7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8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6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Semantic Feature</a:t>
                      </a:r>
                      <a:endParaRPr sz="12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0000"/>
                          </a:solidFill>
                        </a:rPr>
                        <a:t>dbo:</a:t>
                      </a:r>
                      <a:br>
                        <a:rPr lang="en" sz="1200">
                          <a:solidFill>
                            <a:srgbClr val="FF0000"/>
                          </a:solidFill>
                        </a:rPr>
                      </a:br>
                      <a:r>
                        <a:rPr lang="en" sz="1200">
                          <a:solidFill>
                            <a:srgbClr val="FF0000"/>
                          </a:solidFill>
                        </a:rPr>
                        <a:t>Person</a:t>
                      </a:r>
                      <a:endParaRPr sz="1200"/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dbo:</a:t>
                      </a:r>
                      <a:br>
                        <a:rPr lang="en" sz="1200">
                          <a:solidFill>
                            <a:srgbClr val="0000FF"/>
                          </a:solidFill>
                        </a:rPr>
                      </a:b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Saint</a:t>
                      </a:r>
                      <a:endParaRPr sz="1200"/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9900FF"/>
                          </a:solidFill>
                        </a:rPr>
                        <a:t>dbo:</a:t>
                      </a:r>
                      <a:br>
                        <a:rPr lang="en" sz="1200">
                          <a:solidFill>
                            <a:srgbClr val="9900FF"/>
                          </a:solidFill>
                        </a:rPr>
                      </a:br>
                      <a:r>
                        <a:rPr lang="en" sz="1200">
                          <a:solidFill>
                            <a:srgbClr val="9900FF"/>
                          </a:solidFill>
                        </a:rPr>
                        <a:t>Singer</a:t>
                      </a:r>
                      <a:endParaRPr sz="1200"/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8761D"/>
                          </a:solidFill>
                        </a:rPr>
                        <a:t>dbp:</a:t>
                      </a:r>
                      <a:br>
                        <a:rPr lang="en" sz="1200">
                          <a:solidFill>
                            <a:srgbClr val="38761D"/>
                          </a:solidFill>
                        </a:rPr>
                      </a:br>
                      <a:r>
                        <a:rPr lang="en" sz="1200">
                          <a:solidFill>
                            <a:srgbClr val="38761D"/>
                          </a:solidFill>
                        </a:rPr>
                        <a:t>Religion</a:t>
                      </a:r>
                      <a:endParaRPr sz="1200"/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45F06"/>
                          </a:solidFill>
                        </a:rPr>
                        <a:t>dbp:</a:t>
                      </a:r>
                      <a:br>
                        <a:rPr lang="en" sz="1200">
                          <a:solidFill>
                            <a:srgbClr val="B45F06"/>
                          </a:solidFill>
                        </a:rPr>
                      </a:br>
                      <a:r>
                        <a:rPr lang="en" sz="1200">
                          <a:solidFill>
                            <a:srgbClr val="B45F06"/>
                          </a:solidFill>
                        </a:rPr>
                        <a:t>Albums</a:t>
                      </a:r>
                      <a:endParaRPr sz="1200"/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dbr:</a:t>
                      </a:r>
                      <a:br>
                        <a:rPr lang="en" sz="1200">
                          <a:solidFill>
                            <a:schemeClr val="dk1"/>
                          </a:solidFill>
                        </a:rPr>
                      </a:b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madonna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dbr: saint_ madonna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3" name="Google Shape;193;p34"/>
          <p:cNvSpPr/>
          <p:nvPr/>
        </p:nvSpPr>
        <p:spPr>
          <a:xfrm rot="3190390">
            <a:off x="3575508" y="3753388"/>
            <a:ext cx="478980" cy="32238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3358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8" name="Google Shape;198;p35"/>
          <p:cNvGraphicFramePr/>
          <p:nvPr/>
        </p:nvGraphicFramePr>
        <p:xfrm>
          <a:off x="63200" y="858050"/>
          <a:ext cx="3782200" cy="4676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7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Labels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Candidates</a:t>
                      </a:r>
                      <a:endParaRPr b="1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John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dbr:Pope_John</a:t>
                      </a:r>
                      <a:br>
                        <a:rPr lang="en" sz="1100"/>
                      </a:b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dbo:Person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00FF"/>
                          </a:solidFill>
                        </a:rPr>
                        <a:t>dbo:Saint</a:t>
                      </a:r>
                      <a:endParaRPr sz="1100">
                        <a:solidFill>
                          <a:srgbClr val="0000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8761D"/>
                          </a:solidFill>
                        </a:rPr>
                        <a:t>dbp:Religion</a:t>
                      </a:r>
                      <a:endParaRPr sz="1100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Saint </a:t>
                      </a:r>
                      <a:br>
                        <a:rPr lang="en"/>
                      </a:br>
                      <a:r>
                        <a:rPr lang="en"/>
                        <a:t>Francis</a:t>
                      </a:r>
                      <a:endParaRPr/>
                    </a:p>
                  </a:txBody>
                  <a:tcPr marL="91425" marR="91425" marT="91425" marB="91425">
                    <a:lnB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dbr:St_Francis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dbo:Person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00FF"/>
                          </a:solidFill>
                        </a:rPr>
                        <a:t>dbo:Saint</a:t>
                      </a:r>
                      <a:endParaRPr sz="1100">
                        <a:solidFill>
                          <a:srgbClr val="0000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8761D"/>
                          </a:solidFill>
                        </a:rPr>
                        <a:t>dbp:Religion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B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dbr:Pope_Francis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dbo:Person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00FF"/>
                          </a:solidFill>
                        </a:rPr>
                        <a:t>dbo:Saint</a:t>
                      </a:r>
                      <a:endParaRPr sz="1100">
                        <a:solidFill>
                          <a:srgbClr val="0000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8761D"/>
                          </a:solidFill>
                        </a:rPr>
                        <a:t>dbp:Religion</a:t>
                      </a:r>
                      <a:endParaRPr sz="1100"/>
                    </a:p>
                  </a:txBody>
                  <a:tcPr marL="91425" marR="91425" marT="91425" marB="91425">
                    <a:lnB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Madonna</a:t>
                      </a:r>
                      <a:endParaRPr u="sng"/>
                    </a:p>
                  </a:txBody>
                  <a:tcPr marL="91425" marR="91425" marT="91425" marB="91425">
                    <a:lnL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dbr:Madonna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dbo:Person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900FF"/>
                          </a:solidFill>
                        </a:rPr>
                        <a:t>dbo:Singer</a:t>
                      </a:r>
                      <a:endParaRPr sz="1100">
                        <a:solidFill>
                          <a:srgbClr val="9900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B45F06"/>
                          </a:solidFill>
                        </a:rPr>
                        <a:t>dbp:Albums</a:t>
                      </a:r>
                      <a:endParaRPr sz="1100">
                        <a:solidFill>
                          <a:srgbClr val="B45F06"/>
                        </a:solidFill>
                      </a:endParaRPr>
                    </a:p>
                  </a:txBody>
                  <a:tcPr marL="91425" marR="91425" marT="91425" marB="91425">
                    <a:lnT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dbr:Saint_Madonna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dbo:Person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00FF"/>
                          </a:solidFill>
                        </a:rPr>
                        <a:t>dbo:Saint</a:t>
                      </a:r>
                      <a:endParaRPr sz="1100">
                        <a:solidFill>
                          <a:srgbClr val="0000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8761D"/>
                          </a:solidFill>
                        </a:rPr>
                        <a:t>dbp:Religion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R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0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Adalgott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dbr:St_Adalgott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dbo:Person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00FF"/>
                          </a:solidFill>
                        </a:rPr>
                        <a:t>dbo:Saint</a:t>
                      </a:r>
                      <a:endParaRPr sz="1100">
                        <a:solidFill>
                          <a:srgbClr val="0000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8761D"/>
                          </a:solidFill>
                        </a:rPr>
                        <a:t>dbp:Religion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0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 Mary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dbr:Mary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dbo:Person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0000FF"/>
                          </a:solidFill>
                        </a:rPr>
                        <a:t>dbo:Saint</a:t>
                      </a:r>
                      <a:endParaRPr sz="1100">
                        <a:solidFill>
                          <a:srgbClr val="0000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8761D"/>
                          </a:solidFill>
                        </a:rPr>
                        <a:t>dbp:Religion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99" name="Google Shape;199;p35"/>
          <p:cNvGraphicFramePr/>
          <p:nvPr/>
        </p:nvGraphicFramePr>
        <p:xfrm>
          <a:off x="4101742" y="880266"/>
          <a:ext cx="5042250" cy="4438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2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8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9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9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76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Semantic Feature</a:t>
                      </a:r>
                      <a:endParaRPr sz="12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0000"/>
                          </a:solidFill>
                        </a:rPr>
                        <a:t>dbo:</a:t>
                      </a:r>
                      <a:br>
                        <a:rPr lang="en" sz="1200">
                          <a:solidFill>
                            <a:srgbClr val="FF0000"/>
                          </a:solidFill>
                        </a:rPr>
                      </a:br>
                      <a:r>
                        <a:rPr lang="en" sz="1200">
                          <a:solidFill>
                            <a:srgbClr val="FF0000"/>
                          </a:solidFill>
                        </a:rPr>
                        <a:t>Person</a:t>
                      </a:r>
                      <a:endParaRPr sz="1200"/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dbo:</a:t>
                      </a:r>
                      <a:br>
                        <a:rPr lang="en" sz="1200">
                          <a:solidFill>
                            <a:srgbClr val="0000FF"/>
                          </a:solidFill>
                        </a:rPr>
                      </a:b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Saint</a:t>
                      </a:r>
                      <a:endParaRPr sz="1200"/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9900FF"/>
                          </a:solidFill>
                        </a:rPr>
                        <a:t>dbo:</a:t>
                      </a:r>
                      <a:br>
                        <a:rPr lang="en" sz="1200">
                          <a:solidFill>
                            <a:srgbClr val="9900FF"/>
                          </a:solidFill>
                        </a:rPr>
                      </a:br>
                      <a:r>
                        <a:rPr lang="en" sz="1200">
                          <a:solidFill>
                            <a:srgbClr val="9900FF"/>
                          </a:solidFill>
                        </a:rPr>
                        <a:t>Singer</a:t>
                      </a:r>
                      <a:endParaRPr sz="1200"/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8761D"/>
                          </a:solidFill>
                        </a:rPr>
                        <a:t>dbp:</a:t>
                      </a:r>
                      <a:br>
                        <a:rPr lang="en" sz="1200">
                          <a:solidFill>
                            <a:srgbClr val="38761D"/>
                          </a:solidFill>
                        </a:rPr>
                      </a:br>
                      <a:r>
                        <a:rPr lang="en" sz="1200">
                          <a:solidFill>
                            <a:srgbClr val="38761D"/>
                          </a:solidFill>
                        </a:rPr>
                        <a:t>Religion</a:t>
                      </a:r>
                      <a:endParaRPr sz="1200"/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45F06"/>
                          </a:solidFill>
                        </a:rPr>
                        <a:t>dbp:</a:t>
                      </a:r>
                      <a:br>
                        <a:rPr lang="en" sz="1200">
                          <a:solidFill>
                            <a:srgbClr val="B45F06"/>
                          </a:solidFill>
                        </a:rPr>
                      </a:br>
                      <a:r>
                        <a:rPr lang="en" sz="1200">
                          <a:solidFill>
                            <a:srgbClr val="B45F06"/>
                          </a:solidFill>
                        </a:rPr>
                        <a:t>Albums</a:t>
                      </a:r>
                      <a:endParaRPr sz="1200"/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/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(</a:t>
                      </a:r>
                      <a:r>
                        <a:rPr lang="en" sz="1200" b="1"/>
                        <a:t>TF</a:t>
                      </a:r>
                      <a:r>
                        <a:rPr lang="en" sz="1200"/>
                        <a:t>) Term Frequency</a:t>
                      </a:r>
                      <a:endParaRPr sz="1200"/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Document Frequency</a:t>
                      </a:r>
                      <a:endParaRPr sz="1200"/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(</a:t>
                      </a:r>
                      <a:r>
                        <a:rPr lang="en" sz="1200" b="1"/>
                        <a:t>IDF</a:t>
                      </a:r>
                      <a:r>
                        <a:rPr lang="en" sz="1200"/>
                        <a:t>) Inverse Document Frequency</a:t>
                      </a:r>
                      <a:endParaRPr sz="1200"/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0.05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0.18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0.65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0.18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0.65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(</a:t>
                      </a:r>
                      <a:r>
                        <a:rPr lang="en" sz="1200" b="1"/>
                        <a:t>TFIDF</a:t>
                      </a:r>
                      <a:r>
                        <a:rPr lang="en" sz="1200"/>
                        <a:t>)</a:t>
                      </a:r>
                      <a:br>
                        <a:rPr lang="en" sz="1200"/>
                      </a:br>
                      <a:r>
                        <a:rPr lang="en" sz="1200"/>
                        <a:t>TF </a:t>
                      </a:r>
                      <a:r>
                        <a:rPr lang="en" sz="1200">
                          <a:solidFill>
                            <a:srgbClr val="242729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⊗</a:t>
                      </a:r>
                      <a:r>
                        <a:rPr lang="en" sz="1200"/>
                        <a:t> IDF</a:t>
                      </a:r>
                      <a:endParaRPr sz="1200"/>
                    </a:p>
                  </a:txBody>
                  <a:tcPr marL="91425" marR="91425" marT="91425" marB="91425" anchor="ctr"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0.25</a:t>
                      </a:r>
                      <a:endParaRPr/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0.72</a:t>
                      </a:r>
                      <a:endParaRPr/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0.65</a:t>
                      </a:r>
                      <a:endParaRPr/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0.72</a:t>
                      </a:r>
                      <a:endParaRPr/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0.65</a:t>
                      </a:r>
                      <a:endParaRPr/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</a:rPr>
                        <a:t>Score</a:t>
                      </a:r>
                      <a:br>
                        <a:rPr lang="en" sz="1100" b="1">
                          <a:solidFill>
                            <a:schemeClr val="dk1"/>
                          </a:solidFill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TFIDF </a:t>
                      </a:r>
                      <a:r>
                        <a:rPr lang="en" sz="1000">
                          <a:solidFill>
                            <a:srgbClr val="242729"/>
                          </a:solidFill>
                          <a:highlight>
                            <a:srgbClr val="FFFFFF"/>
                          </a:highlight>
                        </a:rPr>
                        <a:t>∙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v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lang="en" sz="1000" baseline="30000">
                          <a:solidFill>
                            <a:schemeClr val="dk1"/>
                          </a:solidFill>
                        </a:rPr>
                        <a:t>T</a:t>
                      </a:r>
                      <a:endParaRPr/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8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lang="en" sz="1200" b="1" baseline="-250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) dbr:</a:t>
                      </a:r>
                      <a:br>
                        <a:rPr lang="en" sz="1200">
                          <a:solidFill>
                            <a:schemeClr val="dk1"/>
                          </a:solidFill>
                        </a:rPr>
                      </a:b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madonna</a:t>
                      </a:r>
                      <a:endParaRPr sz="1200"/>
                    </a:p>
                  </a:txBody>
                  <a:tcPr marL="91425" marR="91425" marT="91425" marB="91425" anchor="ctr"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1.55</a:t>
                      </a:r>
                      <a:endParaRPr/>
                    </a:p>
                  </a:txBody>
                  <a:tcPr marL="91425" marR="91425" marT="91425" marB="91425" anchor="ctr"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6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lang="en" sz="1200" b="1" baseline="-250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) dbr: saint_ madonna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1.69 </a:t>
                      </a:r>
                      <a:endParaRPr baseline="300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0" name="Google Shape;200;p35"/>
          <p:cNvSpPr/>
          <p:nvPr/>
        </p:nvSpPr>
        <p:spPr>
          <a:xfrm rot="3190390">
            <a:off x="3575508" y="3753388"/>
            <a:ext cx="478980" cy="32238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5171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challenge</a:t>
            </a:r>
          </a:p>
        </p:txBody>
      </p:sp>
      <p:graphicFrame>
        <p:nvGraphicFramePr>
          <p:cNvPr id="87" name="Google Shape;87;p17"/>
          <p:cNvGraphicFramePr/>
          <p:nvPr/>
        </p:nvGraphicFramePr>
        <p:xfrm>
          <a:off x="2867939" y="2512575"/>
          <a:ext cx="3408125" cy="15543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40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Column Header</a:t>
                      </a:r>
                      <a:r>
                        <a:rPr lang="en"/>
                        <a:t> = ?</a:t>
                      </a:r>
                      <a:endParaRPr/>
                    </a:p>
                  </a:txBody>
                  <a:tcPr marL="91425" marR="91425" marT="91425" marB="91425"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L="91425" marR="91425" marT="91425" marB="91425"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Madonna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1902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Linking</a:t>
            </a:r>
          </a:p>
        </p:txBody>
      </p:sp>
      <p:graphicFrame>
        <p:nvGraphicFramePr>
          <p:cNvPr id="206" name="Google Shape;206;p36"/>
          <p:cNvGraphicFramePr/>
          <p:nvPr/>
        </p:nvGraphicFramePr>
        <p:xfrm>
          <a:off x="658138" y="2512575"/>
          <a:ext cx="3408125" cy="15543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40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Column Header</a:t>
                      </a:r>
                      <a:r>
                        <a:rPr lang="en"/>
                        <a:t> = ?</a:t>
                      </a:r>
                      <a:endParaRPr/>
                    </a:p>
                  </a:txBody>
                  <a:tcPr marL="91425" marR="91425" marT="91425" marB="91425"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 Fernandez</a:t>
                      </a:r>
                      <a:endParaRPr/>
                    </a:p>
                  </a:txBody>
                  <a:tcPr marL="91425" marR="91425" marT="91425" marB="91425"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Madonna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Pope John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7" name="Google Shape;207;p36"/>
          <p:cNvSpPr/>
          <p:nvPr/>
        </p:nvSpPr>
        <p:spPr>
          <a:xfrm rot="-4305">
            <a:off x="4218170" y="3429298"/>
            <a:ext cx="479100" cy="32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aphicFrame>
        <p:nvGraphicFramePr>
          <p:cNvPr id="208" name="Google Shape;208;p36"/>
          <p:cNvGraphicFramePr/>
          <p:nvPr/>
        </p:nvGraphicFramePr>
        <p:xfrm>
          <a:off x="4899188" y="2512575"/>
          <a:ext cx="3532850" cy="15543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3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Column Header</a:t>
                      </a:r>
                      <a:r>
                        <a:rPr lang="en"/>
                        <a:t> = ?</a:t>
                      </a:r>
                      <a:endParaRPr/>
                    </a:p>
                  </a:txBody>
                  <a:tcPr marL="91425" marR="91425" marT="91425" marB="91425"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dbpedia.org/page/St._Fernandez</a:t>
                      </a:r>
                      <a:endParaRPr/>
                    </a:p>
                  </a:txBody>
                  <a:tcPr marL="91425" marR="91425" marT="91425" marB="91425"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dbpedia.org/page/Saint_Madonna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dbpedia.org/page/Pope_John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2571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pic>
        <p:nvPicPr>
          <p:cNvPr id="358" name="Google Shape;358;p59"/>
          <p:cNvPicPr preferRelativeResize="0"/>
          <p:nvPr/>
        </p:nvPicPr>
        <p:blipFill rotWithShape="1">
          <a:blip r:embed="rId3">
            <a:alphaModFix/>
          </a:blip>
          <a:srcRect t="3119"/>
          <a:stretch/>
        </p:blipFill>
        <p:spPr>
          <a:xfrm>
            <a:off x="2334245" y="1453151"/>
            <a:ext cx="5473151" cy="46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59"/>
          <p:cNvSpPr txBox="1"/>
          <p:nvPr/>
        </p:nvSpPr>
        <p:spPr>
          <a:xfrm>
            <a:off x="842481" y="3029051"/>
            <a:ext cx="1748293" cy="74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400" b="1" dirty="0" err="1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Levenshtein</a:t>
            </a:r>
            <a:r>
              <a:rPr lang="en" sz="24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  <a:br>
              <a:rPr lang="en" sz="24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en" sz="24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Similarity</a:t>
            </a:r>
            <a:endParaRPr sz="2400" b="1" dirty="0"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360" name="Google Shape;360;p59"/>
          <p:cNvSpPr txBox="1"/>
          <p:nvPr/>
        </p:nvSpPr>
        <p:spPr>
          <a:xfrm>
            <a:off x="4777494" y="5884034"/>
            <a:ext cx="887100" cy="47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400" b="1" dirty="0" err="1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tf-idf</a:t>
            </a:r>
            <a:endParaRPr sz="2400" b="1" dirty="0"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706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Semantic Labelling</a:t>
            </a:r>
          </a:p>
        </p:txBody>
      </p:sp>
      <p:sp>
        <p:nvSpPr>
          <p:cNvPr id="234" name="Google Shape;234;p40"/>
          <p:cNvSpPr/>
          <p:nvPr/>
        </p:nvSpPr>
        <p:spPr>
          <a:xfrm rot="-4305">
            <a:off x="4218170" y="3429298"/>
            <a:ext cx="479100" cy="32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aphicFrame>
        <p:nvGraphicFramePr>
          <p:cNvPr id="235" name="Google Shape;235;p40"/>
          <p:cNvGraphicFramePr/>
          <p:nvPr/>
        </p:nvGraphicFramePr>
        <p:xfrm>
          <a:off x="533438" y="2512575"/>
          <a:ext cx="3532850" cy="15543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3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Column Header</a:t>
                      </a:r>
                      <a:r>
                        <a:rPr lang="en"/>
                        <a:t> = ?</a:t>
                      </a:r>
                      <a:endParaRPr/>
                    </a:p>
                  </a:txBody>
                  <a:tcPr marL="91425" marR="91425" marT="91425" marB="91425"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dbpedia.org/page/St._Fernandez</a:t>
                      </a:r>
                      <a:endParaRPr/>
                    </a:p>
                  </a:txBody>
                  <a:tcPr marL="91425" marR="91425" marT="91425" marB="91425"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dbpedia.org/page/Madonna_entertainer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dbpedia.org/page/Pope_John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6" name="Google Shape;236;p40"/>
          <p:cNvGraphicFramePr/>
          <p:nvPr/>
        </p:nvGraphicFramePr>
        <p:xfrm>
          <a:off x="4911088" y="2512575"/>
          <a:ext cx="3532850" cy="15543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3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Column Header</a:t>
                      </a:r>
                      <a:r>
                        <a:rPr lang="en"/>
                        <a:t> = </a:t>
                      </a:r>
                      <a:r>
                        <a:rPr lang="en">
                          <a:solidFill>
                            <a:srgbClr val="0000FF"/>
                          </a:solidFill>
                        </a:rPr>
                        <a:t>Saints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dbpedia.org/page/St._Fernandez</a:t>
                      </a:r>
                      <a:endParaRPr/>
                    </a:p>
                  </a:txBody>
                  <a:tcPr marL="91425" marR="91425" marT="91425" marB="91425"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dbpedia.org/page/Saint_Madonna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dbpedia.org/page/Pope_John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0169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407" y="857251"/>
            <a:ext cx="8993969" cy="4782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9123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28699-E576-3842-AD69-256E08729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62B77E-0B27-5E44-80CF-00FB6127A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B9BC5-F91D-4F71-812A-B090E5D2C502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37F243-E18A-6645-B903-52DD6EE41F20}"/>
              </a:ext>
            </a:extLst>
          </p:cNvPr>
          <p:cNvSpPr txBox="1"/>
          <p:nvPr/>
        </p:nvSpPr>
        <p:spPr>
          <a:xfrm>
            <a:off x="184936" y="1613043"/>
            <a:ext cx="88049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https://github.com/usc-isi-i2/wikidata-wikifier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wikidata-wikifier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wikifier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sample_files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curl -X POST -F 'file=@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clubs.csv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-F columns=clubs http://sitaware.isi.edu/wikify -o 'clubs_result.csv'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curl -X POST -F 'file=@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countries.csv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-F columns=countries http://sitaware.isi.edu/wikify -o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countries_result.csv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curl -X POST -F 'file=@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footballers.csv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-F columns=footballers http://sitaware.isi.edu/wikify -o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footballers_result.csv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dirty="0">
              <a:latin typeface="Courier New" panose="02070309020205020404" pitchFamily="49" charset="0"/>
              <a:ea typeface="Helvetica Neue Condensed" panose="02000503000000020004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641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30235"/>
            <a:ext cx="9144000" cy="41542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2503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68575" tIns="34275" rIns="68575" bIns="34275" rtlCol="0" anchor="ctr" anchorCtr="0">
            <a:noAutofit/>
          </a:bodyPr>
          <a:lstStyle/>
          <a:p>
            <a:pPr algn="ctr"/>
            <a:r>
              <a:rPr lang="en"/>
              <a:t>The challenge</a:t>
            </a:r>
            <a:endParaRPr/>
          </a:p>
        </p:txBody>
      </p:sp>
      <p:graphicFrame>
        <p:nvGraphicFramePr>
          <p:cNvPr id="98" name="Google Shape;98;p19"/>
          <p:cNvGraphicFramePr/>
          <p:nvPr/>
        </p:nvGraphicFramePr>
        <p:xfrm>
          <a:off x="2867939" y="2512575"/>
          <a:ext cx="3408125" cy="15543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40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Column Header</a:t>
                      </a:r>
                      <a:r>
                        <a:rPr lang="en"/>
                        <a:t> = Singer</a:t>
                      </a:r>
                      <a:endParaRPr/>
                    </a:p>
                  </a:txBody>
                  <a:tcPr marL="91425" marR="91425" marT="91425" marB="91425"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L="91425" marR="91425" marT="91425" marB="91425"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dbpedia.org/page/Madonna_entertainer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4485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68575" tIns="34275" rIns="68575" bIns="34275" rtlCol="0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n"/>
              <a:t>The challenge</a:t>
            </a:r>
            <a:endParaRPr/>
          </a:p>
        </p:txBody>
      </p:sp>
      <p:graphicFrame>
        <p:nvGraphicFramePr>
          <p:cNvPr id="110" name="Google Shape;110;p21"/>
          <p:cNvGraphicFramePr/>
          <p:nvPr/>
        </p:nvGraphicFramePr>
        <p:xfrm>
          <a:off x="2867939" y="2512575"/>
          <a:ext cx="3408125" cy="15543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40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Column Header</a:t>
                      </a:r>
                      <a:r>
                        <a:rPr lang="en"/>
                        <a:t> = ?</a:t>
                      </a:r>
                      <a:endParaRPr/>
                    </a:p>
                  </a:txBody>
                  <a:tcPr marL="91425" marR="91425" marT="91425" marB="91425"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 Fernandez</a:t>
                      </a:r>
                      <a:endParaRPr/>
                    </a:p>
                  </a:txBody>
                  <a:tcPr marL="91425" marR="91425" marT="91425" marB="91425"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Madonna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Pope John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4829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68575" tIns="34275" rIns="68575" bIns="34275" rtlCol="0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n"/>
              <a:t>The challenge</a:t>
            </a:r>
            <a:endParaRPr/>
          </a:p>
        </p:txBody>
      </p:sp>
      <p:graphicFrame>
        <p:nvGraphicFramePr>
          <p:cNvPr id="116" name="Google Shape;116;p22"/>
          <p:cNvGraphicFramePr/>
          <p:nvPr/>
        </p:nvGraphicFramePr>
        <p:xfrm>
          <a:off x="2867938" y="2512575"/>
          <a:ext cx="3532850" cy="15543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3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Column Header</a:t>
                      </a:r>
                      <a:r>
                        <a:rPr lang="en"/>
                        <a:t> = Saints</a:t>
                      </a:r>
                      <a:endParaRPr/>
                    </a:p>
                  </a:txBody>
                  <a:tcPr marL="91425" marR="91425" marT="91425" marB="91425"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dbpedia.org/page/St._Fernandez</a:t>
                      </a:r>
                      <a:endParaRPr/>
                    </a:p>
                  </a:txBody>
                  <a:tcPr marL="91425" marR="91425" marT="91425" marB="91425"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dbpedia.org/page/Saint_Madonna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dbpedia.org/page/Pope_John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0486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68575" tIns="34275" rIns="68575" bIns="34275" rtlCol="0" anchor="ctr" anchorCtr="0">
            <a:noAutofit/>
          </a:bodyPr>
          <a:lstStyle/>
          <a:p>
            <a:pPr algn="ctr"/>
            <a:r>
              <a:rPr lang="en"/>
              <a:t>The insight</a:t>
            </a:r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 spcFirstLastPara="1" vert="horz" wrap="square" lIns="68575" tIns="34275" rIns="68575" bIns="34275" rtlCol="0" anchor="t" anchorCtr="0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" dirty="0"/>
              <a:t>Generate candidates</a:t>
            </a:r>
            <a:endParaRPr dirty="0"/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" dirty="0"/>
              <a:t>Annotate easy cells</a:t>
            </a:r>
            <a:endParaRPr dirty="0"/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" dirty="0"/>
              <a:t>Figure out what’s common</a:t>
            </a:r>
            <a:endParaRPr dirty="0"/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" dirty="0"/>
              <a:t>Apply on hard cells</a:t>
            </a:r>
            <a:endParaRPr dirty="0"/>
          </a:p>
          <a:p>
            <a:pPr marL="514350" indent="-514350">
              <a:buFont typeface="+mj-lt"/>
              <a:buAutoNum type="arabicPeriod"/>
            </a:pPr>
            <a:endParaRPr dirty="0"/>
          </a:p>
          <a:p>
            <a:pPr marL="514350" indent="-514350">
              <a:buFont typeface="+mj-lt"/>
              <a:buAutoNum type="arabicPeriod"/>
            </a:pPr>
            <a:endParaRPr dirty="0"/>
          </a:p>
          <a:p>
            <a:pPr marL="514350" indent="-514350">
              <a:buFont typeface="+mj-lt"/>
              <a:buAutoNum type="arabicPeriod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0025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7" name="Google Shape;127;p24"/>
          <p:cNvGraphicFramePr/>
          <p:nvPr/>
        </p:nvGraphicFramePr>
        <p:xfrm>
          <a:off x="63200" y="858050"/>
          <a:ext cx="3782200" cy="4676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7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Labels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Candidates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John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dbr:Pope_John</a:t>
                      </a:r>
                      <a:br>
                        <a:rPr lang="en" sz="1100"/>
                      </a:b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dbo:Person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00FF"/>
                          </a:solidFill>
                        </a:rPr>
                        <a:t>dbo:Saint</a:t>
                      </a:r>
                      <a:endParaRPr sz="1100">
                        <a:solidFill>
                          <a:srgbClr val="0000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8761D"/>
                          </a:solidFill>
                        </a:rPr>
                        <a:t>dbp:Religion</a:t>
                      </a:r>
                      <a:endParaRPr sz="1100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Saint </a:t>
                      </a:r>
                      <a:br>
                        <a:rPr lang="en"/>
                      </a:br>
                      <a:r>
                        <a:rPr lang="en"/>
                        <a:t>Francis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dbr:St_Francis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dbo:Person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00FF"/>
                          </a:solidFill>
                        </a:rPr>
                        <a:t>dbo:Saint</a:t>
                      </a:r>
                      <a:endParaRPr sz="1100">
                        <a:solidFill>
                          <a:srgbClr val="0000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8761D"/>
                          </a:solidFill>
                        </a:rPr>
                        <a:t>dbp:Religion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dbr:Pope_Francis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dbo:Person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00FF"/>
                          </a:solidFill>
                        </a:rPr>
                        <a:t>dbo:Saint</a:t>
                      </a:r>
                      <a:endParaRPr sz="1100">
                        <a:solidFill>
                          <a:srgbClr val="0000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8761D"/>
                          </a:solidFill>
                        </a:rPr>
                        <a:t>dbp:Religion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Madonna</a:t>
                      </a:r>
                      <a:endParaRPr u="sng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dbr:Madonna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dbo:Person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900FF"/>
                          </a:solidFill>
                        </a:rPr>
                        <a:t>dbo:Singer</a:t>
                      </a:r>
                      <a:endParaRPr sz="1100">
                        <a:solidFill>
                          <a:srgbClr val="9900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B45F06"/>
                          </a:solidFill>
                        </a:rPr>
                        <a:t>dbp:Albums</a:t>
                      </a:r>
                      <a:endParaRPr sz="1100">
                        <a:solidFill>
                          <a:srgbClr val="B45F06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dbr:Saint_Madonna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dbo:Person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00FF"/>
                          </a:solidFill>
                        </a:rPr>
                        <a:t>dbo:Saint</a:t>
                      </a:r>
                      <a:endParaRPr sz="1100">
                        <a:solidFill>
                          <a:srgbClr val="0000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8761D"/>
                          </a:solidFill>
                        </a:rPr>
                        <a:t>dbp:Religion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0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Adalgott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dbr:St_Adalgott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dbo:Person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00FF"/>
                          </a:solidFill>
                        </a:rPr>
                        <a:t>dbo:Saint</a:t>
                      </a:r>
                      <a:endParaRPr sz="1100">
                        <a:solidFill>
                          <a:srgbClr val="0000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8761D"/>
                          </a:solidFill>
                        </a:rPr>
                        <a:t>dbp:Religion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0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 Mary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dbr:Mary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dbo:Person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0000FF"/>
                          </a:solidFill>
                        </a:rPr>
                        <a:t>dbo:Saint</a:t>
                      </a:r>
                      <a:endParaRPr sz="1100">
                        <a:solidFill>
                          <a:srgbClr val="0000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8761D"/>
                          </a:solidFill>
                        </a:rPr>
                        <a:t>dbp:Religion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2653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68575" tIns="34275" rIns="68575" bIns="34275" rtlCol="0" anchor="ctr" anchorCtr="0">
            <a:noAutofit/>
          </a:bodyPr>
          <a:lstStyle/>
          <a:p>
            <a:pPr algn="ctr"/>
            <a:r>
              <a:rPr lang="en"/>
              <a:t>The insight</a:t>
            </a:r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 spcFirstLastPara="1" vert="horz" wrap="square" lIns="68575" tIns="34275" rIns="68575" bIns="34275" rtlCol="0" anchor="t" anchorCtr="0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" dirty="0"/>
              <a:t>Generate candidates</a:t>
            </a:r>
            <a:endParaRPr dirty="0"/>
          </a:p>
          <a:p>
            <a:pPr marL="514350" indent="-514350">
              <a:spcBef>
                <a:spcPts val="0"/>
              </a:spcBef>
              <a:buClr>
                <a:srgbClr val="38761D"/>
              </a:buClr>
              <a:buFont typeface="+mj-lt"/>
              <a:buAutoNum type="arabicPeriod"/>
            </a:pPr>
            <a:r>
              <a:rPr lang="en" dirty="0">
                <a:solidFill>
                  <a:srgbClr val="38761D"/>
                </a:solidFill>
              </a:rPr>
              <a:t>Annotate easy cells</a:t>
            </a:r>
            <a:endParaRPr dirty="0">
              <a:solidFill>
                <a:srgbClr val="38761D"/>
              </a:solidFill>
            </a:endParaRP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" dirty="0"/>
              <a:t>Figure out what’s common</a:t>
            </a:r>
            <a:endParaRPr dirty="0"/>
          </a:p>
          <a:p>
            <a:pPr marL="514350" indent="-514350">
              <a:spcBef>
                <a:spcPts val="0"/>
              </a:spcBef>
              <a:buClr>
                <a:srgbClr val="FF0000"/>
              </a:buClr>
              <a:buFont typeface="+mj-lt"/>
              <a:buAutoNum type="arabicPeriod"/>
            </a:pPr>
            <a:r>
              <a:rPr lang="en" dirty="0">
                <a:solidFill>
                  <a:srgbClr val="FF0000"/>
                </a:solidFill>
              </a:rPr>
              <a:t>Apply on hard cells</a:t>
            </a:r>
            <a:endParaRPr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dirty="0"/>
          </a:p>
          <a:p>
            <a:pPr marL="514350" indent="-514350">
              <a:buFont typeface="+mj-lt"/>
              <a:buAutoNum type="arabicPeriod"/>
            </a:pPr>
            <a:endParaRPr dirty="0"/>
          </a:p>
          <a:p>
            <a:pPr marL="514350" indent="-514350">
              <a:buFont typeface="+mj-lt"/>
              <a:buAutoNum type="arabicPeriod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291635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 sz="2400" b="1" dirty="0" smtClean="0">
            <a:latin typeface="Helvetica Neue Condensed" panose="02000503000000020004" pitchFamily="2" charset="0"/>
            <a:ea typeface="Helvetica Neue Condensed" panose="02000503000000020004" pitchFamily="2" charset="0"/>
            <a:cs typeface="Helvetica Neue Condensed" panose="02000503000000020004" pitchFamily="2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76200">
          <a:solidFill>
            <a:schemeClr val="accent3"/>
          </a:solidFill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b="1" dirty="0" smtClean="0">
            <a:latin typeface="Helvetica Neue Condensed" panose="02000503000000020004" pitchFamily="2" charset="0"/>
            <a:ea typeface="Helvetica Neue Condensed" panose="02000503000000020004" pitchFamily="2" charset="0"/>
            <a:cs typeface="Helvetica Neue Condensed" panose="02000503000000020004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zekely-wikidata-tutorial-template" id="{4EBD68D9-3925-3E45-B0F2-3449CD77F713}" vid="{D17423B1-9DDD-E94F-A43D-C25F0C04A2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10246</TotalTime>
  <Words>1547</Words>
  <Application>Microsoft Macintosh PowerPoint</Application>
  <PresentationFormat>On-screen Show (4:3)</PresentationFormat>
  <Paragraphs>415</Paragraphs>
  <Slides>24</Slides>
  <Notes>23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Courier New</vt:lpstr>
      <vt:lpstr>Georgia</vt:lpstr>
      <vt:lpstr>Gill Sans MT</vt:lpstr>
      <vt:lpstr>Helvetica Neue</vt:lpstr>
      <vt:lpstr>Helvetica Neue Condensed</vt:lpstr>
      <vt:lpstr>Myriad Pro</vt:lpstr>
      <vt:lpstr>1_Office Theme</vt:lpstr>
      <vt:lpstr>Entity Linking to Knowledge Graphs</vt:lpstr>
      <vt:lpstr>The challenge</vt:lpstr>
      <vt:lpstr>PowerPoint Presentation</vt:lpstr>
      <vt:lpstr>The challenge</vt:lpstr>
      <vt:lpstr>The challenge</vt:lpstr>
      <vt:lpstr>The challenge</vt:lpstr>
      <vt:lpstr>The insight</vt:lpstr>
      <vt:lpstr>PowerPoint Presentation</vt:lpstr>
      <vt:lpstr>The insight</vt:lpstr>
      <vt:lpstr>PowerPoint Presentation</vt:lpstr>
      <vt:lpstr>PowerPoint Presentation</vt:lpstr>
      <vt:lpstr>PowerPoint Presentation</vt:lpstr>
      <vt:lpstr>PowerPoint Presentation</vt:lpstr>
      <vt:lpstr>The approach</vt:lpstr>
      <vt:lpstr>The insight</vt:lpstr>
      <vt:lpstr>PowerPoint Presentation</vt:lpstr>
      <vt:lpstr>Saliency</vt:lpstr>
      <vt:lpstr>PowerPoint Presentation</vt:lpstr>
      <vt:lpstr>PowerPoint Presentation</vt:lpstr>
      <vt:lpstr>Entity Linking</vt:lpstr>
      <vt:lpstr>Analysis</vt:lpstr>
      <vt:lpstr>Semantic Labelling</vt:lpstr>
      <vt:lpstr>PowerPoint Presentation</vt:lpstr>
      <vt:lpstr>Hands On</vt:lpstr>
    </vt:vector>
  </TitlesOfParts>
  <Company>USC/ISI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Presentation Subtitle</dc:title>
  <dc:creator>dgarijo</dc:creator>
  <cp:lastModifiedBy>Pedro Alejandro Szekely</cp:lastModifiedBy>
  <cp:revision>205</cp:revision>
  <dcterms:created xsi:type="dcterms:W3CDTF">2019-09-18T23:52:48Z</dcterms:created>
  <dcterms:modified xsi:type="dcterms:W3CDTF">2019-11-19T19:02:14Z</dcterms:modified>
</cp:coreProperties>
</file>