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9269413" cy="69977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16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9269413" cy="6997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9269413" cy="6997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9269413" cy="6997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28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fld id="{4C9050EE-ACB6-F64B-ABEF-6DC909DFD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69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57D2785-D15B-5145-8D7B-F89852D70CE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fld id="{CF201CA3-4104-6E41-8D1E-4D4CE7F54579}" type="slidenum">
              <a:rPr lang="en-US" sz="2400" smtClean="0">
                <a:latin typeface="Times New Roman" charset="0"/>
                <a:cs typeface="+mn-ea" charset="0"/>
              </a:rPr>
              <a:pPr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sz="2400" smtClean="0">
              <a:latin typeface="Times New Roman" charset="0"/>
              <a:cs typeface="+mn-ea" charset="0"/>
            </a:endParaRPr>
          </a:p>
        </p:txBody>
      </p:sp>
      <p:sp>
        <p:nvSpPr>
          <p:cNvPr id="3072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-198438"/>
            <a:ext cx="1588" cy="39846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  <a:defRPr/>
            </a:pPr>
            <a:endParaRPr lang="en-US" sz="2000" smtClean="0"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C030B7E-BA89-5949-BE67-9B45CE0A79F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-198438"/>
            <a:ext cx="1588" cy="39846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  <a:defRPr/>
            </a:pPr>
            <a:endParaRPr lang="en-US" sz="2000" smtClean="0">
              <a:latin typeface="Arial" charset="0"/>
              <a:cs typeface="Arial Unicode MS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fld id="{DCC64AA3-65E5-7449-AF2D-AD525F7D1766}" type="slidenum">
              <a:rPr lang="en-US" sz="2400" smtClean="0">
                <a:latin typeface="Times New Roman" charset="0"/>
                <a:cs typeface="+mn-ea" charset="0"/>
              </a:rPr>
              <a:pPr>
                <a:lnSpc>
                  <a:spcPct val="100000"/>
                </a:lnSpc>
                <a:buClrTx/>
                <a:buFontTx/>
                <a:buNone/>
                <a:defRPr/>
              </a:pPr>
              <a:t>2</a:t>
            </a:fld>
            <a:endParaRPr lang="en-US" sz="2400" smtClean="0">
              <a:latin typeface="Times New Roman" charset="0"/>
              <a:cs typeface="+mn-e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7DBAD-26FE-A34A-A6B6-AAC40D642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8870C-9095-F94B-9607-7E8B2688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08035-7816-A24E-8349-159FC01C3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95281-A6FE-654E-A9D5-E6C4EBE34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99B80-C125-4D42-B288-8F0D6C2F5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DADC-F565-EB46-B8B0-B16F282B8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566B-AC62-A848-AB57-DF1F994C7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D949D-A334-684E-9709-A81FAD1B4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0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6E654-361D-1347-A8AF-CEA0C812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6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2CBE9-1789-3E42-83E1-F5ACC0DF1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1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CD667-3BE1-E443-AF18-928A9A7D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205CE-59F7-4A42-884A-34ECB910D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58F87-D4CF-EE4E-BEFE-C7B5BE2D7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5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2F9D1-5E9F-CC4C-AE48-A3720B0B3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8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F206D-FBDC-704C-B24E-D94BC238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1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15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15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EBEEC-B721-C742-B7FC-382F8698C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F2E4-594C-9042-B914-DE86E06DB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8DD69-94EB-324F-8740-3AFD46358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8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2CAF8-4658-294C-9BDD-9304B8090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5627-A87F-6640-8D94-5B7DF9419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5A0E6-EC9B-3541-84AE-35479EB05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504-5A45-2047-8D21-2261E388F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36F7C-225C-9548-AC90-4A7BC5D7F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8D9B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2533650" cy="411163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/>
          <a:p>
            <a:pPr algn="r" hangingPunct="1">
              <a:lnSpc>
                <a:spcPct val="100000"/>
              </a:lnSpc>
              <a:spcBef>
                <a:spcPts val="9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>
                <a:solidFill>
                  <a:srgbClr val="FFFFFF"/>
                </a:solidFill>
                <a:cs typeface="Arial Unicode MS" charset="0"/>
              </a:rPr>
              <a:t>McCormick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0" y="361950"/>
            <a:ext cx="7620000" cy="381000"/>
          </a:xfrm>
          <a:prstGeom prst="rect">
            <a:avLst/>
          </a:prstGeom>
          <a:solidFill>
            <a:srgbClr val="2E3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/>
          <a:p>
            <a:pPr hangingPunct="1">
              <a:lnSpc>
                <a:spcPct val="100000"/>
              </a:lnSpc>
              <a:spcBef>
                <a:spcPts val="9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Helvetica Black" charset="0"/>
                <a:cs typeface="Arial Unicode MS" charset="0"/>
              </a:rPr>
              <a:t>Northwestern Engineering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ABB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73113" y="103663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>
                <a:solidFill>
                  <a:srgbClr val="000000"/>
                </a:solidFill>
                <a:latin typeface="Arial Black" charset="0"/>
                <a:cs typeface="Arial Unicode MS" charset="0"/>
              </a:rPr>
              <a:t>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0D9FBC3F-253C-724C-9682-0519258BC828}" type="slidenum">
              <a:rPr lang="en-US" sz="1400">
                <a:solidFill>
                  <a:srgbClr val="000000"/>
                </a:solidFill>
                <a:cs typeface="Arial Unicode MS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US" sz="140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38413" y="304800"/>
            <a:ext cx="6605587" cy="304800"/>
          </a:xfrm>
          <a:prstGeom prst="rect">
            <a:avLst/>
          </a:prstGeom>
          <a:solidFill>
            <a:srgbClr val="5719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3302000" cy="304800"/>
          </a:xfrm>
          <a:prstGeom prst="rect">
            <a:avLst/>
          </a:prstGeom>
          <a:solidFill>
            <a:srgbClr val="4954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50800"/>
            <a:ext cx="32686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382588"/>
            <a:ext cx="2217737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524125" y="654050"/>
            <a:ext cx="609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Arial Black" charset="0"/>
                <a:cs typeface="Arial Unicode MS" charset="0"/>
              </a:rPr>
              <a:t>Electrical Engineering &amp; Computer Science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AE025138-AF01-D648-8B0A-4FB8CA7A8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8D9B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2533650" cy="411163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/>
          <a:p>
            <a:pPr algn="r" hangingPunct="1">
              <a:lnSpc>
                <a:spcPct val="100000"/>
              </a:lnSpc>
              <a:spcBef>
                <a:spcPts val="9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>
                <a:solidFill>
                  <a:srgbClr val="FFFFFF"/>
                </a:solidFill>
                <a:cs typeface="Arial Unicode MS" charset="0"/>
              </a:rPr>
              <a:t>McCormick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0" y="361950"/>
            <a:ext cx="7620000" cy="381000"/>
          </a:xfrm>
          <a:prstGeom prst="rect">
            <a:avLst/>
          </a:prstGeom>
          <a:solidFill>
            <a:srgbClr val="2E3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/>
          <a:p>
            <a:pPr hangingPunct="1">
              <a:lnSpc>
                <a:spcPct val="100000"/>
              </a:lnSpc>
              <a:spcBef>
                <a:spcPts val="9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Helvetica Black" charset="0"/>
                <a:cs typeface="Arial Unicode MS" charset="0"/>
              </a:rPr>
              <a:t>Northwestern Engineering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ABB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73113" y="103663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>
                <a:solidFill>
                  <a:srgbClr val="000000"/>
                </a:solidFill>
                <a:latin typeface="Arial Black" charset="0"/>
                <a:cs typeface="Arial Unicode MS" charset="0"/>
              </a:rPr>
              <a:t>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3E28681C-A278-1A42-AAE8-12B890207831}" type="slidenum">
              <a:rPr lang="en-US" sz="1400">
                <a:solidFill>
                  <a:srgbClr val="000000"/>
                </a:solidFill>
                <a:cs typeface="Arial Unicode MS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US" sz="140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538413" y="304800"/>
            <a:ext cx="6605587" cy="304800"/>
          </a:xfrm>
          <a:prstGeom prst="rect">
            <a:avLst/>
          </a:prstGeom>
          <a:solidFill>
            <a:srgbClr val="5719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3302000" cy="304800"/>
          </a:xfrm>
          <a:prstGeom prst="rect">
            <a:avLst/>
          </a:prstGeom>
          <a:solidFill>
            <a:srgbClr val="4954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50800"/>
            <a:ext cx="32686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382588"/>
            <a:ext cx="2217737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524125" y="654050"/>
            <a:ext cx="609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Arial Black" charset="0"/>
                <a:cs typeface="Arial Unicode MS" charset="0"/>
              </a:rPr>
              <a:t>Electrical Engineering &amp; Computer Science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57C47505-DCCD-8F4E-8108-12BFA57E8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1276350"/>
            <a:ext cx="8788400" cy="2530475"/>
          </a:xfrm>
        </p:spPr>
        <p:txBody>
          <a:bodyPr tIns="45720"/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solidFill>
                  <a:srgbClr val="3C1A56"/>
                </a:solidFill>
                <a:latin typeface="Arial Black" charset="0"/>
              </a:rPr>
              <a:t>Graphical Modeling of Macro Behavioral Targeting in Social Networks 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3698875"/>
            <a:ext cx="8001000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sz="1600" b="1" dirty="0" smtClean="0">
                <a:solidFill>
                  <a:srgbClr val="262699"/>
                </a:solidFill>
              </a:rPr>
              <a:t>Yusheng Xie</a:t>
            </a:r>
            <a:endParaRPr lang="en-US" sz="1600" b="1" dirty="0" smtClean="0"/>
          </a:p>
          <a:p>
            <a:pPr algn="ctr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sz="1600" b="1" dirty="0" smtClean="0"/>
              <a:t>Dept. of Electrical Engineering and Computer Science</a:t>
            </a:r>
          </a:p>
          <a:p>
            <a:pPr algn="ctr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sz="1600" b="1" dirty="0" smtClean="0"/>
              <a:t>Center for Ultra-Scale Computing and Security</a:t>
            </a:r>
          </a:p>
          <a:p>
            <a:pPr algn="ctr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sz="1600" b="1" dirty="0" smtClean="0"/>
              <a:t>Northwestern </a:t>
            </a:r>
            <a:r>
              <a:rPr lang="en-US" sz="1600" b="1" dirty="0" smtClean="0"/>
              <a:t>University</a:t>
            </a:r>
            <a:endParaRPr lang="en-US" sz="1600" b="1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85800" y="1066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638"/>
              </a:spcBef>
              <a:buSzPct val="45000"/>
              <a:buFont typeface="Wingdings" charset="0"/>
              <a:buChar char=""/>
              <a:defRPr/>
            </a:pPr>
            <a:r>
              <a:rPr lang="en-US" sz="2400" dirty="0" smtClean="0"/>
              <a:t>For brand owners &amp; profile managers, our model helps you:</a:t>
            </a:r>
          </a:p>
          <a:p>
            <a:pPr lvl="1">
              <a:lnSpc>
                <a:spcPct val="100000"/>
              </a:lnSpc>
              <a:spcBef>
                <a:spcPts val="638"/>
              </a:spcBef>
              <a:buSzPct val="45000"/>
              <a:buFont typeface="Wingdings" charset="0"/>
              <a:buChar char=""/>
              <a:defRPr/>
            </a:pPr>
            <a:r>
              <a:rPr lang="en-US" sz="2400" dirty="0" smtClean="0"/>
              <a:t>Target your message to the right audience,</a:t>
            </a:r>
          </a:p>
          <a:p>
            <a:pPr lvl="1">
              <a:lnSpc>
                <a:spcPct val="100000"/>
              </a:lnSpc>
              <a:spcBef>
                <a:spcPts val="638"/>
              </a:spcBef>
              <a:buSzPct val="45000"/>
              <a:buFont typeface="Wingdings" charset="0"/>
              <a:buChar char=""/>
              <a:defRPr/>
            </a:pPr>
            <a:r>
              <a:rPr lang="en-US" sz="2400" dirty="0"/>
              <a:t>a</a:t>
            </a:r>
            <a:r>
              <a:rPr lang="en-US" sz="2400" dirty="0" smtClean="0"/>
              <a:t>t the right time and context;</a:t>
            </a:r>
          </a:p>
          <a:p>
            <a:pPr lvl="1">
              <a:lnSpc>
                <a:spcPct val="100000"/>
              </a:lnSpc>
              <a:spcBef>
                <a:spcPts val="638"/>
              </a:spcBef>
              <a:buSzPct val="45000"/>
              <a:buFont typeface="Wingdings" charset="0"/>
              <a:buChar char=""/>
              <a:defRPr/>
            </a:pPr>
            <a:r>
              <a:rPr lang="en-US" sz="2400" dirty="0" smtClean="0"/>
              <a:t>Predict the social reach of your posts and</a:t>
            </a:r>
          </a:p>
          <a:p>
            <a:pPr lvl="1">
              <a:lnSpc>
                <a:spcPct val="100000"/>
              </a:lnSpc>
              <a:spcBef>
                <a:spcPts val="638"/>
              </a:spcBef>
              <a:buSzPct val="45000"/>
              <a:buFont typeface="Wingdings" charset="0"/>
              <a:buChar char=""/>
              <a:defRPr/>
            </a:pPr>
            <a:r>
              <a:rPr lang="en-US" sz="2400" dirty="0" smtClean="0"/>
              <a:t>Discover actionable insights in real time.</a:t>
            </a:r>
          </a:p>
          <a:p>
            <a:pPr lvl="1">
              <a:lnSpc>
                <a:spcPct val="100000"/>
              </a:lnSpc>
              <a:spcBef>
                <a:spcPts val="638"/>
              </a:spcBef>
              <a:buSzPct val="45000"/>
              <a:buFont typeface="Wingdings" charset="0"/>
              <a:buChar char=""/>
              <a:defRPr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38"/>
              </a:spcBef>
              <a:buSzPct val="45000"/>
              <a:buFont typeface="Wingdings" charset="0"/>
              <a:buChar char=""/>
              <a:defRPr/>
            </a:pPr>
            <a:r>
              <a:rPr lang="en-US" sz="2000" dirty="0" smtClean="0"/>
              <a:t>Keywords: </a:t>
            </a:r>
            <a:r>
              <a:rPr lang="en-US" sz="2000" dirty="0" smtClean="0">
                <a:solidFill>
                  <a:srgbClr val="800000"/>
                </a:solidFill>
              </a:rPr>
              <a:t>behavioral targeting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user modeling(Poisson &amp; Gamma)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90"/>
                </a:solidFill>
              </a:rPr>
              <a:t>Graphical model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Bayesian network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3366FF"/>
                </a:solidFill>
              </a:rPr>
              <a:t>SVM</a:t>
            </a:r>
            <a:r>
              <a:rPr lang="en-US" sz="2000" dirty="0" smtClean="0"/>
              <a:t>, Order statistics, </a:t>
            </a:r>
            <a:r>
              <a:rPr lang="en-US" sz="2000" dirty="0" smtClean="0">
                <a:solidFill>
                  <a:srgbClr val="008000"/>
                </a:solidFill>
              </a:rPr>
              <a:t>sentiment analysis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Facebook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49M+ users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34862</TotalTime>
  <Words>108</Words>
  <Application>Microsoft Macintosh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Graphical Modeling of Macro Behavioral Targeting in Social Networks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Millions of Reviews: A Technique to Rank Products Based on Importance of Reviews</dc:title>
  <cp:lastModifiedBy>Yves Xie</cp:lastModifiedBy>
  <cp:revision>76</cp:revision>
  <cp:lastPrinted>1601-01-01T00:00:00Z</cp:lastPrinted>
  <dcterms:created xsi:type="dcterms:W3CDTF">1601-01-01T00:00:00Z</dcterms:created>
  <dcterms:modified xsi:type="dcterms:W3CDTF">2013-04-11T21:11:07Z</dcterms:modified>
</cp:coreProperties>
</file>