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JOWSmqYNQoAH2MMNbp3IIV+Tn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6BEB7C-DD29-4084-A656-5D439FF47A2D}">
  <a:tblStyle styleId="{186BEB7C-DD29-4084-A656-5D439FF47A2D}" styleName="Table_0">
    <a:wholeTbl>
      <a:tcTxStyle b="off" i="off">
        <a:font>
          <a:latin typeface="游ゴシック"/>
          <a:ea typeface="游ゴシック"/>
          <a:cs typeface="游ゴシック"/>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游ゴシック"/>
          <a:ea typeface="游ゴシック"/>
          <a:cs typeface="游ゴシック"/>
        </a:font>
        <a:schemeClr val="lt1"/>
      </a:tcTxStyle>
      <a:tcStyle>
        <a:tcBdr/>
        <a:fill>
          <a:solidFill>
            <a:schemeClr val="accent1"/>
          </a:solidFill>
        </a:fill>
      </a:tcStyle>
    </a:lastCol>
    <a:firstCol>
      <a:tcTxStyle b="on" i="off">
        <a:font>
          <a:latin typeface="游ゴシック"/>
          <a:ea typeface="游ゴシック"/>
          <a:cs typeface="游ゴシック"/>
        </a:font>
        <a:schemeClr val="lt1"/>
      </a:tcTxStyle>
      <a:tcStyle>
        <a:tcBdr/>
        <a:fill>
          <a:solidFill>
            <a:schemeClr val="accent1"/>
          </a:solidFill>
        </a:fill>
      </a:tcStyle>
    </a:firstCol>
    <a:lastRow>
      <a:tcTxStyle b="on" i="off">
        <a:font>
          <a:latin typeface="游ゴシック"/>
          <a:ea typeface="游ゴシック"/>
          <a:cs typeface="游ゴシック"/>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游ゴシック"/>
          <a:ea typeface="游ゴシック"/>
          <a:cs typeface="游ゴシック"/>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14" autoAdjust="0"/>
  </p:normalViewPr>
  <p:slideViewPr>
    <p:cSldViewPr snapToGrid="0">
      <p:cViewPr varScale="1">
        <p:scale>
          <a:sx n="48" d="100"/>
          <a:sy n="48"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4" name="Google Shape;2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ja-JP" altLang="en-US" dirty="0"/>
          </a:p>
        </p:txBody>
      </p:sp>
      <p:sp>
        <p:nvSpPr>
          <p:cNvPr id="270" name="Google Shape;2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p:txBody>
      </p:sp>
      <p:sp>
        <p:nvSpPr>
          <p:cNvPr id="287" name="Google Shape;2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
        <p:nvSpPr>
          <p:cNvPr id="319" name="Google Shape;3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331" name="Google Shape;33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8" name="Google Shape;33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6" name="Google Shape;34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7" name="Google Shape;22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inAoyama/generate_action_script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1579959"/>
            <a:ext cx="10515600" cy="1325563"/>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VirtualHomeを対象とした生活行動を表現する</a:t>
            </a:r>
            <a:br>
              <a:rPr lang="ja-JP" sz="3200" b="1">
                <a:latin typeface="Arial"/>
                <a:ea typeface="Arial"/>
                <a:cs typeface="Arial"/>
                <a:sym typeface="Arial"/>
              </a:rPr>
            </a:br>
            <a:r>
              <a:rPr lang="ja-JP" sz="3200" b="1">
                <a:latin typeface="Arial"/>
                <a:ea typeface="Arial"/>
                <a:cs typeface="Arial"/>
                <a:sym typeface="Arial"/>
              </a:rPr>
              <a:t>自然言語文からのアクションスクリプト自動生成</a:t>
            </a:r>
            <a:endParaRPr sz="3200">
              <a:latin typeface="Arial"/>
              <a:ea typeface="Arial"/>
              <a:cs typeface="Arial"/>
              <a:sym typeface="Arial"/>
            </a:endParaRPr>
          </a:p>
        </p:txBody>
      </p:sp>
      <p:sp>
        <p:nvSpPr>
          <p:cNvPr id="89" name="Google Shape;89;p1"/>
          <p:cNvSpPr txBox="1">
            <a:spLocks noGrp="1"/>
          </p:cNvSpPr>
          <p:nvPr>
            <p:ph type="body" idx="1"/>
          </p:nvPr>
        </p:nvSpPr>
        <p:spPr>
          <a:xfrm>
            <a:off x="838200" y="3429000"/>
            <a:ext cx="10515600" cy="21724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ja-JP" sz="2000"/>
              <a:t>氏名：青山仁</a:t>
            </a:r>
            <a:endParaRPr sz="2000"/>
          </a:p>
          <a:p>
            <a:pPr marL="0" lvl="0" indent="0" algn="l" rtl="0">
              <a:lnSpc>
                <a:spcPct val="90000"/>
              </a:lnSpc>
              <a:spcBef>
                <a:spcPts val="1000"/>
              </a:spcBef>
              <a:spcAft>
                <a:spcPts val="0"/>
              </a:spcAft>
              <a:buClr>
                <a:schemeClr val="dk1"/>
              </a:buClr>
              <a:buSzPts val="2000"/>
              <a:buNone/>
            </a:pPr>
            <a:r>
              <a:rPr lang="ja-JP" sz="2000"/>
              <a:t>所属：青山学院大学　理工学部　情報テクノロジー学科</a:t>
            </a:r>
            <a:endParaRPr sz="2000"/>
          </a:p>
          <a:p>
            <a:pPr marL="0" lvl="0" indent="0" algn="l" rtl="0">
              <a:lnSpc>
                <a:spcPct val="90000"/>
              </a:lnSpc>
              <a:spcBef>
                <a:spcPts val="1000"/>
              </a:spcBef>
              <a:spcAft>
                <a:spcPts val="0"/>
              </a:spcAft>
              <a:buClr>
                <a:schemeClr val="dk1"/>
              </a:buClr>
              <a:buSzPts val="2000"/>
              <a:buNone/>
            </a:pPr>
            <a:r>
              <a:rPr lang="ja-JP" sz="2000"/>
              <a:t>メールアドレス：jin2929@outlook.jp</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ja-JP" sz="2000"/>
              <a:t>取り組んだタスク：タスク2（生活行動ナレッジグラフの作成）</a:t>
            </a:r>
            <a:endParaRPr sz="2000"/>
          </a:p>
        </p:txBody>
      </p:sp>
      <p:sp>
        <p:nvSpPr>
          <p:cNvPr id="90" name="Google Shape;90;p1"/>
          <p:cNvSpPr txBox="1"/>
          <p:nvPr/>
        </p:nvSpPr>
        <p:spPr>
          <a:xfrm>
            <a:off x="838200" y="365125"/>
            <a:ext cx="10515600" cy="8540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400"/>
              <a:buFont typeface="Arial"/>
              <a:buNone/>
            </a:pPr>
            <a:r>
              <a:rPr lang="ja-JP" sz="2400" b="0" i="0" u="none" strike="noStrike" cap="none" dirty="0">
                <a:solidFill>
                  <a:schemeClr val="dk1"/>
                </a:solidFill>
                <a:latin typeface="Arial"/>
                <a:ea typeface="Arial"/>
                <a:cs typeface="Arial"/>
                <a:sym typeface="Arial"/>
              </a:rPr>
              <a:t>ナレッジグラフ推論チャレンジ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アクション抽出（変換の技術的解説）</a:t>
            </a:r>
            <a:endParaRPr/>
          </a:p>
        </p:txBody>
      </p:sp>
      <p:grpSp>
        <p:nvGrpSpPr>
          <p:cNvPr id="236" name="Google Shape;236;p10"/>
          <p:cNvGrpSpPr/>
          <p:nvPr/>
        </p:nvGrpSpPr>
        <p:grpSpPr>
          <a:xfrm>
            <a:off x="270275" y="1593093"/>
            <a:ext cx="11651450" cy="4763257"/>
            <a:chOff x="394094" y="397094"/>
            <a:chExt cx="11651450" cy="4763257"/>
          </a:xfrm>
        </p:grpSpPr>
        <p:sp>
          <p:nvSpPr>
            <p:cNvPr id="237" name="Google Shape;237;p10"/>
            <p:cNvSpPr/>
            <p:nvPr/>
          </p:nvSpPr>
          <p:spPr>
            <a:xfrm>
              <a:off x="394094" y="729364"/>
              <a:ext cx="1512000" cy="72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抽出した</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動詞</a:t>
              </a:r>
              <a:endParaRPr/>
            </a:p>
          </p:txBody>
        </p:sp>
        <p:sp>
          <p:nvSpPr>
            <p:cNvPr id="238" name="Google Shape;238;p10"/>
            <p:cNvSpPr/>
            <p:nvPr/>
          </p:nvSpPr>
          <p:spPr>
            <a:xfrm>
              <a:off x="5763181" y="732281"/>
              <a:ext cx="1533097"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同義語検索</a:t>
              </a:r>
              <a:endParaRPr sz="2000" b="1">
                <a:solidFill>
                  <a:schemeClr val="dk1"/>
                </a:solidFill>
                <a:latin typeface="Arial"/>
                <a:ea typeface="Arial"/>
                <a:cs typeface="Arial"/>
                <a:sym typeface="Arial"/>
              </a:endParaRPr>
            </a:p>
          </p:txBody>
        </p:sp>
        <p:sp>
          <p:nvSpPr>
            <p:cNvPr id="239" name="Google Shape;239;p10"/>
            <p:cNvSpPr/>
            <p:nvPr/>
          </p:nvSpPr>
          <p:spPr>
            <a:xfrm>
              <a:off x="8569974" y="3783010"/>
              <a:ext cx="1602363"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アクション</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抽出失敗</a:t>
              </a:r>
              <a:endParaRPr sz="1600" b="1">
                <a:solidFill>
                  <a:schemeClr val="dk1"/>
                </a:solidFill>
                <a:latin typeface="Arial"/>
                <a:ea typeface="Arial"/>
                <a:cs typeface="Arial"/>
                <a:sym typeface="Arial"/>
              </a:endParaRPr>
            </a:p>
          </p:txBody>
        </p:sp>
        <p:sp>
          <p:nvSpPr>
            <p:cNvPr id="240" name="Google Shape;240;p10"/>
            <p:cNvSpPr/>
            <p:nvPr/>
          </p:nvSpPr>
          <p:spPr>
            <a:xfrm>
              <a:off x="5763182" y="2352281"/>
              <a:ext cx="1512000"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文章穴埋予測</a:t>
              </a:r>
              <a:endParaRPr/>
            </a:p>
          </p:txBody>
        </p:sp>
        <p:sp>
          <p:nvSpPr>
            <p:cNvPr id="241" name="Google Shape;241;p10"/>
            <p:cNvSpPr/>
            <p:nvPr/>
          </p:nvSpPr>
          <p:spPr>
            <a:xfrm>
              <a:off x="2512453" y="552281"/>
              <a:ext cx="2528185"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dirty="0">
                  <a:solidFill>
                    <a:schemeClr val="dk1"/>
                  </a:solidFill>
                  <a:latin typeface="Arial"/>
                  <a:ea typeface="Arial"/>
                  <a:cs typeface="Arial"/>
                  <a:sym typeface="Arial"/>
                </a:rPr>
                <a:t>アクション</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リストに</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存在する</a:t>
              </a:r>
              <a:endParaRPr dirty="0"/>
            </a:p>
          </p:txBody>
        </p:sp>
        <p:sp>
          <p:nvSpPr>
            <p:cNvPr id="242" name="Google Shape;242;p10"/>
            <p:cNvSpPr/>
            <p:nvPr/>
          </p:nvSpPr>
          <p:spPr>
            <a:xfrm>
              <a:off x="8005359" y="552281"/>
              <a:ext cx="2528185"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dirty="0">
                  <a:solidFill>
                    <a:schemeClr val="dk1"/>
                  </a:solidFill>
                  <a:latin typeface="Arial"/>
                  <a:ea typeface="Arial"/>
                  <a:cs typeface="Arial"/>
                  <a:sym typeface="Arial"/>
                </a:rPr>
                <a:t>アクション</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リストに</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存在する</a:t>
              </a:r>
              <a:endParaRPr dirty="0"/>
            </a:p>
          </p:txBody>
        </p:sp>
        <p:sp>
          <p:nvSpPr>
            <p:cNvPr id="243" name="Google Shape;243;p10"/>
            <p:cNvSpPr/>
            <p:nvPr/>
          </p:nvSpPr>
          <p:spPr>
            <a:xfrm>
              <a:off x="8121543" y="2172281"/>
              <a:ext cx="2477725"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dirty="0">
                  <a:solidFill>
                    <a:schemeClr val="dk1"/>
                  </a:solidFill>
                  <a:latin typeface="Arial"/>
                  <a:ea typeface="Arial"/>
                  <a:cs typeface="Arial"/>
                  <a:sym typeface="Arial"/>
                </a:rPr>
                <a:t>アクション</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リストに</a:t>
              </a:r>
              <a:endParaRPr sz="16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600" b="1" dirty="0">
                  <a:solidFill>
                    <a:schemeClr val="dk1"/>
                  </a:solidFill>
                  <a:latin typeface="Arial"/>
                  <a:ea typeface="Arial"/>
                  <a:cs typeface="Arial"/>
                  <a:sym typeface="Arial"/>
                </a:rPr>
                <a:t>存在する</a:t>
              </a:r>
              <a:endParaRPr dirty="0"/>
            </a:p>
          </p:txBody>
        </p:sp>
        <p:cxnSp>
          <p:nvCxnSpPr>
            <p:cNvPr id="244" name="Google Shape;244;p10"/>
            <p:cNvCxnSpPr>
              <a:cxnSpLocks/>
              <a:stCxn id="237" idx="3"/>
              <a:endCxn id="241" idx="1"/>
            </p:cNvCxnSpPr>
            <p:nvPr/>
          </p:nvCxnSpPr>
          <p:spPr>
            <a:xfrm>
              <a:off x="1906094" y="1089364"/>
              <a:ext cx="606359" cy="2917"/>
            </a:xfrm>
            <a:prstGeom prst="straightConnector1">
              <a:avLst/>
            </a:prstGeom>
            <a:noFill/>
            <a:ln w="19050" cap="flat" cmpd="sng">
              <a:solidFill>
                <a:schemeClr val="dk1"/>
              </a:solidFill>
              <a:prstDash val="solid"/>
              <a:miter lim="800000"/>
              <a:headEnd type="none" w="sm" len="sm"/>
              <a:tailEnd type="triangle" w="med" len="med"/>
            </a:ln>
          </p:spPr>
        </p:cxnSp>
        <p:cxnSp>
          <p:nvCxnSpPr>
            <p:cNvPr id="245" name="Google Shape;245;p10"/>
            <p:cNvCxnSpPr>
              <a:cxnSpLocks/>
              <a:stCxn id="241" idx="3"/>
              <a:endCxn id="238" idx="1"/>
            </p:cNvCxnSpPr>
            <p:nvPr/>
          </p:nvCxnSpPr>
          <p:spPr>
            <a:xfrm>
              <a:off x="5040638" y="1092281"/>
              <a:ext cx="722543" cy="0"/>
            </a:xfrm>
            <a:prstGeom prst="straightConnector1">
              <a:avLst/>
            </a:prstGeom>
            <a:noFill/>
            <a:ln w="19050" cap="flat" cmpd="sng">
              <a:solidFill>
                <a:schemeClr val="dk1"/>
              </a:solidFill>
              <a:prstDash val="solid"/>
              <a:miter lim="800000"/>
              <a:headEnd type="none" w="sm" len="sm"/>
              <a:tailEnd type="triangle" w="med" len="med"/>
            </a:ln>
          </p:spPr>
        </p:cxnSp>
        <p:cxnSp>
          <p:nvCxnSpPr>
            <p:cNvPr id="246" name="Google Shape;246;p10"/>
            <p:cNvCxnSpPr>
              <a:cxnSpLocks/>
              <a:stCxn id="238" idx="3"/>
              <a:endCxn id="242" idx="1"/>
            </p:cNvCxnSpPr>
            <p:nvPr/>
          </p:nvCxnSpPr>
          <p:spPr>
            <a:xfrm>
              <a:off x="7296278" y="1092281"/>
              <a:ext cx="709081" cy="0"/>
            </a:xfrm>
            <a:prstGeom prst="straightConnector1">
              <a:avLst/>
            </a:prstGeom>
            <a:noFill/>
            <a:ln w="19050" cap="flat" cmpd="sng">
              <a:solidFill>
                <a:schemeClr val="dk1"/>
              </a:solidFill>
              <a:prstDash val="solid"/>
              <a:miter lim="800000"/>
              <a:headEnd type="none" w="sm" len="sm"/>
              <a:tailEnd type="triangle" w="med" len="med"/>
            </a:ln>
          </p:spPr>
        </p:cxnSp>
        <p:sp>
          <p:nvSpPr>
            <p:cNvPr id="247" name="Google Shape;247;p10"/>
            <p:cNvSpPr/>
            <p:nvPr/>
          </p:nvSpPr>
          <p:spPr>
            <a:xfrm>
              <a:off x="10533544" y="4440351"/>
              <a:ext cx="1512000"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アクション</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確定</a:t>
              </a:r>
              <a:endParaRPr/>
            </a:p>
          </p:txBody>
        </p:sp>
        <p:cxnSp>
          <p:nvCxnSpPr>
            <p:cNvPr id="248" name="Google Shape;248;p10"/>
            <p:cNvCxnSpPr>
              <a:cxnSpLocks/>
              <a:stCxn id="241" idx="2"/>
              <a:endCxn id="247" idx="1"/>
            </p:cNvCxnSpPr>
            <p:nvPr/>
          </p:nvCxnSpPr>
          <p:spPr>
            <a:xfrm rot="16200000" flipH="1">
              <a:off x="5571010" y="-162183"/>
              <a:ext cx="3168070" cy="6756998"/>
            </a:xfrm>
            <a:prstGeom prst="bentConnector2">
              <a:avLst/>
            </a:prstGeom>
            <a:noFill/>
            <a:ln w="19050" cap="flat" cmpd="sng">
              <a:solidFill>
                <a:schemeClr val="dk1"/>
              </a:solidFill>
              <a:prstDash val="solid"/>
              <a:miter lim="800000"/>
              <a:headEnd type="none" w="sm" len="sm"/>
              <a:tailEnd type="triangle" w="med" len="med"/>
            </a:ln>
          </p:spPr>
        </p:cxnSp>
        <p:cxnSp>
          <p:nvCxnSpPr>
            <p:cNvPr id="249" name="Google Shape;249;p10"/>
            <p:cNvCxnSpPr>
              <a:cxnSpLocks/>
              <a:stCxn id="242" idx="3"/>
            </p:cNvCxnSpPr>
            <p:nvPr/>
          </p:nvCxnSpPr>
          <p:spPr>
            <a:xfrm>
              <a:off x="10533544" y="1092281"/>
              <a:ext cx="756000" cy="3348000"/>
            </a:xfrm>
            <a:prstGeom prst="bentConnector2">
              <a:avLst/>
            </a:prstGeom>
            <a:noFill/>
            <a:ln w="19050" cap="flat" cmpd="sng">
              <a:solidFill>
                <a:schemeClr val="dk1"/>
              </a:solidFill>
              <a:prstDash val="solid"/>
              <a:miter lim="800000"/>
              <a:headEnd type="none" w="sm" len="sm"/>
              <a:tailEnd type="triangle" w="med" len="med"/>
            </a:ln>
          </p:spPr>
        </p:cxnSp>
        <p:cxnSp>
          <p:nvCxnSpPr>
            <p:cNvPr id="250" name="Google Shape;250;p10"/>
            <p:cNvCxnSpPr>
              <a:cxnSpLocks/>
              <a:stCxn id="240" idx="3"/>
              <a:endCxn id="243" idx="1"/>
            </p:cNvCxnSpPr>
            <p:nvPr/>
          </p:nvCxnSpPr>
          <p:spPr>
            <a:xfrm>
              <a:off x="7275182" y="2712281"/>
              <a:ext cx="846361" cy="0"/>
            </a:xfrm>
            <a:prstGeom prst="straightConnector1">
              <a:avLst/>
            </a:prstGeom>
            <a:noFill/>
            <a:ln w="19050" cap="flat" cmpd="sng">
              <a:solidFill>
                <a:schemeClr val="dk1"/>
              </a:solidFill>
              <a:prstDash val="solid"/>
              <a:miter lim="800000"/>
              <a:headEnd type="none" w="sm" len="sm"/>
              <a:tailEnd type="triangle" w="med" len="med"/>
            </a:ln>
          </p:spPr>
        </p:cxnSp>
        <p:cxnSp>
          <p:nvCxnSpPr>
            <p:cNvPr id="251" name="Google Shape;251;p10"/>
            <p:cNvCxnSpPr>
              <a:cxnSpLocks/>
              <a:stCxn id="243" idx="3"/>
            </p:cNvCxnSpPr>
            <p:nvPr/>
          </p:nvCxnSpPr>
          <p:spPr>
            <a:xfrm>
              <a:off x="10599268" y="2712281"/>
              <a:ext cx="690276" cy="0"/>
            </a:xfrm>
            <a:prstGeom prst="straightConnector1">
              <a:avLst/>
            </a:prstGeom>
            <a:noFill/>
            <a:ln w="19050" cap="flat" cmpd="sng">
              <a:solidFill>
                <a:schemeClr val="dk1"/>
              </a:solidFill>
              <a:prstDash val="solid"/>
              <a:miter lim="800000"/>
              <a:headEnd type="none" w="sm" len="sm"/>
              <a:tailEnd type="triangle" w="med" len="med"/>
            </a:ln>
          </p:spPr>
        </p:cxnSp>
        <p:cxnSp>
          <p:nvCxnSpPr>
            <p:cNvPr id="252" name="Google Shape;252;p10"/>
            <p:cNvCxnSpPr>
              <a:cxnSpLocks/>
              <a:stCxn id="243" idx="2"/>
            </p:cNvCxnSpPr>
            <p:nvPr/>
          </p:nvCxnSpPr>
          <p:spPr>
            <a:xfrm flipH="1">
              <a:off x="9327544" y="3252281"/>
              <a:ext cx="32862" cy="542700"/>
            </a:xfrm>
            <a:prstGeom prst="straightConnector1">
              <a:avLst/>
            </a:prstGeom>
            <a:noFill/>
            <a:ln w="19050" cap="flat" cmpd="sng">
              <a:solidFill>
                <a:schemeClr val="dk1"/>
              </a:solidFill>
              <a:prstDash val="solid"/>
              <a:miter lim="800000"/>
              <a:headEnd type="none" w="sm" len="sm"/>
              <a:tailEnd type="triangle" w="med" len="med"/>
            </a:ln>
          </p:spPr>
        </p:cxnSp>
        <p:cxnSp>
          <p:nvCxnSpPr>
            <p:cNvPr id="253" name="Google Shape;253;p10"/>
            <p:cNvCxnSpPr>
              <a:cxnSpLocks/>
              <a:stCxn id="242" idx="2"/>
              <a:endCxn id="240" idx="0"/>
            </p:cNvCxnSpPr>
            <p:nvPr/>
          </p:nvCxnSpPr>
          <p:spPr>
            <a:xfrm rot="5400000">
              <a:off x="7534317" y="617146"/>
              <a:ext cx="720000" cy="2750270"/>
            </a:xfrm>
            <a:prstGeom prst="bentConnector3">
              <a:avLst>
                <a:gd name="adj1" fmla="val 50000"/>
              </a:avLst>
            </a:prstGeom>
            <a:noFill/>
            <a:ln w="19050" cap="flat" cmpd="sng">
              <a:solidFill>
                <a:schemeClr val="dk1"/>
              </a:solidFill>
              <a:prstDash val="solid"/>
              <a:miter lim="800000"/>
              <a:headEnd type="none" w="sm" len="sm"/>
              <a:tailEnd type="triangle" w="med" len="med"/>
            </a:ln>
          </p:spPr>
        </p:cxnSp>
        <p:sp>
          <p:nvSpPr>
            <p:cNvPr id="254" name="Google Shape;254;p10"/>
            <p:cNvSpPr txBox="1"/>
            <p:nvPr/>
          </p:nvSpPr>
          <p:spPr>
            <a:xfrm>
              <a:off x="3710820" y="1625237"/>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255" name="Google Shape;255;p10"/>
            <p:cNvSpPr txBox="1"/>
            <p:nvPr/>
          </p:nvSpPr>
          <p:spPr>
            <a:xfrm>
              <a:off x="10261000" y="720126"/>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256" name="Google Shape;256;p10"/>
            <p:cNvSpPr txBox="1"/>
            <p:nvPr/>
          </p:nvSpPr>
          <p:spPr>
            <a:xfrm>
              <a:off x="10261000" y="2334136"/>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257" name="Google Shape;257;p10"/>
            <p:cNvSpPr txBox="1"/>
            <p:nvPr/>
          </p:nvSpPr>
          <p:spPr>
            <a:xfrm>
              <a:off x="4760724" y="720126"/>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258" name="Google Shape;258;p10"/>
            <p:cNvSpPr txBox="1"/>
            <p:nvPr/>
          </p:nvSpPr>
          <p:spPr>
            <a:xfrm>
              <a:off x="9254060" y="1629459"/>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259" name="Google Shape;259;p10"/>
            <p:cNvSpPr txBox="1"/>
            <p:nvPr/>
          </p:nvSpPr>
          <p:spPr>
            <a:xfrm>
              <a:off x="9226052" y="3248656"/>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260" name="Google Shape;260;p10"/>
            <p:cNvSpPr txBox="1"/>
            <p:nvPr/>
          </p:nvSpPr>
          <p:spPr>
            <a:xfrm>
              <a:off x="7180094" y="397094"/>
              <a:ext cx="110517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同義語</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抽出</a:t>
              </a:r>
              <a:endParaRPr sz="2000" b="1">
                <a:solidFill>
                  <a:schemeClr val="dk1"/>
                </a:solidFill>
                <a:latin typeface="Arial"/>
                <a:ea typeface="Arial"/>
                <a:cs typeface="Arial"/>
                <a:sym typeface="Arial"/>
              </a:endParaRPr>
            </a:p>
          </p:txBody>
        </p:sp>
        <p:sp>
          <p:nvSpPr>
            <p:cNvPr id="261" name="Google Shape;261;p10"/>
            <p:cNvSpPr txBox="1"/>
            <p:nvPr/>
          </p:nvSpPr>
          <p:spPr>
            <a:xfrm>
              <a:off x="7184090" y="2784487"/>
              <a:ext cx="129709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穴埋候補</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抽出</a:t>
              </a:r>
              <a:endParaRPr sz="2000" b="1">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1"/>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NLTKライブラリの</a:t>
            </a:r>
            <a:r>
              <a:rPr lang="ja-JP" sz="2400" b="1" dirty="0"/>
              <a:t>WordNet</a:t>
            </a:r>
            <a:r>
              <a:rPr lang="ja-JP" sz="2400" dirty="0"/>
              <a:t> を利用して同義語を検索する．</a:t>
            </a: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ja-JP" sz="2400" dirty="0"/>
              <a:t>アクション抽出モジュールにて，依存構造解析で抽出した動詞がアクションリストにない場合に，動詞の同義語を検索して候補を挙げる．</a:t>
            </a:r>
            <a:endParaRPr sz="2400" dirty="0"/>
          </a:p>
          <a:p>
            <a:pPr marL="0" lvl="0" indent="0" algn="l" rtl="0">
              <a:lnSpc>
                <a:spcPct val="90000"/>
              </a:lnSpc>
              <a:spcBef>
                <a:spcPts val="1000"/>
              </a:spcBef>
              <a:spcAft>
                <a:spcPts val="0"/>
              </a:spcAft>
              <a:buClr>
                <a:schemeClr val="dk1"/>
              </a:buClr>
              <a:buSzPts val="2400"/>
              <a:buNone/>
            </a:pPr>
            <a:r>
              <a:rPr lang="ja-JP" sz="2400" dirty="0"/>
              <a:t>=&gt; 候補に挙げた同義語がアクションリストに含まれる場合は，その同義語　　をアクションとして確定する．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 オブジェクト抽出モジュールでも同様</a:t>
            </a: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ja-JP" sz="2400" dirty="0"/>
              <a:t>例：		</a:t>
            </a:r>
            <a:endParaRPr dirty="0"/>
          </a:p>
          <a:p>
            <a:pPr marL="685800" lvl="1" indent="-228600" algn="l" rtl="0">
              <a:lnSpc>
                <a:spcPct val="90000"/>
              </a:lnSpc>
              <a:spcBef>
                <a:spcPts val="500"/>
              </a:spcBef>
              <a:spcAft>
                <a:spcPts val="0"/>
              </a:spcAft>
              <a:buClr>
                <a:schemeClr val="dk1"/>
              </a:buClr>
              <a:buSzPts val="2000"/>
              <a:buChar char="•"/>
            </a:pPr>
            <a:r>
              <a:rPr lang="ja-JP" sz="2000" dirty="0"/>
              <a:t>”turn_on” の同義語：”switch_on”</a:t>
            </a:r>
            <a:endParaRPr dirty="0"/>
          </a:p>
          <a:p>
            <a:pPr marL="685800" lvl="1" indent="-228600" algn="l" rtl="0">
              <a:lnSpc>
                <a:spcPct val="90000"/>
              </a:lnSpc>
              <a:spcBef>
                <a:spcPts val="500"/>
              </a:spcBef>
              <a:spcAft>
                <a:spcPts val="0"/>
              </a:spcAft>
              <a:buClr>
                <a:schemeClr val="dk1"/>
              </a:buClr>
              <a:buSzPts val="2000"/>
              <a:buChar char="•"/>
            </a:pPr>
            <a:r>
              <a:rPr lang="ja-JP" sz="2000" dirty="0"/>
              <a:t>“television” の同義語：”tv”</a:t>
            </a:r>
            <a:endParaRPr sz="2000" dirty="0"/>
          </a:p>
        </p:txBody>
      </p:sp>
      <p:sp>
        <p:nvSpPr>
          <p:cNvPr id="267" name="Google Shape;267;p11"/>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同義語検索（変換の技術的解説）</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入力文中の動詞部分をマスクして，マスク部分に入る単語の候補を挙げる.</a:t>
            </a:r>
            <a:endParaRPr dirty="0"/>
          </a:p>
          <a:p>
            <a:pPr marL="0" lvl="0" indent="0" algn="l" rtl="0">
              <a:lnSpc>
                <a:spcPct val="90000"/>
              </a:lnSpc>
              <a:spcBef>
                <a:spcPts val="1000"/>
              </a:spcBef>
              <a:spcAft>
                <a:spcPts val="0"/>
              </a:spcAft>
              <a:buClr>
                <a:schemeClr val="dk1"/>
              </a:buClr>
              <a:buSzPts val="2400"/>
              <a:buNone/>
            </a:pPr>
            <a:r>
              <a:rPr lang="ja-JP" sz="2400" dirty="0"/>
              <a:t>=&gt; 候補に挙げた単語がアクションリストに含まれる場合，その単語をアクションとして確定する．</a:t>
            </a: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ja-JP" sz="2400" dirty="0"/>
              <a:t>HuggingFace Transformersより提供される，DistilRoBERTa base の</a:t>
            </a:r>
            <a:r>
              <a:rPr lang="ja-JP" altLang="en-US" sz="2400" dirty="0"/>
              <a:t>　</a:t>
            </a:r>
            <a:r>
              <a:rPr lang="ja-JP" sz="2400" dirty="0"/>
              <a:t>Fill-Mask model を利用している．</a:t>
            </a:r>
            <a:endParaRPr sz="2400" dirty="0"/>
          </a:p>
        </p:txBody>
      </p:sp>
      <p:sp>
        <p:nvSpPr>
          <p:cNvPr id="273" name="Google Shape;273;p12"/>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文章の穴埋め（変換の技術的解説）</a:t>
            </a:r>
            <a:endParaRPr/>
          </a:p>
        </p:txBody>
      </p:sp>
      <p:grpSp>
        <p:nvGrpSpPr>
          <p:cNvPr id="2" name="グループ化 1">
            <a:extLst>
              <a:ext uri="{FF2B5EF4-FFF2-40B4-BE49-F238E27FC236}">
                <a16:creationId xmlns:a16="http://schemas.microsoft.com/office/drawing/2014/main" id="{79D3CE92-EC0A-ECDC-DEA9-4755887C82A5}"/>
              </a:ext>
            </a:extLst>
          </p:cNvPr>
          <p:cNvGrpSpPr/>
          <p:nvPr/>
        </p:nvGrpSpPr>
        <p:grpSpPr>
          <a:xfrm>
            <a:off x="1514236" y="4176918"/>
            <a:ext cx="9163528" cy="2146299"/>
            <a:chOff x="774259" y="1366283"/>
            <a:chExt cx="9163528" cy="2146299"/>
          </a:xfrm>
        </p:grpSpPr>
        <p:sp>
          <p:nvSpPr>
            <p:cNvPr id="3" name="四角形: 角を丸くする 2">
              <a:extLst>
                <a:ext uri="{FF2B5EF4-FFF2-40B4-BE49-F238E27FC236}">
                  <a16:creationId xmlns:a16="http://schemas.microsoft.com/office/drawing/2014/main" id="{1E0F7BC3-9514-16E8-5F2E-970485A727D9}"/>
                </a:ext>
              </a:extLst>
            </p:cNvPr>
            <p:cNvSpPr/>
            <p:nvPr/>
          </p:nvSpPr>
          <p:spPr>
            <a:xfrm>
              <a:off x="774259" y="1366283"/>
              <a:ext cx="2636874" cy="2123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0" dirty="0">
                  <a:solidFill>
                    <a:schemeClr val="tx1"/>
                  </a:solidFill>
                  <a:effectLst/>
                  <a:latin typeface="Calibri" panose="020F0502020204030204" pitchFamily="34" charset="0"/>
                  <a:cs typeface="Calibri" panose="020F0502020204030204" pitchFamily="34" charset="0"/>
                </a:rPr>
                <a:t>I turn on the tv and </a:t>
              </a:r>
              <a:r>
                <a:rPr lang="en-US" altLang="ja-JP" sz="2000" dirty="0">
                  <a:solidFill>
                    <a:srgbClr val="FF0000"/>
                  </a:solidFill>
                  <a:latin typeface="Calibri" panose="020F0502020204030204" pitchFamily="34" charset="0"/>
                  <a:cs typeface="Calibri" panose="020F0502020204030204" pitchFamily="34" charset="0"/>
                </a:rPr>
                <a:t>&lt;mask&gt;</a:t>
              </a:r>
              <a:r>
                <a:rPr lang="en-US" altLang="ja-JP" sz="2000" b="0" dirty="0">
                  <a:solidFill>
                    <a:srgbClr val="FF0000"/>
                  </a:solidFill>
                  <a:effectLst/>
                  <a:latin typeface="Calibri" panose="020F0502020204030204" pitchFamily="34" charset="0"/>
                  <a:cs typeface="Calibri" panose="020F0502020204030204" pitchFamily="34" charset="0"/>
                </a:rPr>
                <a:t> </a:t>
              </a:r>
              <a:r>
                <a:rPr lang="en-US" altLang="ja-JP" sz="2000" b="0" dirty="0">
                  <a:solidFill>
                    <a:schemeClr val="tx1"/>
                  </a:solidFill>
                  <a:effectLst/>
                  <a:latin typeface="Calibri" panose="020F0502020204030204" pitchFamily="34" charset="0"/>
                  <a:cs typeface="Calibri" panose="020F0502020204030204" pitchFamily="34" charset="0"/>
                </a:rPr>
                <a:t>the tv.</a:t>
              </a:r>
            </a:p>
            <a:p>
              <a:pPr algn="ctr"/>
              <a:endParaRPr kumimoji="1" lang="en-US" altLang="ja-JP" sz="1400" dirty="0">
                <a:solidFill>
                  <a:schemeClr val="tx1"/>
                </a:solidFill>
              </a:endParaRPr>
            </a:p>
          </p:txBody>
        </p:sp>
        <p:sp>
          <p:nvSpPr>
            <p:cNvPr id="4" name="四角形: 角を丸くする 3">
              <a:extLst>
                <a:ext uri="{FF2B5EF4-FFF2-40B4-BE49-F238E27FC236}">
                  <a16:creationId xmlns:a16="http://schemas.microsoft.com/office/drawing/2014/main" id="{27831336-C00C-7360-06A4-175762B393D9}"/>
                </a:ext>
              </a:extLst>
            </p:cNvPr>
            <p:cNvSpPr/>
            <p:nvPr/>
          </p:nvSpPr>
          <p:spPr>
            <a:xfrm>
              <a:off x="4037586" y="1366283"/>
              <a:ext cx="2636874" cy="2123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四角形: 角を丸くする 4">
              <a:extLst>
                <a:ext uri="{FF2B5EF4-FFF2-40B4-BE49-F238E27FC236}">
                  <a16:creationId xmlns:a16="http://schemas.microsoft.com/office/drawing/2014/main" id="{86E6EA0D-C087-CA68-688A-D1A7295C753A}"/>
                </a:ext>
              </a:extLst>
            </p:cNvPr>
            <p:cNvSpPr/>
            <p:nvPr/>
          </p:nvSpPr>
          <p:spPr>
            <a:xfrm>
              <a:off x="7300913" y="1366283"/>
              <a:ext cx="2636874" cy="2123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42900" indent="-342900">
                <a:buFont typeface="+mj-lt"/>
                <a:buAutoNum type="arabicPeriod"/>
              </a:pPr>
              <a:r>
                <a:rPr lang="en-US" altLang="ja-JP" sz="2000" dirty="0">
                  <a:solidFill>
                    <a:schemeClr val="tx1"/>
                  </a:solidFill>
                </a:rPr>
                <a:t>watch</a:t>
              </a:r>
            </a:p>
            <a:p>
              <a:pPr marL="342900" indent="-342900">
                <a:buFont typeface="+mj-lt"/>
                <a:buAutoNum type="arabicPeriod"/>
              </a:pPr>
              <a:r>
                <a:rPr lang="en-US" altLang="ja-JP" sz="2000" dirty="0">
                  <a:solidFill>
                    <a:schemeClr val="tx1"/>
                  </a:solidFill>
                </a:rPr>
                <a:t>mute</a:t>
              </a:r>
            </a:p>
            <a:p>
              <a:pPr marL="342900" indent="-342900">
                <a:buFont typeface="+mj-lt"/>
                <a:buAutoNum type="arabicPeriod"/>
              </a:pPr>
              <a:r>
                <a:rPr lang="en-US" altLang="ja-JP" sz="2000" dirty="0">
                  <a:solidFill>
                    <a:schemeClr val="tx1"/>
                  </a:solidFill>
                </a:rPr>
                <a:t>hate</a:t>
              </a:r>
            </a:p>
            <a:p>
              <a:pPr marL="342900" indent="-342900">
                <a:buFont typeface="+mj-lt"/>
                <a:buAutoNum type="arabicPeriod"/>
              </a:pPr>
              <a:r>
                <a:rPr lang="en-US" altLang="ja-JP" sz="2000" dirty="0">
                  <a:solidFill>
                    <a:schemeClr val="tx1"/>
                  </a:solidFill>
                </a:rPr>
                <a:t>ignore</a:t>
              </a:r>
            </a:p>
            <a:p>
              <a:pPr marL="342900" indent="-342900">
                <a:buFont typeface="+mj-lt"/>
                <a:buAutoNum type="arabicPeriod"/>
              </a:pPr>
              <a:r>
                <a:rPr lang="en-US" altLang="ja-JP" sz="2000" dirty="0">
                  <a:solidFill>
                    <a:srgbClr val="000000"/>
                  </a:solidFill>
                </a:rPr>
                <a:t>turn</a:t>
              </a:r>
              <a:endParaRPr lang="en-US" altLang="ja-JP" sz="2000" dirty="0">
                <a:solidFill>
                  <a:schemeClr val="tx1"/>
                </a:solidFill>
              </a:endParaRPr>
            </a:p>
          </p:txBody>
        </p:sp>
        <p:sp>
          <p:nvSpPr>
            <p:cNvPr id="6" name="正方形/長方形 5">
              <a:extLst>
                <a:ext uri="{FF2B5EF4-FFF2-40B4-BE49-F238E27FC236}">
                  <a16:creationId xmlns:a16="http://schemas.microsoft.com/office/drawing/2014/main" id="{E27F81F3-BEAD-3E79-F42B-082F9AAA21CE}"/>
                </a:ext>
              </a:extLst>
            </p:cNvPr>
            <p:cNvSpPr/>
            <p:nvPr/>
          </p:nvSpPr>
          <p:spPr>
            <a:xfrm>
              <a:off x="4598049" y="2333625"/>
              <a:ext cx="857250" cy="809625"/>
            </a:xfrm>
            <a:prstGeom prst="rect">
              <a:avLst/>
            </a:prstGeom>
            <a:noFill/>
            <a:ln>
              <a:solidFill>
                <a:schemeClr val="tx1"/>
              </a:solidFill>
            </a:ln>
            <a:effectLst/>
            <a:scene3d>
              <a:camera prst="isometricLeftDown"/>
              <a:lightRig rig="threePt" dir="t"/>
            </a:scene3d>
            <a:sp3d extrusionH="806450" contourW="12700" prstMaterial="matte">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6684E031-7E23-197A-E671-C9F655989184}"/>
                </a:ext>
              </a:extLst>
            </p:cNvPr>
            <p:cNvSpPr txBox="1"/>
            <p:nvPr/>
          </p:nvSpPr>
          <p:spPr>
            <a:xfrm>
              <a:off x="1054471" y="1366283"/>
              <a:ext cx="2076450" cy="400110"/>
            </a:xfrm>
            <a:prstGeom prst="rect">
              <a:avLst/>
            </a:prstGeom>
            <a:noFill/>
          </p:spPr>
          <p:txBody>
            <a:bodyPr wrap="square" rtlCol="0">
              <a:spAutoFit/>
            </a:bodyPr>
            <a:lstStyle/>
            <a:p>
              <a:pPr algn="ctr"/>
              <a:r>
                <a:rPr kumimoji="1" lang="en-US" altLang="ja-JP" sz="2000" b="1" dirty="0"/>
                <a:t>Input</a:t>
              </a:r>
              <a:endParaRPr kumimoji="1" lang="ja-JP" altLang="en-US" sz="2000" b="1" dirty="0"/>
            </a:p>
          </p:txBody>
        </p:sp>
        <p:sp>
          <p:nvSpPr>
            <p:cNvPr id="8" name="テキスト ボックス 7">
              <a:extLst>
                <a:ext uri="{FF2B5EF4-FFF2-40B4-BE49-F238E27FC236}">
                  <a16:creationId xmlns:a16="http://schemas.microsoft.com/office/drawing/2014/main" id="{F0442783-9415-F095-0807-625975DC5D4E}"/>
                </a:ext>
              </a:extLst>
            </p:cNvPr>
            <p:cNvSpPr txBox="1"/>
            <p:nvPr/>
          </p:nvSpPr>
          <p:spPr>
            <a:xfrm>
              <a:off x="7581125" y="1366283"/>
              <a:ext cx="2076450" cy="400110"/>
            </a:xfrm>
            <a:prstGeom prst="rect">
              <a:avLst/>
            </a:prstGeom>
            <a:noFill/>
          </p:spPr>
          <p:txBody>
            <a:bodyPr wrap="square" rtlCol="0">
              <a:spAutoFit/>
            </a:bodyPr>
            <a:lstStyle/>
            <a:p>
              <a:pPr algn="ctr"/>
              <a:r>
                <a:rPr lang="en-US" altLang="ja-JP" sz="2000" b="1" dirty="0"/>
                <a:t>Out</a:t>
              </a:r>
              <a:r>
                <a:rPr kumimoji="1" lang="en-US" altLang="ja-JP" sz="2000" b="1" dirty="0"/>
                <a:t>puts</a:t>
              </a:r>
              <a:endParaRPr kumimoji="1" lang="ja-JP" altLang="en-US" sz="2000" b="1" dirty="0"/>
            </a:p>
          </p:txBody>
        </p:sp>
        <p:sp>
          <p:nvSpPr>
            <p:cNvPr id="9" name="テキスト ボックス 8">
              <a:extLst>
                <a:ext uri="{FF2B5EF4-FFF2-40B4-BE49-F238E27FC236}">
                  <a16:creationId xmlns:a16="http://schemas.microsoft.com/office/drawing/2014/main" id="{C12FA37C-5369-06AD-6312-A89DB78F46E7}"/>
                </a:ext>
              </a:extLst>
            </p:cNvPr>
            <p:cNvSpPr txBox="1"/>
            <p:nvPr/>
          </p:nvSpPr>
          <p:spPr>
            <a:xfrm>
              <a:off x="4317798" y="1366283"/>
              <a:ext cx="2076450" cy="400110"/>
            </a:xfrm>
            <a:prstGeom prst="rect">
              <a:avLst/>
            </a:prstGeom>
            <a:noFill/>
          </p:spPr>
          <p:txBody>
            <a:bodyPr wrap="square" rtlCol="0">
              <a:spAutoFit/>
            </a:bodyPr>
            <a:lstStyle/>
            <a:p>
              <a:pPr algn="ctr"/>
              <a:r>
                <a:rPr lang="en-US" altLang="ja-JP" sz="2000" b="1" dirty="0"/>
                <a:t>Fill-Mask Model</a:t>
              </a:r>
              <a:endParaRPr kumimoji="1" lang="ja-JP" altLang="en-US" sz="2000" b="1" dirty="0"/>
            </a:p>
          </p:txBody>
        </p:sp>
        <p:cxnSp>
          <p:nvCxnSpPr>
            <p:cNvPr id="10" name="コネクタ: 曲線 9">
              <a:extLst>
                <a:ext uri="{FF2B5EF4-FFF2-40B4-BE49-F238E27FC236}">
                  <a16:creationId xmlns:a16="http://schemas.microsoft.com/office/drawing/2014/main" id="{0834FA52-D98E-E29D-47EF-DFA5E017E7C8}"/>
                </a:ext>
              </a:extLst>
            </p:cNvPr>
            <p:cNvCxnSpPr>
              <a:stCxn id="7" idx="3"/>
              <a:endCxn id="6" idx="0"/>
            </p:cNvCxnSpPr>
            <p:nvPr/>
          </p:nvCxnSpPr>
          <p:spPr>
            <a:xfrm>
              <a:off x="3130921" y="1566338"/>
              <a:ext cx="1895753" cy="767287"/>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833C2E5A-3B2F-F27D-80D9-8BB307C9EEC9}"/>
                </a:ext>
              </a:extLst>
            </p:cNvPr>
            <p:cNvSpPr txBox="1"/>
            <p:nvPr/>
          </p:nvSpPr>
          <p:spPr>
            <a:xfrm>
              <a:off x="7581125" y="3143250"/>
              <a:ext cx="2076450" cy="369332"/>
            </a:xfrm>
            <a:prstGeom prst="rect">
              <a:avLst/>
            </a:prstGeom>
            <a:noFill/>
          </p:spPr>
          <p:txBody>
            <a:bodyPr wrap="square" rtlCol="0">
              <a:spAutoFit/>
            </a:bodyPr>
            <a:lstStyle/>
            <a:p>
              <a:pPr algn="ctr"/>
              <a:r>
                <a:rPr kumimoji="1" lang="en-US" altLang="ja-JP" b="1" dirty="0">
                  <a:solidFill>
                    <a:schemeClr val="bg1"/>
                  </a:solidFill>
                </a:rPr>
                <a:t>Inputs</a:t>
              </a:r>
              <a:endParaRPr kumimoji="1" lang="ja-JP" altLang="en-US" b="1" dirty="0">
                <a:solidFill>
                  <a:schemeClr val="bg1"/>
                </a:solidFill>
              </a:endParaRPr>
            </a:p>
          </p:txBody>
        </p:sp>
        <p:cxnSp>
          <p:nvCxnSpPr>
            <p:cNvPr id="12" name="コネクタ: 曲線 11">
              <a:extLst>
                <a:ext uri="{FF2B5EF4-FFF2-40B4-BE49-F238E27FC236}">
                  <a16:creationId xmlns:a16="http://schemas.microsoft.com/office/drawing/2014/main" id="{2C32A406-CEEF-ED8F-1EC5-56CB13543E34}"/>
                </a:ext>
              </a:extLst>
            </p:cNvPr>
            <p:cNvCxnSpPr>
              <a:cxnSpLocks/>
            </p:cNvCxnSpPr>
            <p:nvPr/>
          </p:nvCxnSpPr>
          <p:spPr>
            <a:xfrm rot="5400000" flipV="1">
              <a:off x="6101819" y="1849714"/>
              <a:ext cx="781200" cy="1897200"/>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3"/>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オブジェクト抽出（変換の技術的解説）</a:t>
            </a:r>
            <a:endParaRPr/>
          </a:p>
        </p:txBody>
      </p:sp>
      <p:grpSp>
        <p:nvGrpSpPr>
          <p:cNvPr id="290" name="Google Shape;290;p13"/>
          <p:cNvGrpSpPr/>
          <p:nvPr/>
        </p:nvGrpSpPr>
        <p:grpSpPr>
          <a:xfrm>
            <a:off x="242867" y="1655544"/>
            <a:ext cx="11706266" cy="4782014"/>
            <a:chOff x="339278" y="378337"/>
            <a:chExt cx="11706266" cy="4782014"/>
          </a:xfrm>
        </p:grpSpPr>
        <p:sp>
          <p:nvSpPr>
            <p:cNvPr id="291" name="Google Shape;291;p13"/>
            <p:cNvSpPr/>
            <p:nvPr/>
          </p:nvSpPr>
          <p:spPr>
            <a:xfrm>
              <a:off x="339278" y="732281"/>
              <a:ext cx="1512000" cy="72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抽出した</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目的語</a:t>
              </a:r>
              <a:endParaRPr sz="2000" b="1">
                <a:solidFill>
                  <a:schemeClr val="dk1"/>
                </a:solidFill>
                <a:latin typeface="Arial"/>
                <a:ea typeface="Arial"/>
                <a:cs typeface="Arial"/>
                <a:sym typeface="Arial"/>
              </a:endParaRPr>
            </a:p>
          </p:txBody>
        </p:sp>
        <p:sp>
          <p:nvSpPr>
            <p:cNvPr id="292" name="Google Shape;292;p13"/>
            <p:cNvSpPr/>
            <p:nvPr/>
          </p:nvSpPr>
          <p:spPr>
            <a:xfrm>
              <a:off x="5763182" y="732281"/>
              <a:ext cx="1602362"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同義語検索</a:t>
              </a:r>
              <a:endParaRPr sz="2000" b="1">
                <a:solidFill>
                  <a:schemeClr val="dk1"/>
                </a:solidFill>
                <a:latin typeface="Arial"/>
                <a:ea typeface="Arial"/>
                <a:cs typeface="Arial"/>
                <a:sym typeface="Arial"/>
              </a:endParaRPr>
            </a:p>
          </p:txBody>
        </p:sp>
        <p:sp>
          <p:nvSpPr>
            <p:cNvPr id="293" name="Google Shape;293;p13"/>
            <p:cNvSpPr/>
            <p:nvPr/>
          </p:nvSpPr>
          <p:spPr>
            <a:xfrm>
              <a:off x="8625544" y="3795103"/>
              <a:ext cx="1512000"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抽出失敗</a:t>
              </a:r>
              <a:endParaRPr sz="1600" b="1">
                <a:solidFill>
                  <a:schemeClr val="dk1"/>
                </a:solidFill>
                <a:latin typeface="Arial"/>
                <a:ea typeface="Arial"/>
                <a:cs typeface="Arial"/>
                <a:sym typeface="Arial"/>
              </a:endParaRPr>
            </a:p>
          </p:txBody>
        </p:sp>
        <p:sp>
          <p:nvSpPr>
            <p:cNvPr id="294" name="Google Shape;294;p13"/>
            <p:cNvSpPr/>
            <p:nvPr/>
          </p:nvSpPr>
          <p:spPr>
            <a:xfrm>
              <a:off x="5645896" y="2352281"/>
              <a:ext cx="1629286"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単語間</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類似度計算</a:t>
              </a:r>
              <a:endParaRPr/>
            </a:p>
          </p:txBody>
        </p:sp>
        <p:sp>
          <p:nvSpPr>
            <p:cNvPr id="295" name="Google Shape;295;p13"/>
            <p:cNvSpPr/>
            <p:nvPr/>
          </p:nvSpPr>
          <p:spPr>
            <a:xfrm>
              <a:off x="2348822" y="558263"/>
              <a:ext cx="2835468"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リストに</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存在する</a:t>
              </a:r>
              <a:endParaRPr/>
            </a:p>
          </p:txBody>
        </p:sp>
        <p:sp>
          <p:nvSpPr>
            <p:cNvPr id="296" name="Google Shape;296;p13"/>
            <p:cNvSpPr/>
            <p:nvPr/>
          </p:nvSpPr>
          <p:spPr>
            <a:xfrm>
              <a:off x="8121544" y="552281"/>
              <a:ext cx="2836800"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リストに</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存在する</a:t>
              </a:r>
              <a:endParaRPr/>
            </a:p>
          </p:txBody>
        </p:sp>
        <p:sp>
          <p:nvSpPr>
            <p:cNvPr id="297" name="Google Shape;297;p13"/>
            <p:cNvSpPr/>
            <p:nvPr/>
          </p:nvSpPr>
          <p:spPr>
            <a:xfrm>
              <a:off x="8121544" y="2172281"/>
              <a:ext cx="2520000" cy="1080000"/>
            </a:xfrm>
            <a:prstGeom prst="flowChartDecision">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cxnSp>
          <p:nvCxnSpPr>
            <p:cNvPr id="298" name="Google Shape;298;p13"/>
            <p:cNvCxnSpPr>
              <a:stCxn id="291" idx="3"/>
              <a:endCxn id="295" idx="1"/>
            </p:cNvCxnSpPr>
            <p:nvPr/>
          </p:nvCxnSpPr>
          <p:spPr>
            <a:xfrm>
              <a:off x="1851278" y="1092281"/>
              <a:ext cx="497400" cy="6000"/>
            </a:xfrm>
            <a:prstGeom prst="straightConnector1">
              <a:avLst/>
            </a:prstGeom>
            <a:noFill/>
            <a:ln w="19050" cap="flat" cmpd="sng">
              <a:solidFill>
                <a:schemeClr val="dk1"/>
              </a:solidFill>
              <a:prstDash val="solid"/>
              <a:miter lim="800000"/>
              <a:headEnd type="none" w="sm" len="sm"/>
              <a:tailEnd type="triangle" w="med" len="med"/>
            </a:ln>
          </p:spPr>
        </p:cxnSp>
        <p:cxnSp>
          <p:nvCxnSpPr>
            <p:cNvPr id="299" name="Google Shape;299;p13"/>
            <p:cNvCxnSpPr>
              <a:stCxn id="295" idx="3"/>
              <a:endCxn id="292" idx="1"/>
            </p:cNvCxnSpPr>
            <p:nvPr/>
          </p:nvCxnSpPr>
          <p:spPr>
            <a:xfrm rot="10800000" flipH="1">
              <a:off x="5184290" y="1092263"/>
              <a:ext cx="579000" cy="6000"/>
            </a:xfrm>
            <a:prstGeom prst="straightConnector1">
              <a:avLst/>
            </a:prstGeom>
            <a:noFill/>
            <a:ln w="19050" cap="flat" cmpd="sng">
              <a:solidFill>
                <a:schemeClr val="dk1"/>
              </a:solidFill>
              <a:prstDash val="solid"/>
              <a:miter lim="800000"/>
              <a:headEnd type="none" w="sm" len="sm"/>
              <a:tailEnd type="triangle" w="med" len="med"/>
            </a:ln>
          </p:spPr>
        </p:cxnSp>
        <p:cxnSp>
          <p:nvCxnSpPr>
            <p:cNvPr id="300" name="Google Shape;300;p13"/>
            <p:cNvCxnSpPr>
              <a:stCxn id="292" idx="3"/>
              <a:endCxn id="296" idx="1"/>
            </p:cNvCxnSpPr>
            <p:nvPr/>
          </p:nvCxnSpPr>
          <p:spPr>
            <a:xfrm>
              <a:off x="7365544" y="1092281"/>
              <a:ext cx="756000" cy="0"/>
            </a:xfrm>
            <a:prstGeom prst="straightConnector1">
              <a:avLst/>
            </a:prstGeom>
            <a:noFill/>
            <a:ln w="19050" cap="flat" cmpd="sng">
              <a:solidFill>
                <a:schemeClr val="dk1"/>
              </a:solidFill>
              <a:prstDash val="solid"/>
              <a:miter lim="800000"/>
              <a:headEnd type="none" w="sm" len="sm"/>
              <a:tailEnd type="triangle" w="med" len="med"/>
            </a:ln>
          </p:spPr>
        </p:cxnSp>
        <p:sp>
          <p:nvSpPr>
            <p:cNvPr id="301" name="Google Shape;301;p13"/>
            <p:cNvSpPr/>
            <p:nvPr/>
          </p:nvSpPr>
          <p:spPr>
            <a:xfrm>
              <a:off x="10533544" y="4440351"/>
              <a:ext cx="1512000" cy="720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確定</a:t>
              </a:r>
              <a:endParaRPr/>
            </a:p>
          </p:txBody>
        </p:sp>
        <p:cxnSp>
          <p:nvCxnSpPr>
            <p:cNvPr id="302" name="Google Shape;302;p13"/>
            <p:cNvCxnSpPr>
              <a:stCxn id="295" idx="2"/>
              <a:endCxn id="301" idx="1"/>
            </p:cNvCxnSpPr>
            <p:nvPr/>
          </p:nvCxnSpPr>
          <p:spPr>
            <a:xfrm rot="-5400000" flipH="1">
              <a:off x="5569106" y="-164287"/>
              <a:ext cx="3162000" cy="6767100"/>
            </a:xfrm>
            <a:prstGeom prst="bentConnector2">
              <a:avLst/>
            </a:prstGeom>
            <a:noFill/>
            <a:ln w="19050" cap="flat" cmpd="sng">
              <a:solidFill>
                <a:schemeClr val="dk1"/>
              </a:solidFill>
              <a:prstDash val="solid"/>
              <a:miter lim="800000"/>
              <a:headEnd type="none" w="sm" len="sm"/>
              <a:tailEnd type="triangle" w="med" len="med"/>
            </a:ln>
          </p:spPr>
        </p:cxnSp>
        <p:cxnSp>
          <p:nvCxnSpPr>
            <p:cNvPr id="303" name="Google Shape;303;p13"/>
            <p:cNvCxnSpPr>
              <a:stCxn id="296" idx="3"/>
              <a:endCxn id="301" idx="0"/>
            </p:cNvCxnSpPr>
            <p:nvPr/>
          </p:nvCxnSpPr>
          <p:spPr>
            <a:xfrm>
              <a:off x="10958344" y="1092281"/>
              <a:ext cx="331200" cy="3348000"/>
            </a:xfrm>
            <a:prstGeom prst="bentConnector2">
              <a:avLst/>
            </a:prstGeom>
            <a:noFill/>
            <a:ln w="19050" cap="flat" cmpd="sng">
              <a:solidFill>
                <a:schemeClr val="dk1"/>
              </a:solidFill>
              <a:prstDash val="solid"/>
              <a:miter lim="800000"/>
              <a:headEnd type="none" w="sm" len="sm"/>
              <a:tailEnd type="triangle" w="med" len="med"/>
            </a:ln>
          </p:spPr>
        </p:cxnSp>
        <p:cxnSp>
          <p:nvCxnSpPr>
            <p:cNvPr id="304" name="Google Shape;304;p13"/>
            <p:cNvCxnSpPr>
              <a:stCxn id="294" idx="3"/>
              <a:endCxn id="297" idx="1"/>
            </p:cNvCxnSpPr>
            <p:nvPr/>
          </p:nvCxnSpPr>
          <p:spPr>
            <a:xfrm>
              <a:off x="7275182" y="2712281"/>
              <a:ext cx="8463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305" name="Google Shape;305;p13"/>
            <p:cNvCxnSpPr>
              <a:stCxn id="297" idx="3"/>
            </p:cNvCxnSpPr>
            <p:nvPr/>
          </p:nvCxnSpPr>
          <p:spPr>
            <a:xfrm>
              <a:off x="10641544" y="2712281"/>
              <a:ext cx="6480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306" name="Google Shape;306;p13"/>
            <p:cNvCxnSpPr>
              <a:stCxn id="297" idx="2"/>
              <a:endCxn id="293" idx="0"/>
            </p:cNvCxnSpPr>
            <p:nvPr/>
          </p:nvCxnSpPr>
          <p:spPr>
            <a:xfrm>
              <a:off x="9381544" y="3252281"/>
              <a:ext cx="0" cy="542700"/>
            </a:xfrm>
            <a:prstGeom prst="straightConnector1">
              <a:avLst/>
            </a:prstGeom>
            <a:noFill/>
            <a:ln w="19050" cap="flat" cmpd="sng">
              <a:solidFill>
                <a:schemeClr val="dk1"/>
              </a:solidFill>
              <a:prstDash val="solid"/>
              <a:miter lim="800000"/>
              <a:headEnd type="none" w="sm" len="sm"/>
              <a:tailEnd type="triangle" w="med" len="med"/>
            </a:ln>
          </p:spPr>
        </p:cxnSp>
        <p:cxnSp>
          <p:nvCxnSpPr>
            <p:cNvPr id="307" name="Google Shape;307;p13"/>
            <p:cNvCxnSpPr>
              <a:stCxn id="296" idx="2"/>
              <a:endCxn id="294" idx="0"/>
            </p:cNvCxnSpPr>
            <p:nvPr/>
          </p:nvCxnSpPr>
          <p:spPr>
            <a:xfrm rot="5400000">
              <a:off x="7640194" y="452531"/>
              <a:ext cx="720000" cy="30795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sp>
          <p:nvSpPr>
            <p:cNvPr id="308" name="Google Shape;308;p13"/>
            <p:cNvSpPr txBox="1"/>
            <p:nvPr/>
          </p:nvSpPr>
          <p:spPr>
            <a:xfrm>
              <a:off x="3710820" y="1625237"/>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309" name="Google Shape;309;p13"/>
            <p:cNvSpPr txBox="1"/>
            <p:nvPr/>
          </p:nvSpPr>
          <p:spPr>
            <a:xfrm>
              <a:off x="10348250" y="638136"/>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310" name="Google Shape;310;p13"/>
            <p:cNvSpPr txBox="1"/>
            <p:nvPr/>
          </p:nvSpPr>
          <p:spPr>
            <a:xfrm>
              <a:off x="10261000" y="2334136"/>
              <a:ext cx="9412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Yes</a:t>
              </a:r>
              <a:endParaRPr sz="2000" b="1">
                <a:solidFill>
                  <a:schemeClr val="dk1"/>
                </a:solidFill>
                <a:latin typeface="Arial"/>
                <a:ea typeface="Arial"/>
                <a:cs typeface="Arial"/>
                <a:sym typeface="Arial"/>
              </a:endParaRPr>
            </a:p>
          </p:txBody>
        </p:sp>
        <p:sp>
          <p:nvSpPr>
            <p:cNvPr id="311" name="Google Shape;311;p13"/>
            <p:cNvSpPr txBox="1"/>
            <p:nvPr/>
          </p:nvSpPr>
          <p:spPr>
            <a:xfrm>
              <a:off x="4760724" y="720126"/>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312" name="Google Shape;312;p13"/>
            <p:cNvSpPr txBox="1"/>
            <p:nvPr/>
          </p:nvSpPr>
          <p:spPr>
            <a:xfrm>
              <a:off x="9381544" y="1632280"/>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313" name="Google Shape;313;p13"/>
            <p:cNvSpPr txBox="1"/>
            <p:nvPr/>
          </p:nvSpPr>
          <p:spPr>
            <a:xfrm>
              <a:off x="9226052" y="3248656"/>
              <a:ext cx="77745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No</a:t>
              </a:r>
              <a:endParaRPr sz="2000" b="1">
                <a:solidFill>
                  <a:schemeClr val="dk1"/>
                </a:solidFill>
                <a:latin typeface="Arial"/>
                <a:ea typeface="Arial"/>
                <a:cs typeface="Arial"/>
                <a:sym typeface="Arial"/>
              </a:endParaRPr>
            </a:p>
          </p:txBody>
        </p:sp>
        <p:sp>
          <p:nvSpPr>
            <p:cNvPr id="314" name="Google Shape;314;p13"/>
            <p:cNvSpPr txBox="1"/>
            <p:nvPr/>
          </p:nvSpPr>
          <p:spPr>
            <a:xfrm>
              <a:off x="7174014" y="378337"/>
              <a:ext cx="110517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同義語</a:t>
              </a:r>
              <a:endParaRPr sz="2000" b="1">
                <a:solidFill>
                  <a:schemeClr val="dk1"/>
                </a:solidFill>
                <a:latin typeface="Arial"/>
                <a:ea typeface="Arial"/>
                <a:cs typeface="Arial"/>
                <a:sym typeface="Arial"/>
              </a:endParaRPr>
            </a:p>
            <a:p>
              <a:pPr marL="0" marR="0" lvl="0" indent="0" algn="ctr" rtl="0">
                <a:spcBef>
                  <a:spcPts val="0"/>
                </a:spcBef>
                <a:spcAft>
                  <a:spcPts val="0"/>
                </a:spcAft>
                <a:buNone/>
              </a:pPr>
              <a:r>
                <a:rPr lang="ja-JP" sz="2000" b="1">
                  <a:solidFill>
                    <a:schemeClr val="dk1"/>
                  </a:solidFill>
                  <a:latin typeface="Arial"/>
                  <a:ea typeface="Arial"/>
                  <a:cs typeface="Arial"/>
                  <a:sym typeface="Arial"/>
                </a:rPr>
                <a:t>抽出</a:t>
              </a:r>
              <a:endParaRPr sz="2000" b="1">
                <a:solidFill>
                  <a:schemeClr val="dk1"/>
                </a:solidFill>
                <a:latin typeface="Arial"/>
                <a:ea typeface="Arial"/>
                <a:cs typeface="Arial"/>
                <a:sym typeface="Arial"/>
              </a:endParaRPr>
            </a:p>
          </p:txBody>
        </p:sp>
        <p:sp>
          <p:nvSpPr>
            <p:cNvPr id="315" name="Google Shape;315;p13"/>
            <p:cNvSpPr txBox="1"/>
            <p:nvPr/>
          </p:nvSpPr>
          <p:spPr>
            <a:xfrm>
              <a:off x="4956421" y="3174808"/>
              <a:ext cx="300672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オブジェクトリスト中で</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最も類似度の高い</a:t>
              </a:r>
              <a:endParaRPr sz="1600" b="1">
                <a:solidFill>
                  <a:schemeClr val="dk1"/>
                </a:solidFill>
                <a:latin typeface="Arial"/>
                <a:ea typeface="Arial"/>
                <a:cs typeface="Arial"/>
                <a:sym typeface="Arial"/>
              </a:endParaRPr>
            </a:p>
            <a:p>
              <a:pPr marL="0" marR="0" lvl="0" indent="0" algn="ctr" rtl="0">
                <a:spcBef>
                  <a:spcPts val="0"/>
                </a:spcBef>
                <a:spcAft>
                  <a:spcPts val="0"/>
                </a:spcAft>
                <a:buNone/>
              </a:pPr>
              <a:r>
                <a:rPr lang="ja-JP" sz="1600" b="1">
                  <a:solidFill>
                    <a:schemeClr val="dk1"/>
                  </a:solidFill>
                  <a:latin typeface="Arial"/>
                  <a:ea typeface="Arial"/>
                  <a:cs typeface="Arial"/>
                  <a:sym typeface="Arial"/>
                </a:rPr>
                <a:t>オブジェクト抽出</a:t>
              </a:r>
              <a:endParaRPr sz="1600" b="1">
                <a:solidFill>
                  <a:schemeClr val="dk1"/>
                </a:solidFill>
                <a:latin typeface="Arial"/>
                <a:ea typeface="Arial"/>
                <a:cs typeface="Arial"/>
                <a:sym typeface="Arial"/>
              </a:endParaRPr>
            </a:p>
          </p:txBody>
        </p:sp>
      </p:grpSp>
      <p:sp>
        <p:nvSpPr>
          <p:cNvPr id="316" name="Google Shape;316;p13"/>
          <p:cNvSpPr txBox="1"/>
          <p:nvPr/>
        </p:nvSpPr>
        <p:spPr>
          <a:xfrm>
            <a:off x="8550372" y="3824802"/>
            <a:ext cx="16023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1">
                <a:solidFill>
                  <a:schemeClr val="dk1"/>
                </a:solidFill>
                <a:latin typeface="Arial"/>
                <a:ea typeface="Arial"/>
                <a:cs typeface="Arial"/>
                <a:sym typeface="Arial"/>
              </a:rPr>
              <a:t>類似度 &gt; 0.5</a:t>
            </a:r>
            <a:endParaRPr sz="1800" b="1">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4"/>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Gensimの</a:t>
            </a:r>
            <a:r>
              <a:rPr lang="ja-JP" sz="2400" b="1" dirty="0"/>
              <a:t>Word2Vec</a:t>
            </a:r>
            <a:r>
              <a:rPr lang="ja-JP" sz="2400" dirty="0"/>
              <a:t>モデルを用いて，単語間の意味的類似度を測る．</a:t>
            </a:r>
            <a:endParaRPr sz="24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依存構造解析より抽出した目的語と，オブジェクトリスト中の各オブジェクトとの意味的類似度を測る．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類似度の最高点が 0.5以上を満たす場合，最も類似度の高かったオブジェクトを抽出するオブジェクトとして確定する．</a:t>
            </a:r>
            <a:endParaRPr sz="2000" dirty="0"/>
          </a:p>
          <a:p>
            <a:pPr marL="457200" lvl="1" indent="0" algn="l" rtl="0">
              <a:lnSpc>
                <a:spcPct val="90000"/>
              </a:lnSpc>
              <a:spcBef>
                <a:spcPts val="500"/>
              </a:spcBef>
              <a:spcAft>
                <a:spcPts val="0"/>
              </a:spcAft>
              <a:buClr>
                <a:schemeClr val="dk1"/>
              </a:buClr>
              <a:buSzPts val="2000"/>
              <a:buNone/>
            </a:pPr>
            <a:r>
              <a:rPr lang="ja-JP" sz="2000" dirty="0"/>
              <a:t>※ 意味的類似度（コサイン類似度）は，-1~1の間で表され，1に近いほど良い．</a:t>
            </a:r>
            <a:endParaRPr dirty="0"/>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ja-JP" sz="2400" dirty="0"/>
              <a:t>例：</a:t>
            </a:r>
            <a:endParaRPr sz="2400" dirty="0"/>
          </a:p>
          <a:p>
            <a:pPr marL="685800" lvl="1" indent="-228600" algn="l" rtl="0">
              <a:lnSpc>
                <a:spcPct val="90000"/>
              </a:lnSpc>
              <a:spcBef>
                <a:spcPts val="500"/>
              </a:spcBef>
              <a:spcAft>
                <a:spcPts val="0"/>
              </a:spcAft>
              <a:buClr>
                <a:schemeClr val="dk1"/>
              </a:buClr>
              <a:buSzPts val="2000"/>
              <a:buChar char="•"/>
            </a:pPr>
            <a:r>
              <a:rPr lang="ja-JP" sz="2000" dirty="0"/>
              <a:t> “sofa” と “couch” の類似度：0.831</a:t>
            </a:r>
            <a:endParaRPr dirty="0"/>
          </a:p>
        </p:txBody>
      </p:sp>
      <p:sp>
        <p:nvSpPr>
          <p:cNvPr id="322" name="Google Shape;322;p14"/>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単語間類似度計算（変換の技術的解説）</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5"/>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アクションとオブジェクトが確定したら，アクションスクリプトを生成．</a:t>
            </a:r>
            <a:endParaRPr sz="2400" dirty="0"/>
          </a:p>
          <a:p>
            <a:pPr marL="0" lvl="0" indent="0" algn="l" rtl="0">
              <a:lnSpc>
                <a:spcPct val="90000"/>
              </a:lnSpc>
              <a:spcBef>
                <a:spcPts val="1000"/>
              </a:spcBef>
              <a:spcAft>
                <a:spcPts val="0"/>
              </a:spcAft>
              <a:buClr>
                <a:schemeClr val="dk1"/>
              </a:buClr>
              <a:buSzPts val="2400"/>
              <a:buNone/>
            </a:pPr>
            <a:r>
              <a:rPr lang="ja-JP" sz="2400" dirty="0"/>
              <a:t>=&gt; “[アクション] &lt;オブジェクト&gt; (オブジェクトの識別番号)”</a:t>
            </a:r>
            <a:endParaRPr dirty="0"/>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r>
              <a:rPr lang="ja-JP" sz="2000" dirty="0"/>
              <a:t>※ 識別番号は同じオブジェクトが環境内に複数ある場合，オブジェクトを識別するためにあるが，VirtualHomeのシミュレーション時の設定により，同じオブジェクトが環境内に複数ある場合，自動で探す設定が可能である．今回は，こちらの設定を想定する．</a:t>
            </a:r>
            <a:endParaRPr sz="2000" dirty="0"/>
          </a:p>
          <a:p>
            <a:pPr marL="0" lvl="0" indent="0" algn="l" rtl="0">
              <a:lnSpc>
                <a:spcPct val="90000"/>
              </a:lnSpc>
              <a:spcBef>
                <a:spcPts val="1000"/>
              </a:spcBef>
              <a:spcAft>
                <a:spcPts val="0"/>
              </a:spcAft>
              <a:buClr>
                <a:schemeClr val="dk1"/>
              </a:buClr>
              <a:buSzPts val="2000"/>
              <a:buNone/>
            </a:pPr>
            <a:r>
              <a:rPr lang="ja-JP" sz="2000" dirty="0"/>
              <a:t>=&gt; 識別番号の部分には何かしら記載する必要があるため，”1”を記載しておく．</a:t>
            </a:r>
            <a:endParaRPr sz="2000" dirty="0"/>
          </a:p>
          <a:p>
            <a:pPr marL="0" lvl="0" indent="0" algn="l" rtl="0">
              <a:lnSpc>
                <a:spcPct val="90000"/>
              </a:lnSpc>
              <a:spcBef>
                <a:spcPts val="1000"/>
              </a:spcBef>
              <a:spcAft>
                <a:spcPts val="0"/>
              </a:spcAft>
              <a:buClr>
                <a:schemeClr val="dk1"/>
              </a:buClr>
              <a:buSzPts val="2000"/>
              <a:buNone/>
            </a:pPr>
            <a:endParaRPr sz="2000" b="1" u="sng" dirty="0"/>
          </a:p>
        </p:txBody>
      </p:sp>
      <p:sp>
        <p:nvSpPr>
          <p:cNvPr id="328" name="Google Shape;328;p15"/>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アクションスクリプト生成①（変換の技術的解説）</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6"/>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各アクションには前提条件があり，それを満たす必要がある．</a:t>
            </a:r>
            <a:endParaRPr sz="2400" dirty="0"/>
          </a:p>
          <a:p>
            <a:pPr marL="228600" lvl="0" indent="-228600" algn="l" rtl="0">
              <a:lnSpc>
                <a:spcPct val="90000"/>
              </a:lnSpc>
              <a:spcBef>
                <a:spcPts val="1000"/>
              </a:spcBef>
              <a:spcAft>
                <a:spcPts val="0"/>
              </a:spcAft>
              <a:buClr>
                <a:schemeClr val="dk1"/>
              </a:buClr>
              <a:buSzPts val="2400"/>
              <a:buChar char="•"/>
            </a:pPr>
            <a:r>
              <a:rPr lang="ja-JP" sz="2400" dirty="0"/>
              <a:t>例： “[sit] &lt;sofa&gt; (1)” を生成する場合</a:t>
            </a:r>
            <a:endParaRPr sz="2400" dirty="0"/>
          </a:p>
          <a:p>
            <a:pPr marL="685800" lvl="1" indent="-228600" algn="l" rtl="0">
              <a:lnSpc>
                <a:spcPct val="90000"/>
              </a:lnSpc>
              <a:spcBef>
                <a:spcPts val="500"/>
              </a:spcBef>
              <a:spcAft>
                <a:spcPts val="0"/>
              </a:spcAft>
              <a:buClr>
                <a:schemeClr val="dk1"/>
              </a:buClr>
              <a:buSzPts val="2000"/>
              <a:buChar char="•"/>
            </a:pPr>
            <a:r>
              <a:rPr lang="ja-JP" sz="2000" dirty="0"/>
              <a:t>“sit”を実行する前に，対象物に近づく必要がある =&gt; 事前に“walk” が必要</a:t>
            </a:r>
            <a:endParaRPr sz="2000" dirty="0"/>
          </a:p>
          <a:p>
            <a:pPr marL="685800" lvl="1" indent="-228600" algn="l" rtl="0">
              <a:lnSpc>
                <a:spcPct val="90000"/>
              </a:lnSpc>
              <a:spcBef>
                <a:spcPts val="500"/>
              </a:spcBef>
              <a:spcAft>
                <a:spcPts val="0"/>
              </a:spcAft>
              <a:buClr>
                <a:schemeClr val="dk1"/>
              </a:buClr>
              <a:buSzPts val="2000"/>
              <a:buChar char="•"/>
            </a:pPr>
            <a:r>
              <a:rPr lang="ja-JP" sz="2000" dirty="0"/>
              <a:t>“sit”を実行する前に，対象物を見つける必要がある =&gt; 事前に“find” が必要</a:t>
            </a:r>
            <a:endParaRPr sz="2000" dirty="0"/>
          </a:p>
          <a:p>
            <a:pPr marL="685800" lvl="1" indent="-228600" algn="l" rtl="0">
              <a:lnSpc>
                <a:spcPct val="90000"/>
              </a:lnSpc>
              <a:spcBef>
                <a:spcPts val="500"/>
              </a:spcBef>
              <a:spcAft>
                <a:spcPts val="0"/>
              </a:spcAft>
              <a:buClr>
                <a:schemeClr val="dk1"/>
              </a:buClr>
              <a:buSzPts val="2000"/>
              <a:buChar char="•"/>
            </a:pPr>
            <a:r>
              <a:rPr lang="ja-JP" sz="2000" dirty="0"/>
              <a:t>対象物が ”SITTABLE” のプロパティを持っている必要がある．</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400"/>
              <a:buChar char="•"/>
            </a:pPr>
            <a:r>
              <a:rPr lang="ja-JP" sz="2400" dirty="0"/>
              <a:t>各アクションの前提条件とルール</a:t>
            </a:r>
            <a:endParaRPr sz="2400" dirty="0"/>
          </a:p>
          <a:p>
            <a:pPr marL="685800" lvl="1" indent="-228600" algn="l" rtl="0">
              <a:lnSpc>
                <a:spcPct val="90000"/>
              </a:lnSpc>
              <a:spcBef>
                <a:spcPts val="500"/>
              </a:spcBef>
              <a:spcAft>
                <a:spcPts val="0"/>
              </a:spcAft>
              <a:buClr>
                <a:schemeClr val="dk1"/>
              </a:buClr>
              <a:buSzPts val="2000"/>
              <a:buChar char="•"/>
            </a:pPr>
            <a:r>
              <a:rPr lang="ja-JP" sz="2000" dirty="0"/>
              <a:t>VirtualHome Document を参考にルールを作成</a:t>
            </a:r>
            <a:endParaRPr sz="2000" dirty="0"/>
          </a:p>
          <a:p>
            <a:pPr marL="457200" lvl="1" indent="0" algn="l" rtl="0">
              <a:lnSpc>
                <a:spcPct val="90000"/>
              </a:lnSpc>
              <a:spcBef>
                <a:spcPts val="500"/>
              </a:spcBef>
              <a:spcAft>
                <a:spcPts val="0"/>
              </a:spcAft>
              <a:buClr>
                <a:schemeClr val="dk1"/>
              </a:buClr>
              <a:buSzPts val="2000"/>
              <a:buNone/>
            </a:pPr>
            <a:r>
              <a:rPr lang="ja-JP" sz="2000" dirty="0"/>
              <a:t>=&gt; 条件を満たすようにアクションを追加</a:t>
            </a:r>
            <a:endParaRPr sz="2000" dirty="0"/>
          </a:p>
          <a:p>
            <a:pPr marL="457200" lvl="1" indent="0" algn="l" rtl="0">
              <a:lnSpc>
                <a:spcPct val="90000"/>
              </a:lnSpc>
              <a:spcBef>
                <a:spcPts val="500"/>
              </a:spcBef>
              <a:spcAft>
                <a:spcPts val="0"/>
              </a:spcAft>
              <a:buClr>
                <a:schemeClr val="dk1"/>
              </a:buClr>
              <a:buSzPts val="2000"/>
              <a:buNone/>
            </a:pPr>
            <a:r>
              <a:rPr lang="ja-JP" sz="2000" dirty="0"/>
              <a:t>※ 状態，プロパティ関連で条件を満たせない場合は生成をしない．</a:t>
            </a:r>
            <a:endParaRPr sz="2000" dirty="0"/>
          </a:p>
        </p:txBody>
      </p:sp>
      <p:sp>
        <p:nvSpPr>
          <p:cNvPr id="334" name="Google Shape;334;p16"/>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アクションスクリプト生成②（変換の技術的解説）</a:t>
            </a:r>
            <a:endParaRPr/>
          </a:p>
        </p:txBody>
      </p:sp>
      <p:sp>
        <p:nvSpPr>
          <p:cNvPr id="335" name="Google Shape;335;p16"/>
          <p:cNvSpPr txBox="1"/>
          <p:nvPr/>
        </p:nvSpPr>
        <p:spPr>
          <a:xfrm>
            <a:off x="1331108" y="3365271"/>
            <a:ext cx="3240741" cy="10156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177800" marR="0" lvl="0" indent="0" algn="l" rtl="0">
              <a:spcBef>
                <a:spcPts val="0"/>
              </a:spcBef>
              <a:spcAft>
                <a:spcPts val="0"/>
              </a:spcAft>
              <a:buClr>
                <a:schemeClr val="dk1"/>
              </a:buClr>
              <a:buSzPts val="2800"/>
              <a:buFont typeface="Arial"/>
              <a:buNone/>
            </a:pPr>
            <a:r>
              <a:rPr lang="ja-JP" sz="2000">
                <a:solidFill>
                  <a:schemeClr val="dk1"/>
                </a:solidFill>
                <a:latin typeface="Arial"/>
                <a:ea typeface="Arial"/>
                <a:cs typeface="Arial"/>
                <a:sym typeface="Arial"/>
              </a:rPr>
              <a:t>[WALK] &lt;sofa&gt; (1)</a:t>
            </a:r>
            <a:endParaRPr sz="2000">
              <a:solidFill>
                <a:schemeClr val="dk1"/>
              </a:solidFill>
              <a:latin typeface="Arial"/>
              <a:ea typeface="Arial"/>
              <a:cs typeface="Arial"/>
              <a:sym typeface="Arial"/>
            </a:endParaRPr>
          </a:p>
          <a:p>
            <a:pPr marL="177800" marR="0" lvl="0" indent="0" algn="l" rtl="0">
              <a:spcBef>
                <a:spcPts val="0"/>
              </a:spcBef>
              <a:spcAft>
                <a:spcPts val="0"/>
              </a:spcAft>
              <a:buClr>
                <a:schemeClr val="dk1"/>
              </a:buClr>
              <a:buSzPts val="2800"/>
              <a:buFont typeface="Arial"/>
              <a:buNone/>
            </a:pPr>
            <a:r>
              <a:rPr lang="ja-JP" sz="2000">
                <a:solidFill>
                  <a:schemeClr val="dk1"/>
                </a:solidFill>
                <a:latin typeface="Arial"/>
                <a:ea typeface="Arial"/>
                <a:cs typeface="Arial"/>
                <a:sym typeface="Arial"/>
              </a:rPr>
              <a:t>[FIND] &lt;sofa&gt; (1)</a:t>
            </a:r>
            <a:endParaRPr/>
          </a:p>
          <a:p>
            <a:pPr marL="177800" marR="0" lvl="0" indent="0" algn="l" rtl="0">
              <a:spcBef>
                <a:spcPts val="0"/>
              </a:spcBef>
              <a:spcAft>
                <a:spcPts val="0"/>
              </a:spcAft>
              <a:buClr>
                <a:schemeClr val="dk1"/>
              </a:buClr>
              <a:buSzPts val="2800"/>
              <a:buFont typeface="Arial"/>
              <a:buNone/>
            </a:pPr>
            <a:r>
              <a:rPr lang="ja-JP" sz="2000">
                <a:solidFill>
                  <a:schemeClr val="dk1"/>
                </a:solidFill>
                <a:latin typeface="Arial"/>
                <a:ea typeface="Arial"/>
                <a:cs typeface="Arial"/>
                <a:sym typeface="Arial"/>
              </a:rPr>
              <a:t>[SIT] &lt;sofa&gt;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7"/>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評価環境</a:t>
            </a:r>
            <a:endParaRPr sz="2400" dirty="0"/>
          </a:p>
          <a:p>
            <a:pPr marL="685800" lvl="1" indent="-228600" algn="l" rtl="0">
              <a:lnSpc>
                <a:spcPct val="90000"/>
              </a:lnSpc>
              <a:spcBef>
                <a:spcPts val="500"/>
              </a:spcBef>
              <a:spcAft>
                <a:spcPts val="0"/>
              </a:spcAft>
              <a:buClr>
                <a:schemeClr val="dk1"/>
              </a:buClr>
              <a:buSzPts val="2000"/>
              <a:buChar char="•"/>
            </a:pPr>
            <a:r>
              <a:rPr lang="ja-JP" sz="2000" dirty="0"/>
              <a:t>今回は，Scene1，2，4のVirtualHomeの環境を評価対象とする．</a:t>
            </a:r>
            <a:endParaRPr sz="2400" dirty="0"/>
          </a:p>
          <a:p>
            <a:pPr marL="228600" lvl="0" indent="-228600" algn="l" rtl="0">
              <a:lnSpc>
                <a:spcPct val="90000"/>
              </a:lnSpc>
              <a:spcBef>
                <a:spcPts val="1000"/>
              </a:spcBef>
              <a:spcAft>
                <a:spcPts val="0"/>
              </a:spcAft>
              <a:buClr>
                <a:schemeClr val="dk1"/>
              </a:buClr>
              <a:buSzPts val="2400"/>
              <a:buChar char="•"/>
            </a:pPr>
            <a:r>
              <a:rPr lang="ja-JP" sz="2400" dirty="0"/>
              <a:t>評価データ</a:t>
            </a:r>
            <a:endParaRPr sz="2400" dirty="0"/>
          </a:p>
          <a:p>
            <a:pPr marL="685800" lvl="1" indent="-228600" algn="l" rtl="0">
              <a:lnSpc>
                <a:spcPct val="90000"/>
              </a:lnSpc>
              <a:spcBef>
                <a:spcPts val="500"/>
              </a:spcBef>
              <a:spcAft>
                <a:spcPts val="0"/>
              </a:spcAft>
              <a:buClr>
                <a:schemeClr val="dk1"/>
              </a:buClr>
              <a:buSzPts val="2000"/>
              <a:buChar char="•"/>
            </a:pPr>
            <a:r>
              <a:rPr lang="ja-JP" sz="2000" dirty="0"/>
              <a:t>VirtualHomeのデータセットを用いて，正解データを，もとデータとして用いたデータセット中のアクションスクリプトとする．（環境ごとにデータが異なる）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データセットには実行ができないアクションスクリプトが記載されるデータセットも存在するため，実行が可能なアクションスクリプトを含むデータセットのみ厳選して用いる．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228600" lvl="0" indent="-76200" algn="l" rtl="0">
              <a:lnSpc>
                <a:spcPct val="90000"/>
              </a:lnSpc>
              <a:spcBef>
                <a:spcPts val="1000"/>
              </a:spcBef>
              <a:spcAft>
                <a:spcPts val="0"/>
              </a:spcAft>
              <a:buClr>
                <a:schemeClr val="dk1"/>
              </a:buClr>
              <a:buSzPts val="2400"/>
              <a:buNone/>
            </a:pPr>
            <a:endParaRPr sz="2400" baseline="30000" dirty="0"/>
          </a:p>
          <a:p>
            <a:pPr marL="0" lvl="0" indent="0" algn="l" rtl="0">
              <a:lnSpc>
                <a:spcPct val="90000"/>
              </a:lnSpc>
              <a:spcBef>
                <a:spcPts val="1000"/>
              </a:spcBef>
              <a:spcAft>
                <a:spcPts val="0"/>
              </a:spcAft>
              <a:buClr>
                <a:schemeClr val="dk1"/>
              </a:buClr>
              <a:buSzPts val="2400"/>
              <a:buNone/>
            </a:pPr>
            <a:endParaRPr sz="2400" baseline="30000" dirty="0"/>
          </a:p>
        </p:txBody>
      </p:sp>
      <p:sp>
        <p:nvSpPr>
          <p:cNvPr id="341" name="Google Shape;341;p17"/>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評価実験①</a:t>
            </a:r>
            <a:endParaRPr sz="3200" b="1">
              <a:latin typeface="Arial"/>
              <a:ea typeface="Arial"/>
              <a:cs typeface="Arial"/>
              <a:sym typeface="Arial"/>
            </a:endParaRPr>
          </a:p>
        </p:txBody>
      </p:sp>
      <p:graphicFrame>
        <p:nvGraphicFramePr>
          <p:cNvPr id="342" name="Google Shape;342;p17"/>
          <p:cNvGraphicFramePr/>
          <p:nvPr>
            <p:extLst>
              <p:ext uri="{D42A27DB-BD31-4B8C-83A1-F6EECF244321}">
                <p14:modId xmlns:p14="http://schemas.microsoft.com/office/powerpoint/2010/main" val="2850813763"/>
              </p:ext>
            </p:extLst>
          </p:nvPr>
        </p:nvGraphicFramePr>
        <p:xfrm>
          <a:off x="2537460" y="4682618"/>
          <a:ext cx="7117050" cy="1709800"/>
        </p:xfrm>
        <a:graphic>
          <a:graphicData uri="http://schemas.openxmlformats.org/drawingml/2006/table">
            <a:tbl>
              <a:tblPr firstRow="1" bandRow="1">
                <a:tableStyleId>{2D5ABB26-0587-4C30-8999-92F81FD0307C}</a:tableStyleId>
              </a:tblPr>
              <a:tblGrid>
                <a:gridCol w="2372350">
                  <a:extLst>
                    <a:ext uri="{9D8B030D-6E8A-4147-A177-3AD203B41FA5}">
                      <a16:colId xmlns:a16="http://schemas.microsoft.com/office/drawing/2014/main" val="20000"/>
                    </a:ext>
                  </a:extLst>
                </a:gridCol>
                <a:gridCol w="2372350">
                  <a:extLst>
                    <a:ext uri="{9D8B030D-6E8A-4147-A177-3AD203B41FA5}">
                      <a16:colId xmlns:a16="http://schemas.microsoft.com/office/drawing/2014/main" val="20001"/>
                    </a:ext>
                  </a:extLst>
                </a:gridCol>
                <a:gridCol w="2372350">
                  <a:extLst>
                    <a:ext uri="{9D8B030D-6E8A-4147-A177-3AD203B41FA5}">
                      <a16:colId xmlns:a16="http://schemas.microsoft.com/office/drawing/2014/main" val="20002"/>
                    </a:ext>
                  </a:extLst>
                </a:gridCol>
              </a:tblGrid>
              <a:tr h="427450">
                <a:tc>
                  <a:txBody>
                    <a:bodyPr/>
                    <a:lstStyle/>
                    <a:p>
                      <a:pPr marL="0" marR="0" lvl="0" indent="0" algn="ctr" rtl="0">
                        <a:spcBef>
                          <a:spcPts val="0"/>
                        </a:spcBef>
                        <a:spcAft>
                          <a:spcPts val="0"/>
                        </a:spcAft>
                        <a:buNone/>
                      </a:pPr>
                      <a:r>
                        <a:rPr lang="ja-JP" sz="1600" b="0" u="none" strike="noStrike" cap="none">
                          <a:solidFill>
                            <a:schemeClr val="dk1"/>
                          </a:solidFill>
                        </a:rPr>
                        <a:t>VirtualHomeの環境</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solidFill>
                            <a:schemeClr val="dk1"/>
                          </a:solidFill>
                        </a:rPr>
                        <a:t>元のデータ数</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600"/>
                        <a:buFont typeface="Arial"/>
                        <a:buNone/>
                      </a:pPr>
                      <a:r>
                        <a:rPr lang="ja-JP" sz="1600" b="0" u="none" strike="noStrike" cap="none">
                          <a:solidFill>
                            <a:schemeClr val="dk1"/>
                          </a:solidFill>
                        </a:rPr>
                        <a:t>評価用データ数</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7450">
                <a:tc>
                  <a:txBody>
                    <a:bodyPr/>
                    <a:lstStyle/>
                    <a:p>
                      <a:pPr marL="0" marR="0" lvl="0" indent="0" algn="ctr" rtl="0">
                        <a:spcBef>
                          <a:spcPts val="0"/>
                        </a:spcBef>
                        <a:spcAft>
                          <a:spcPts val="0"/>
                        </a:spcAft>
                        <a:buNone/>
                      </a:pPr>
                      <a:r>
                        <a:rPr lang="ja-JP" sz="1600" b="0" u="none" strike="noStrike" cap="none"/>
                        <a:t>Scene1</a:t>
                      </a:r>
                      <a:endParaRPr sz="1600" b="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t>518</a:t>
                      </a:r>
                      <a:endParaRPr sz="1600" b="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solidFill>
                            <a:srgbClr val="FF0000"/>
                          </a:solidFill>
                        </a:rPr>
                        <a:t>174</a:t>
                      </a:r>
                      <a:endParaRPr sz="1600" b="0" u="none" strike="noStrike" cap="none">
                        <a:solidFill>
                          <a:srgbClr val="FF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7450">
                <a:tc>
                  <a:txBody>
                    <a:bodyPr/>
                    <a:lstStyle/>
                    <a:p>
                      <a:pPr marL="0" marR="0" lvl="0" indent="0" algn="ctr" rtl="0">
                        <a:spcBef>
                          <a:spcPts val="0"/>
                        </a:spcBef>
                        <a:spcAft>
                          <a:spcPts val="0"/>
                        </a:spcAft>
                        <a:buNone/>
                      </a:pPr>
                      <a:r>
                        <a:rPr lang="ja-JP" sz="1600" b="0" u="none" strike="noStrike" cap="none"/>
                        <a:t>Scene2</a:t>
                      </a:r>
                      <a:endParaRPr sz="1600" b="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t>510</a:t>
                      </a:r>
                      <a:endParaRPr sz="1600" b="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solidFill>
                            <a:srgbClr val="FF0000"/>
                          </a:solidFill>
                        </a:rPr>
                        <a:t>104</a:t>
                      </a:r>
                      <a:endParaRPr sz="1600" b="0" u="none" strike="noStrike" cap="none">
                        <a:solidFill>
                          <a:srgbClr val="FF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7450">
                <a:tc>
                  <a:txBody>
                    <a:bodyPr/>
                    <a:lstStyle/>
                    <a:p>
                      <a:pPr marL="0" marR="0" lvl="0" indent="0" algn="ctr" rtl="0">
                        <a:spcBef>
                          <a:spcPts val="0"/>
                        </a:spcBef>
                        <a:spcAft>
                          <a:spcPts val="0"/>
                        </a:spcAft>
                        <a:buNone/>
                      </a:pPr>
                      <a:r>
                        <a:rPr lang="ja-JP" sz="1600" b="0" u="none" strike="noStrike" cap="none"/>
                        <a:t>Scene4</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a:t>519</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1600" b="0" u="none" strike="noStrike" cap="none" dirty="0">
                          <a:solidFill>
                            <a:srgbClr val="FF0000"/>
                          </a:solidFill>
                        </a:rPr>
                        <a:t>132</a:t>
                      </a:r>
                      <a:endParaRPr sz="1600" b="0" u="none" strike="noStrike" cap="none" dirty="0">
                        <a:solidFill>
                          <a:srgbClr val="FF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3" name="Google Shape;343;p17"/>
          <p:cNvSpPr txBox="1"/>
          <p:nvPr/>
        </p:nvSpPr>
        <p:spPr>
          <a:xfrm>
            <a:off x="4440000" y="6422835"/>
            <a:ext cx="3312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a:solidFill>
                  <a:schemeClr val="dk1"/>
                </a:solidFill>
                <a:latin typeface="Arial"/>
                <a:ea typeface="Arial"/>
                <a:cs typeface="Arial"/>
                <a:sym typeface="Arial"/>
              </a:rPr>
              <a:t>評価用データセット数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8"/>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評価方法</a:t>
            </a:r>
            <a:endParaRPr sz="2400" dirty="0"/>
          </a:p>
          <a:p>
            <a:pPr marL="685800" lvl="1" indent="-228600" algn="l" rtl="0">
              <a:lnSpc>
                <a:spcPct val="90000"/>
              </a:lnSpc>
              <a:spcBef>
                <a:spcPts val="500"/>
              </a:spcBef>
              <a:spcAft>
                <a:spcPts val="0"/>
              </a:spcAft>
              <a:buClr>
                <a:schemeClr val="dk1"/>
              </a:buClr>
              <a:buSzPts val="2000"/>
              <a:buChar char="•"/>
            </a:pPr>
            <a:r>
              <a:rPr lang="ja-JP" sz="2000" dirty="0"/>
              <a:t>生成データと正解データを比較し，正解数から適合率，再現率，F1値を求める．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400"/>
              <a:buChar char="•"/>
            </a:pPr>
            <a:r>
              <a:rPr lang="ja-JP" sz="2400" dirty="0"/>
              <a:t>評価結果</a:t>
            </a:r>
            <a:endParaRPr sz="2400" dirty="0"/>
          </a:p>
          <a:p>
            <a:pPr marL="685800" lvl="1" indent="-228600" algn="l" rtl="0">
              <a:lnSpc>
                <a:spcPct val="90000"/>
              </a:lnSpc>
              <a:spcBef>
                <a:spcPts val="500"/>
              </a:spcBef>
              <a:spcAft>
                <a:spcPts val="0"/>
              </a:spcAft>
              <a:buClr>
                <a:schemeClr val="dk1"/>
              </a:buClr>
              <a:buSzPts val="2000"/>
              <a:buChar char="•"/>
            </a:pPr>
            <a:r>
              <a:rPr lang="ja-JP" sz="2000" dirty="0"/>
              <a:t>3つの環境の全体の評価結果であり，適合率，再現率，F1値の平均値を示す．</a:t>
            </a:r>
            <a:endParaRPr sz="2000" dirty="0"/>
          </a:p>
          <a:p>
            <a:pPr marL="228600" lvl="0" indent="-76200" algn="l" rtl="0">
              <a:lnSpc>
                <a:spcPct val="90000"/>
              </a:lnSpc>
              <a:spcBef>
                <a:spcPts val="1000"/>
              </a:spcBef>
              <a:spcAft>
                <a:spcPts val="0"/>
              </a:spcAft>
              <a:buClr>
                <a:schemeClr val="dk1"/>
              </a:buClr>
              <a:buSzPts val="2400"/>
              <a:buNone/>
            </a:pPr>
            <a:endParaRPr sz="2400" baseline="30000" dirty="0"/>
          </a:p>
          <a:p>
            <a:pPr marL="0" lvl="0" indent="0" algn="l" rtl="0">
              <a:lnSpc>
                <a:spcPct val="90000"/>
              </a:lnSpc>
              <a:spcBef>
                <a:spcPts val="1000"/>
              </a:spcBef>
              <a:spcAft>
                <a:spcPts val="0"/>
              </a:spcAft>
              <a:buClr>
                <a:schemeClr val="dk1"/>
              </a:buClr>
              <a:buSzPts val="2400"/>
              <a:buNone/>
            </a:pPr>
            <a:endParaRPr sz="2400" baseline="30000" dirty="0"/>
          </a:p>
        </p:txBody>
      </p:sp>
      <p:sp>
        <p:nvSpPr>
          <p:cNvPr id="349" name="Google Shape;349;p18"/>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評価実験②</a:t>
            </a:r>
            <a:endParaRPr sz="3200" b="1">
              <a:latin typeface="Arial"/>
              <a:ea typeface="Arial"/>
              <a:cs typeface="Arial"/>
              <a:sym typeface="Arial"/>
            </a:endParaRPr>
          </a:p>
        </p:txBody>
      </p:sp>
      <p:graphicFrame>
        <p:nvGraphicFramePr>
          <p:cNvPr id="350" name="Google Shape;350;p18"/>
          <p:cNvGraphicFramePr/>
          <p:nvPr>
            <p:extLst>
              <p:ext uri="{D42A27DB-BD31-4B8C-83A1-F6EECF244321}">
                <p14:modId xmlns:p14="http://schemas.microsoft.com/office/powerpoint/2010/main" val="2830601868"/>
              </p:ext>
            </p:extLst>
          </p:nvPr>
        </p:nvGraphicFramePr>
        <p:xfrm>
          <a:off x="1168400" y="3667760"/>
          <a:ext cx="9855200" cy="2468725"/>
        </p:xfrm>
        <a:graphic>
          <a:graphicData uri="http://schemas.openxmlformats.org/drawingml/2006/table">
            <a:tbl>
              <a:tblPr firstRow="1" bandRow="1">
                <a:tableStyleId>{2D5ABB26-0587-4C30-8999-92F81FD0307C}</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gridCol w="2463800">
                  <a:extLst>
                    <a:ext uri="{9D8B030D-6E8A-4147-A177-3AD203B41FA5}">
                      <a16:colId xmlns:a16="http://schemas.microsoft.com/office/drawing/2014/main" val="20003"/>
                    </a:ext>
                  </a:extLst>
                </a:gridCol>
              </a:tblGrid>
              <a:tr h="589225">
                <a:tc>
                  <a:txBody>
                    <a:bodyPr/>
                    <a:lstStyle/>
                    <a:p>
                      <a:pPr marL="0" marR="0" lvl="0" indent="0" algn="ctr" rtl="0">
                        <a:spcBef>
                          <a:spcPts val="0"/>
                        </a:spcBef>
                        <a:spcAft>
                          <a:spcPts val="0"/>
                        </a:spcAft>
                        <a:buNone/>
                      </a:pPr>
                      <a:endParaRPr sz="2400" b="1"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2000"/>
                        <a:buFont typeface="Arial"/>
                        <a:buNone/>
                      </a:pPr>
                      <a:r>
                        <a:rPr lang="ja-JP" sz="2000" u="none" strike="noStrike" cap="none">
                          <a:solidFill>
                            <a:schemeClr val="dk1"/>
                          </a:solidFill>
                        </a:rPr>
                        <a:t>適合率</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2000"/>
                        <a:buFont typeface="Arial"/>
                        <a:buNone/>
                      </a:pPr>
                      <a:r>
                        <a:rPr lang="ja-JP" sz="2000" u="none" strike="noStrike" cap="none">
                          <a:solidFill>
                            <a:schemeClr val="dk1"/>
                          </a:solidFill>
                        </a:rPr>
                        <a:t>再現率</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2000"/>
                        <a:buFont typeface="Arial"/>
                        <a:buNone/>
                      </a:pPr>
                      <a:r>
                        <a:rPr lang="ja-JP" sz="2000" u="none" strike="noStrike" cap="none">
                          <a:solidFill>
                            <a:schemeClr val="dk1"/>
                          </a:solidFill>
                        </a:rPr>
                        <a:t>F1値</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5325">
                <a:tc>
                  <a:txBody>
                    <a:bodyPr/>
                    <a:lstStyle/>
                    <a:p>
                      <a:pPr marL="0" marR="0" lvl="0" indent="0" algn="ctr" rtl="0">
                        <a:spcBef>
                          <a:spcPts val="0"/>
                        </a:spcBef>
                        <a:spcAft>
                          <a:spcPts val="0"/>
                        </a:spcAft>
                        <a:buNone/>
                      </a:pPr>
                      <a:r>
                        <a:rPr lang="ja-JP" sz="2000" b="1" u="none" strike="noStrike" cap="none"/>
                        <a:t>アクション &amp; </a:t>
                      </a:r>
                      <a:endParaRPr sz="2000" b="1" u="none" strike="noStrike" cap="none"/>
                    </a:p>
                    <a:p>
                      <a:pPr marL="0" marR="0" lvl="0" indent="0" algn="ctr" rtl="0">
                        <a:spcBef>
                          <a:spcPts val="0"/>
                        </a:spcBef>
                        <a:spcAft>
                          <a:spcPts val="0"/>
                        </a:spcAft>
                        <a:buNone/>
                      </a:pPr>
                      <a:r>
                        <a:rPr lang="ja-JP" sz="2000" b="1" u="none" strike="noStrike" cap="none"/>
                        <a:t>オブジェクト</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0.64</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2000"/>
                        <a:buFont typeface="Arial"/>
                        <a:buNone/>
                      </a:pPr>
                      <a:r>
                        <a:rPr lang="ja-JP" sz="2000" u="none" strike="noStrike" cap="none"/>
                        <a:t>0.56</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2000"/>
                        <a:buFont typeface="Arial"/>
                        <a:buNone/>
                      </a:pPr>
                      <a:r>
                        <a:rPr lang="ja-JP" sz="2000" u="none" strike="noStrike" cap="none"/>
                        <a:t>0.57</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9225">
                <a:tc>
                  <a:txBody>
                    <a:bodyPr/>
                    <a:lstStyle/>
                    <a:p>
                      <a:pPr marL="0" marR="0" lvl="0" indent="0" algn="ctr" rtl="0">
                        <a:spcBef>
                          <a:spcPts val="0"/>
                        </a:spcBef>
                        <a:spcAft>
                          <a:spcPts val="0"/>
                        </a:spcAft>
                        <a:buNone/>
                      </a:pPr>
                      <a:r>
                        <a:rPr lang="ja-JP" sz="2000" b="1" u="none" strike="noStrike" cap="none"/>
                        <a:t>アクション</a:t>
                      </a:r>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0.74</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0.62</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0.64</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225">
                <a:tc>
                  <a:txBody>
                    <a:bodyPr/>
                    <a:lstStyle/>
                    <a:p>
                      <a:pPr marL="0" marR="0" lvl="0" indent="0" algn="ctr" rtl="0">
                        <a:spcBef>
                          <a:spcPts val="0"/>
                        </a:spcBef>
                        <a:spcAft>
                          <a:spcPts val="0"/>
                        </a:spcAft>
                        <a:buNone/>
                      </a:pPr>
                      <a:r>
                        <a:rPr lang="ja-JP" sz="2000" b="1" u="none" strike="noStrike" cap="none"/>
                        <a:t>オブジェクト</a:t>
                      </a:r>
                      <a:endParaRPr sz="2000" b="1"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0.81</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a:t>0.64</a:t>
                      </a:r>
                      <a:endParaRPr sz="2000" u="none" strike="noStrike" cap="none"/>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ja-JP" sz="2000" u="none" strike="noStrike" cap="none" dirty="0"/>
                        <a:t>0.69</a:t>
                      </a:r>
                      <a:endParaRPr sz="2000" u="none" strike="noStrike" cap="none" dirty="0"/>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9"/>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GitHubの</a:t>
            </a:r>
            <a:r>
              <a:rPr lang="en-US" altLang="ja-JP" sz="2400" dirty="0"/>
              <a:t>URL</a:t>
            </a:r>
            <a:r>
              <a:rPr lang="ja-JP" altLang="en-US" sz="2400" dirty="0"/>
              <a:t>：</a:t>
            </a:r>
            <a:r>
              <a:rPr lang="en-US" altLang="ja-JP" sz="2400" dirty="0">
                <a:hlinkClick r:id="rId3"/>
              </a:rPr>
              <a:t>https://github.com/JinAoyama/generate_action_scripts</a:t>
            </a:r>
            <a:endParaRPr lang="en-US" altLang="ja-JP" sz="2400" dirty="0"/>
          </a:p>
          <a:p>
            <a:pPr marL="228600" lvl="0" indent="-228600" algn="l" rtl="0">
              <a:lnSpc>
                <a:spcPct val="90000"/>
              </a:lnSpc>
              <a:spcBef>
                <a:spcPts val="0"/>
              </a:spcBef>
              <a:spcAft>
                <a:spcPts val="0"/>
              </a:spcAft>
              <a:buClr>
                <a:schemeClr val="dk1"/>
              </a:buClr>
              <a:buSzPts val="2400"/>
              <a:buChar char="•"/>
            </a:pPr>
            <a:endParaRPr lang="en-US" altLang="ja-JP" sz="2400" dirty="0"/>
          </a:p>
          <a:p>
            <a:pPr marL="228600" lvl="0" indent="-228600" algn="l" rtl="0">
              <a:lnSpc>
                <a:spcPct val="90000"/>
              </a:lnSpc>
              <a:spcBef>
                <a:spcPts val="0"/>
              </a:spcBef>
              <a:spcAft>
                <a:spcPts val="0"/>
              </a:spcAft>
              <a:buClr>
                <a:schemeClr val="dk1"/>
              </a:buClr>
              <a:buSzPts val="2400"/>
              <a:buChar char="•"/>
            </a:pPr>
            <a:r>
              <a:rPr lang="ja-JP" altLang="en-US" sz="2400" dirty="0"/>
              <a:t>実行方法：</a:t>
            </a:r>
            <a:r>
              <a:rPr lang="en-US" altLang="ja-JP" sz="2400" dirty="0"/>
              <a:t>README</a:t>
            </a:r>
            <a:r>
              <a:rPr lang="ja-JP" altLang="en-US" sz="2400" dirty="0"/>
              <a:t>ファイルに記載</a:t>
            </a:r>
            <a:endParaRPr lang="en-US" altLang="ja-JP" sz="2400" dirty="0"/>
          </a:p>
          <a:p>
            <a:pPr marL="228600" lvl="0" indent="-228600" algn="l" rtl="0">
              <a:lnSpc>
                <a:spcPct val="90000"/>
              </a:lnSpc>
              <a:spcBef>
                <a:spcPts val="0"/>
              </a:spcBef>
              <a:spcAft>
                <a:spcPts val="0"/>
              </a:spcAft>
              <a:buClr>
                <a:schemeClr val="dk1"/>
              </a:buClr>
              <a:buSzPts val="2400"/>
              <a:buChar char="•"/>
            </a:pPr>
            <a:endParaRPr lang="en-US" sz="2400" baseline="30000" dirty="0"/>
          </a:p>
          <a:p>
            <a:pPr marL="228600" lvl="0" indent="-228600" algn="l" rtl="0">
              <a:lnSpc>
                <a:spcPct val="90000"/>
              </a:lnSpc>
              <a:spcBef>
                <a:spcPts val="0"/>
              </a:spcBef>
              <a:spcAft>
                <a:spcPts val="0"/>
              </a:spcAft>
              <a:buClr>
                <a:schemeClr val="dk1"/>
              </a:buClr>
              <a:buSzPts val="2400"/>
              <a:buChar char="•"/>
            </a:pPr>
            <a:endParaRPr sz="2400" baseline="30000" dirty="0"/>
          </a:p>
        </p:txBody>
      </p:sp>
      <p:sp>
        <p:nvSpPr>
          <p:cNvPr id="356" name="Google Shape;356;p19"/>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付録</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a:t>生活行動を表現する自然言語による記述</a:t>
            </a:r>
            <a:endParaRPr sz="2400"/>
          </a:p>
          <a:p>
            <a:pPr marL="685800" lvl="1" indent="-228600" algn="l" rtl="0">
              <a:lnSpc>
                <a:spcPct val="90000"/>
              </a:lnSpc>
              <a:spcBef>
                <a:spcPts val="500"/>
              </a:spcBef>
              <a:spcAft>
                <a:spcPts val="0"/>
              </a:spcAft>
              <a:buClr>
                <a:schemeClr val="dk1"/>
              </a:buClr>
              <a:buSzPts val="2000"/>
              <a:buChar char="•"/>
            </a:pPr>
            <a:r>
              <a:rPr lang="ja-JP" sz="2000"/>
              <a:t>VirtualHomeで提供されるデータセットに記載される</a:t>
            </a:r>
            <a:r>
              <a:rPr lang="ja-JP" sz="2000" b="1"/>
              <a:t>行動に関する説明文</a:t>
            </a:r>
            <a:endParaRPr sz="2000" b="1"/>
          </a:p>
          <a:p>
            <a:pPr marL="685800" lvl="1" indent="-228600" algn="l" rtl="0">
              <a:lnSpc>
                <a:spcPct val="90000"/>
              </a:lnSpc>
              <a:spcBef>
                <a:spcPts val="500"/>
              </a:spcBef>
              <a:spcAft>
                <a:spcPts val="0"/>
              </a:spcAft>
              <a:buClr>
                <a:schemeClr val="dk1"/>
              </a:buClr>
              <a:buSzPts val="2000"/>
              <a:buChar char="•"/>
            </a:pPr>
            <a:r>
              <a:rPr lang="ja-JP" sz="2000"/>
              <a:t>クラウドソーシングを用いて収集された</a:t>
            </a:r>
            <a:r>
              <a:rPr lang="ja-JP" sz="2000" baseline="30000"/>
              <a:t>*</a:t>
            </a:r>
            <a:endParaRPr sz="2000" baseline="30000"/>
          </a:p>
        </p:txBody>
      </p:sp>
      <p:sp>
        <p:nvSpPr>
          <p:cNvPr id="96" name="Google Shape;96;p2"/>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もとにしたデータ</a:t>
            </a:r>
            <a:endParaRPr/>
          </a:p>
        </p:txBody>
      </p:sp>
      <p:grpSp>
        <p:nvGrpSpPr>
          <p:cNvPr id="97" name="Google Shape;97;p2"/>
          <p:cNvGrpSpPr/>
          <p:nvPr/>
        </p:nvGrpSpPr>
        <p:grpSpPr>
          <a:xfrm>
            <a:off x="838200" y="2660411"/>
            <a:ext cx="6341581" cy="4090611"/>
            <a:chOff x="4908174" y="2509321"/>
            <a:chExt cx="6341581" cy="4090611"/>
          </a:xfrm>
        </p:grpSpPr>
        <p:sp>
          <p:nvSpPr>
            <p:cNvPr id="98" name="Google Shape;98;p2"/>
            <p:cNvSpPr txBox="1"/>
            <p:nvPr/>
          </p:nvSpPr>
          <p:spPr>
            <a:xfrm>
              <a:off x="4908174" y="2509321"/>
              <a:ext cx="6297706" cy="373861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Relax on sofa</a:t>
              </a:r>
              <a:endParaRPr/>
            </a:p>
            <a:p>
              <a:pPr marL="177800" marR="0" lvl="0" indent="0" algn="l" rtl="0">
                <a:lnSpc>
                  <a:spcPct val="90000"/>
                </a:lnSpc>
                <a:spcBef>
                  <a:spcPts val="0"/>
                </a:spcBef>
                <a:spcAft>
                  <a:spcPts val="0"/>
                </a:spcAft>
                <a:buClr>
                  <a:schemeClr val="dk1"/>
                </a:buClr>
                <a:buSzPts val="2800"/>
                <a:buFont typeface="Arial"/>
                <a:buNone/>
              </a:pPr>
              <a:endParaRPr sz="2000" b="0" i="0" u="none" strike="noStrike" cap="none">
                <a:solidFill>
                  <a:schemeClr val="dk1"/>
                </a:solidFill>
                <a:latin typeface="Calibri"/>
                <a:ea typeface="Calibri"/>
                <a:cs typeface="Calibri"/>
                <a:sym typeface="Calibri"/>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I turn on the tv and sit in the sofa. I watch the tv.</a:t>
              </a:r>
              <a:endParaRPr/>
            </a:p>
            <a:p>
              <a:pPr marL="177800" marR="0" lvl="0" indent="0" algn="l" rtl="0">
                <a:lnSpc>
                  <a:spcPct val="90000"/>
                </a:lnSpc>
                <a:spcBef>
                  <a:spcPts val="0"/>
                </a:spcBef>
                <a:spcAft>
                  <a:spcPts val="0"/>
                </a:spcAft>
                <a:buClr>
                  <a:schemeClr val="dk1"/>
                </a:buClr>
                <a:buSzPts val="2800"/>
                <a:buFont typeface="Arial"/>
                <a:buNone/>
              </a:pPr>
              <a:endParaRPr sz="2000" b="0" i="0" u="none" strike="noStrike" cap="none">
                <a:solidFill>
                  <a:schemeClr val="dk1"/>
                </a:solidFill>
                <a:latin typeface="Calibri"/>
                <a:ea typeface="Calibri"/>
                <a:cs typeface="Calibri"/>
                <a:sym typeface="Calibri"/>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[WALK] &lt;home_office&gt;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[WALK] &lt;television&gt;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[FIND] &lt;television&gt;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[SWITCHON] &lt;television&gt;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[FIND] &lt;couch&gt;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[SIT] &lt;couch&gt;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[TURNTO] &lt;television&gt; (1)</a:t>
              </a:r>
              <a:endParaRPr/>
            </a:p>
            <a:p>
              <a:pPr marL="177800" marR="0" lvl="0" indent="0" algn="l" rtl="0">
                <a:lnSpc>
                  <a:spcPct val="90000"/>
                </a:lnSpc>
                <a:spcBef>
                  <a:spcPts val="0"/>
                </a:spcBef>
                <a:spcAft>
                  <a:spcPts val="0"/>
                </a:spcAft>
                <a:buClr>
                  <a:schemeClr val="dk1"/>
                </a:buClr>
                <a:buSzPts val="2800"/>
                <a:buFont typeface="Arial"/>
                <a:buNone/>
              </a:pPr>
              <a:r>
                <a:rPr lang="ja-JP" sz="2000" b="0" i="0" u="none" strike="noStrike" cap="none">
                  <a:solidFill>
                    <a:schemeClr val="dk1"/>
                  </a:solidFill>
                  <a:latin typeface="Calibri"/>
                  <a:ea typeface="Calibri"/>
                  <a:cs typeface="Calibri"/>
                  <a:sym typeface="Calibri"/>
                </a:rPr>
                <a:t>[WATCH] &lt;television&gt; (1)</a:t>
              </a:r>
              <a:endParaRPr/>
            </a:p>
          </p:txBody>
        </p:sp>
        <p:sp>
          <p:nvSpPr>
            <p:cNvPr id="99" name="Google Shape;99;p2"/>
            <p:cNvSpPr txBox="1"/>
            <p:nvPr/>
          </p:nvSpPr>
          <p:spPr>
            <a:xfrm>
              <a:off x="5605489" y="6261378"/>
              <a:ext cx="4903077"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i="0" u="none" strike="noStrike" cap="none">
                  <a:solidFill>
                    <a:schemeClr val="dk1"/>
                  </a:solidFill>
                  <a:latin typeface="Arial"/>
                  <a:ea typeface="Arial"/>
                  <a:cs typeface="Arial"/>
                  <a:sym typeface="Arial"/>
                </a:rPr>
                <a:t>VirtualHome データセット例</a:t>
              </a:r>
              <a:endParaRPr/>
            </a:p>
          </p:txBody>
        </p:sp>
        <p:sp>
          <p:nvSpPr>
            <p:cNvPr id="100" name="Google Shape;100;p2"/>
            <p:cNvSpPr/>
            <p:nvPr/>
          </p:nvSpPr>
          <p:spPr>
            <a:xfrm>
              <a:off x="5045570" y="2648209"/>
              <a:ext cx="1711918" cy="40714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2"/>
            <p:cNvSpPr/>
            <p:nvPr/>
          </p:nvSpPr>
          <p:spPr>
            <a:xfrm>
              <a:off x="5045570" y="3236394"/>
              <a:ext cx="5235048" cy="407144"/>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102" name="Google Shape;102;p2"/>
            <p:cNvSpPr/>
            <p:nvPr/>
          </p:nvSpPr>
          <p:spPr>
            <a:xfrm>
              <a:off x="5041088" y="3774140"/>
              <a:ext cx="3509342" cy="2321859"/>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p2"/>
            <p:cNvSpPr txBox="1"/>
            <p:nvPr/>
          </p:nvSpPr>
          <p:spPr>
            <a:xfrm>
              <a:off x="6757488" y="2682504"/>
              <a:ext cx="25990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0" i="0" u="none" strike="noStrike" cap="none">
                  <a:solidFill>
                    <a:schemeClr val="accent1"/>
                  </a:solidFill>
                  <a:latin typeface="Arial"/>
                  <a:ea typeface="Arial"/>
                  <a:cs typeface="Arial"/>
                  <a:sym typeface="Arial"/>
                </a:rPr>
                <a:t>行動に関するラベル</a:t>
              </a:r>
              <a:endParaRPr/>
            </a:p>
          </p:txBody>
        </p:sp>
        <p:sp>
          <p:nvSpPr>
            <p:cNvPr id="104" name="Google Shape;104;p2"/>
            <p:cNvSpPr txBox="1"/>
            <p:nvPr/>
          </p:nvSpPr>
          <p:spPr>
            <a:xfrm>
              <a:off x="8668416" y="3643538"/>
              <a:ext cx="25374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Arial"/>
                  <a:ea typeface="Arial"/>
                  <a:cs typeface="Arial"/>
                  <a:sym typeface="Arial"/>
                </a:rPr>
                <a:t>行動に関する説明文</a:t>
              </a:r>
              <a:endParaRPr/>
            </a:p>
          </p:txBody>
        </p:sp>
        <p:sp>
          <p:nvSpPr>
            <p:cNvPr id="105" name="Google Shape;105;p2"/>
            <p:cNvSpPr txBox="1"/>
            <p:nvPr/>
          </p:nvSpPr>
          <p:spPr>
            <a:xfrm>
              <a:off x="8506556" y="5826491"/>
              <a:ext cx="27431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a:solidFill>
                    <a:schemeClr val="accent1"/>
                  </a:solidFill>
                  <a:latin typeface="Arial"/>
                  <a:ea typeface="Arial"/>
                  <a:cs typeface="Arial"/>
                  <a:sym typeface="Arial"/>
                </a:rPr>
                <a:t>アクションスクリプト</a:t>
              </a:r>
              <a:endParaRPr/>
            </a:p>
          </p:txBody>
        </p:sp>
      </p:grpSp>
      <p:sp>
        <p:nvSpPr>
          <p:cNvPr id="106" name="Google Shape;106;p2"/>
          <p:cNvSpPr txBox="1"/>
          <p:nvPr/>
        </p:nvSpPr>
        <p:spPr>
          <a:xfrm>
            <a:off x="8341045" y="5657671"/>
            <a:ext cx="385095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rgbClr val="212529"/>
                </a:solidFill>
                <a:latin typeface="Calibri"/>
                <a:ea typeface="Calibri"/>
                <a:cs typeface="Calibri"/>
                <a:sym typeface="Calibri"/>
              </a:rPr>
              <a:t>*</a:t>
            </a:r>
            <a:r>
              <a:rPr lang="ja-JP" sz="1800" b="0" i="0">
                <a:solidFill>
                  <a:srgbClr val="212529"/>
                </a:solidFill>
                <a:latin typeface="Calibri"/>
                <a:ea typeface="Calibri"/>
                <a:cs typeface="Calibri"/>
                <a:sym typeface="Calibri"/>
              </a:rPr>
              <a:t>X. Puig, K. Ra, M. Boben, J. Li, T. Wang, S. Fidler, A. Torralba.</a:t>
            </a:r>
            <a:endParaRPr/>
          </a:p>
          <a:p>
            <a:pPr marL="0" marR="0" lvl="0" indent="0" algn="l" rtl="0">
              <a:spcBef>
                <a:spcPts val="0"/>
              </a:spcBef>
              <a:spcAft>
                <a:spcPts val="0"/>
              </a:spcAft>
              <a:buNone/>
            </a:pPr>
            <a:r>
              <a:rPr lang="ja-JP" sz="1800" i="0">
                <a:solidFill>
                  <a:srgbClr val="212529"/>
                </a:solidFill>
                <a:latin typeface="Calibri"/>
                <a:ea typeface="Calibri"/>
                <a:cs typeface="Calibri"/>
                <a:sym typeface="Calibri"/>
              </a:rPr>
              <a:t>“VirtualHome: Simulating Household Activities via Programs” </a:t>
            </a:r>
            <a:r>
              <a:rPr lang="ja-JP" sz="1800" b="0">
                <a:solidFill>
                  <a:srgbClr val="212529"/>
                </a:solidFill>
                <a:latin typeface="Calibri"/>
                <a:ea typeface="Calibri"/>
                <a:cs typeface="Calibri"/>
                <a:sym typeface="Calibri"/>
              </a:rPr>
              <a:t>CVPR 2018.</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a:t>台本データ（アクションスクリプト）</a:t>
            </a:r>
            <a:endParaRPr sz="2400"/>
          </a:p>
          <a:p>
            <a:pPr marL="685800" lvl="1" indent="-101600" algn="l" rtl="0">
              <a:lnSpc>
                <a:spcPct val="90000"/>
              </a:lnSpc>
              <a:spcBef>
                <a:spcPts val="500"/>
              </a:spcBef>
              <a:spcAft>
                <a:spcPts val="0"/>
              </a:spcAft>
              <a:buClr>
                <a:schemeClr val="dk1"/>
              </a:buClr>
              <a:buSzPts val="2000"/>
              <a:buNone/>
            </a:pPr>
            <a:endParaRPr sz="2000"/>
          </a:p>
          <a:p>
            <a:pPr marL="685800" lvl="1" indent="-228600" algn="l" rtl="0">
              <a:lnSpc>
                <a:spcPct val="90000"/>
              </a:lnSpc>
              <a:spcBef>
                <a:spcPts val="500"/>
              </a:spcBef>
              <a:spcAft>
                <a:spcPts val="0"/>
              </a:spcAft>
              <a:buClr>
                <a:schemeClr val="dk1"/>
              </a:buClr>
              <a:buSzPts val="2000"/>
              <a:buChar char="•"/>
            </a:pPr>
            <a:r>
              <a:rPr lang="ja-JP" sz="2000"/>
              <a:t>VirtualHomeでは，アクションスクリプトを用いてシミュレーションを行っている．</a:t>
            </a: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228600" algn="l" rtl="0">
              <a:lnSpc>
                <a:spcPct val="90000"/>
              </a:lnSpc>
              <a:spcBef>
                <a:spcPts val="500"/>
              </a:spcBef>
              <a:spcAft>
                <a:spcPts val="0"/>
              </a:spcAft>
              <a:buClr>
                <a:schemeClr val="dk1"/>
              </a:buClr>
              <a:buSzPts val="2000"/>
              <a:buChar char="•"/>
            </a:pPr>
            <a:r>
              <a:rPr lang="ja-JP" sz="2000"/>
              <a:t>VirtualHomeでは，シミュレーション結果を動画として保存可能</a:t>
            </a:r>
            <a:endParaRPr sz="2000"/>
          </a:p>
          <a:p>
            <a:pPr marL="685800" lvl="1" indent="-228600" algn="l" rtl="0">
              <a:lnSpc>
                <a:spcPct val="90000"/>
              </a:lnSpc>
              <a:spcBef>
                <a:spcPts val="500"/>
              </a:spcBef>
              <a:spcAft>
                <a:spcPts val="0"/>
              </a:spcAft>
              <a:buClr>
                <a:schemeClr val="dk1"/>
              </a:buClr>
              <a:buSzPts val="2000"/>
              <a:buChar char="•"/>
            </a:pPr>
            <a:r>
              <a:rPr lang="ja-JP" sz="2000"/>
              <a:t>VirtualHome2KG</a:t>
            </a:r>
            <a:r>
              <a:rPr lang="ja-JP" sz="2000" baseline="30000"/>
              <a:t>*</a:t>
            </a:r>
            <a:r>
              <a:rPr lang="ja-JP" sz="2000"/>
              <a:t>により，シミュレーション結果のナレッジグラフ化が可能</a:t>
            </a:r>
            <a:endParaRPr sz="2000"/>
          </a:p>
          <a:p>
            <a:pPr marL="685800" lvl="1" indent="-101600" algn="l" rtl="0">
              <a:lnSpc>
                <a:spcPct val="90000"/>
              </a:lnSpc>
              <a:spcBef>
                <a:spcPts val="500"/>
              </a:spcBef>
              <a:spcAft>
                <a:spcPts val="0"/>
              </a:spcAft>
              <a:buClr>
                <a:schemeClr val="dk1"/>
              </a:buClr>
              <a:buSzPts val="2000"/>
              <a:buNone/>
            </a:pPr>
            <a:endParaRPr sz="2000"/>
          </a:p>
          <a:p>
            <a:pPr marL="457200" lvl="1" indent="0" algn="l" rtl="0">
              <a:lnSpc>
                <a:spcPct val="90000"/>
              </a:lnSpc>
              <a:spcBef>
                <a:spcPts val="500"/>
              </a:spcBef>
              <a:spcAft>
                <a:spcPts val="0"/>
              </a:spcAft>
              <a:buClr>
                <a:schemeClr val="dk1"/>
              </a:buClr>
              <a:buSzPts val="2000"/>
              <a:buNone/>
            </a:pPr>
            <a:r>
              <a:rPr lang="ja-JP" sz="2000"/>
              <a:t>=&gt;　タスク2-1, 2-2を満たす．</a:t>
            </a:r>
            <a:endParaRPr sz="2000"/>
          </a:p>
          <a:p>
            <a:pPr marL="228600" lvl="0" indent="-101600" algn="l" rtl="0">
              <a:lnSpc>
                <a:spcPct val="90000"/>
              </a:lnSpc>
              <a:spcBef>
                <a:spcPts val="1000"/>
              </a:spcBef>
              <a:spcAft>
                <a:spcPts val="0"/>
              </a:spcAft>
              <a:buClr>
                <a:schemeClr val="dk1"/>
              </a:buClr>
              <a:buSzPts val="2000"/>
              <a:buNone/>
            </a:pPr>
            <a:endParaRPr sz="2000" baseline="30000"/>
          </a:p>
        </p:txBody>
      </p:sp>
      <p:sp>
        <p:nvSpPr>
          <p:cNvPr id="112" name="Google Shape;112;p3"/>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生成したデータの種類</a:t>
            </a:r>
            <a:endParaRPr/>
          </a:p>
        </p:txBody>
      </p:sp>
      <p:grpSp>
        <p:nvGrpSpPr>
          <p:cNvPr id="113" name="Google Shape;113;p3"/>
          <p:cNvGrpSpPr/>
          <p:nvPr/>
        </p:nvGrpSpPr>
        <p:grpSpPr>
          <a:xfrm>
            <a:off x="2439260" y="2524040"/>
            <a:ext cx="7446829" cy="1638298"/>
            <a:chOff x="2548279" y="4428145"/>
            <a:chExt cx="7446829" cy="1638298"/>
          </a:xfrm>
        </p:grpSpPr>
        <p:grpSp>
          <p:nvGrpSpPr>
            <p:cNvPr id="114" name="Google Shape;114;p3"/>
            <p:cNvGrpSpPr/>
            <p:nvPr/>
          </p:nvGrpSpPr>
          <p:grpSpPr>
            <a:xfrm>
              <a:off x="2548279" y="4428145"/>
              <a:ext cx="7446829" cy="1291311"/>
              <a:chOff x="2187333" y="2484691"/>
              <a:chExt cx="7446829" cy="1291311"/>
            </a:xfrm>
          </p:grpSpPr>
          <p:sp>
            <p:nvSpPr>
              <p:cNvPr id="115" name="Google Shape;115;p3"/>
              <p:cNvSpPr/>
              <p:nvPr/>
            </p:nvSpPr>
            <p:spPr>
              <a:xfrm>
                <a:off x="2187333" y="2484691"/>
                <a:ext cx="7377072" cy="129131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4000" b="1">
                    <a:solidFill>
                      <a:schemeClr val="dk1"/>
                    </a:solidFill>
                    <a:latin typeface="Arial"/>
                    <a:ea typeface="Arial"/>
                    <a:cs typeface="Arial"/>
                    <a:sym typeface="Arial"/>
                  </a:rPr>
                  <a:t>“[</a:t>
                </a:r>
                <a:r>
                  <a:rPr lang="ja-JP" sz="4000" b="1" u="sng">
                    <a:solidFill>
                      <a:schemeClr val="dk1"/>
                    </a:solidFill>
                    <a:latin typeface="Arial"/>
                    <a:ea typeface="Arial"/>
                    <a:cs typeface="Arial"/>
                    <a:sym typeface="Arial"/>
                  </a:rPr>
                  <a:t>Walk</a:t>
                </a:r>
                <a:r>
                  <a:rPr lang="ja-JP" sz="4000" b="1">
                    <a:solidFill>
                      <a:schemeClr val="dk1"/>
                    </a:solidFill>
                    <a:latin typeface="Arial"/>
                    <a:ea typeface="Arial"/>
                    <a:cs typeface="Arial"/>
                    <a:sym typeface="Arial"/>
                  </a:rPr>
                  <a:t>] &lt;</a:t>
                </a:r>
                <a:r>
                  <a:rPr lang="ja-JP" sz="4000" b="1" u="sng">
                    <a:solidFill>
                      <a:schemeClr val="dk1"/>
                    </a:solidFill>
                    <a:latin typeface="Arial"/>
                    <a:ea typeface="Arial"/>
                    <a:cs typeface="Arial"/>
                    <a:sym typeface="Arial"/>
                  </a:rPr>
                  <a:t>livingroom</a:t>
                </a:r>
                <a:r>
                  <a:rPr lang="ja-JP" sz="4000" b="1">
                    <a:solidFill>
                      <a:schemeClr val="dk1"/>
                    </a:solidFill>
                    <a:latin typeface="Arial"/>
                    <a:ea typeface="Arial"/>
                    <a:cs typeface="Arial"/>
                    <a:sym typeface="Arial"/>
                  </a:rPr>
                  <a:t>&gt; (</a:t>
                </a:r>
                <a:r>
                  <a:rPr lang="ja-JP" sz="4000" b="1" u="sng">
                    <a:solidFill>
                      <a:schemeClr val="dk1"/>
                    </a:solidFill>
                    <a:latin typeface="Arial"/>
                    <a:ea typeface="Arial"/>
                    <a:cs typeface="Arial"/>
                    <a:sym typeface="Arial"/>
                  </a:rPr>
                  <a:t>1</a:t>
                </a:r>
                <a:r>
                  <a:rPr lang="ja-JP" sz="4000" b="1">
                    <a:solidFill>
                      <a:schemeClr val="dk1"/>
                    </a:solidFill>
                    <a:latin typeface="Arial"/>
                    <a:ea typeface="Arial"/>
                    <a:cs typeface="Arial"/>
                    <a:sym typeface="Arial"/>
                  </a:rPr>
                  <a:t>)”</a:t>
                </a:r>
                <a:endParaRPr/>
              </a:p>
            </p:txBody>
          </p:sp>
          <p:sp>
            <p:nvSpPr>
              <p:cNvPr id="116" name="Google Shape;116;p3"/>
              <p:cNvSpPr txBox="1"/>
              <p:nvPr/>
            </p:nvSpPr>
            <p:spPr>
              <a:xfrm>
                <a:off x="2600388" y="3118546"/>
                <a:ext cx="227096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仮想ロボットの行動</a:t>
                </a:r>
                <a:endParaRPr sz="1600" b="1">
                  <a:solidFill>
                    <a:schemeClr val="dk1"/>
                  </a:solidFill>
                  <a:latin typeface="Arial"/>
                  <a:ea typeface="Arial"/>
                  <a:cs typeface="Arial"/>
                  <a:sym typeface="Arial"/>
                </a:endParaRPr>
              </a:p>
            </p:txBody>
          </p:sp>
          <p:sp>
            <p:nvSpPr>
              <p:cNvPr id="117" name="Google Shape;117;p3"/>
              <p:cNvSpPr txBox="1"/>
              <p:nvPr/>
            </p:nvSpPr>
            <p:spPr>
              <a:xfrm>
                <a:off x="4871348" y="3128887"/>
                <a:ext cx="277216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行動の対象となる物や部屋</a:t>
                </a:r>
                <a:endParaRPr sz="1600" b="1">
                  <a:solidFill>
                    <a:schemeClr val="dk1"/>
                  </a:solidFill>
                  <a:latin typeface="Arial"/>
                  <a:ea typeface="Arial"/>
                  <a:cs typeface="Arial"/>
                  <a:sym typeface="Arial"/>
                </a:endParaRPr>
              </a:p>
            </p:txBody>
          </p:sp>
          <p:sp>
            <p:nvSpPr>
              <p:cNvPr id="118" name="Google Shape;118;p3"/>
              <p:cNvSpPr txBox="1"/>
              <p:nvPr/>
            </p:nvSpPr>
            <p:spPr>
              <a:xfrm>
                <a:off x="7573753" y="3137320"/>
                <a:ext cx="206040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部屋や物の識別番号（Object ID）</a:t>
                </a:r>
                <a:endParaRPr/>
              </a:p>
            </p:txBody>
          </p:sp>
        </p:grpSp>
        <p:sp>
          <p:nvSpPr>
            <p:cNvPr id="119" name="Google Shape;119;p3"/>
            <p:cNvSpPr txBox="1"/>
            <p:nvPr/>
          </p:nvSpPr>
          <p:spPr>
            <a:xfrm>
              <a:off x="4327053" y="5727889"/>
              <a:ext cx="353788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b="1">
                  <a:solidFill>
                    <a:schemeClr val="dk1"/>
                  </a:solidFill>
                  <a:latin typeface="Arial"/>
                  <a:ea typeface="Arial"/>
                  <a:cs typeface="Arial"/>
                  <a:sym typeface="Arial"/>
                </a:rPr>
                <a:t>アクションスクリプトの例</a:t>
              </a:r>
              <a:endParaRPr/>
            </a:p>
          </p:txBody>
        </p:sp>
      </p:grpSp>
      <p:sp>
        <p:nvSpPr>
          <p:cNvPr id="120" name="Google Shape;120;p3"/>
          <p:cNvSpPr txBox="1"/>
          <p:nvPr/>
        </p:nvSpPr>
        <p:spPr>
          <a:xfrm>
            <a:off x="6322533" y="5934670"/>
            <a:ext cx="586946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rgbClr val="212529"/>
                </a:solidFill>
                <a:latin typeface="Calibri"/>
                <a:ea typeface="Calibri"/>
                <a:cs typeface="Calibri"/>
                <a:sym typeface="Calibri"/>
              </a:rPr>
              <a:t>*Egami, Shusaku and Nishimura, Satoshi and Fukuda, Ken</a:t>
            </a:r>
            <a:r>
              <a:rPr lang="ja-JP" sz="1800" b="0" i="0">
                <a:solidFill>
                  <a:srgbClr val="212529"/>
                </a:solidFill>
                <a:latin typeface="Calibri"/>
                <a:ea typeface="Calibri"/>
                <a:cs typeface="Calibri"/>
                <a:sym typeface="Calibri"/>
              </a:rPr>
              <a:t>.</a:t>
            </a:r>
            <a:endParaRPr/>
          </a:p>
          <a:p>
            <a:pPr marL="0" marR="0" lvl="0" indent="0" algn="l" rtl="0">
              <a:spcBef>
                <a:spcPts val="0"/>
              </a:spcBef>
              <a:spcAft>
                <a:spcPts val="0"/>
              </a:spcAft>
              <a:buNone/>
            </a:pPr>
            <a:r>
              <a:rPr lang="ja-JP" sz="1800" i="0">
                <a:solidFill>
                  <a:srgbClr val="212529"/>
                </a:solidFill>
                <a:latin typeface="Calibri"/>
                <a:ea typeface="Calibri"/>
                <a:cs typeface="Calibri"/>
                <a:sym typeface="Calibri"/>
              </a:rPr>
              <a:t>“VirtualHome2KG: Constructing and Augmenting Knowledge Graphs of Daily Activities Using Virtual Space” ISWC</a:t>
            </a:r>
            <a:r>
              <a:rPr lang="ja-JP" sz="1800" b="0">
                <a:solidFill>
                  <a:srgbClr val="212529"/>
                </a:solidFill>
                <a:latin typeface="Calibri"/>
                <a:ea typeface="Calibri"/>
                <a:cs typeface="Calibri"/>
                <a:sym typeface="Calibri"/>
              </a:rPr>
              <a:t> 2021.</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body" idx="1"/>
          </p:nvPr>
        </p:nvSpPr>
        <p:spPr>
          <a:xfrm>
            <a:off x="838200" y="1253331"/>
            <a:ext cx="10515600" cy="662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a:t>生成したデータ数：300個程度</a:t>
            </a:r>
            <a:endParaRPr sz="2000" baseline="30000"/>
          </a:p>
        </p:txBody>
      </p:sp>
      <p:sp>
        <p:nvSpPr>
          <p:cNvPr id="126" name="Google Shape;126;p4"/>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生成したデータ数</a:t>
            </a:r>
            <a:endParaRPr sz="3200" b="1">
              <a:latin typeface="Arial"/>
              <a:ea typeface="Arial"/>
              <a:cs typeface="Arial"/>
              <a:sym typeface="Arial"/>
            </a:endParaRPr>
          </a:p>
        </p:txBody>
      </p:sp>
      <p:sp>
        <p:nvSpPr>
          <p:cNvPr id="127" name="Google Shape;127;p4"/>
          <p:cNvSpPr txBox="1"/>
          <p:nvPr/>
        </p:nvSpPr>
        <p:spPr>
          <a:xfrm>
            <a:off x="838200" y="21558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marR="0" lvl="0" indent="0" algn="l" rtl="0">
              <a:lnSpc>
                <a:spcPct val="90000"/>
              </a:lnSpc>
              <a:spcBef>
                <a:spcPts val="0"/>
              </a:spcBef>
              <a:spcAft>
                <a:spcPts val="0"/>
              </a:spcAft>
              <a:buClr>
                <a:schemeClr val="dk1"/>
              </a:buClr>
              <a:buSzPts val="3200"/>
              <a:buFont typeface="Arial"/>
              <a:buNone/>
            </a:pPr>
            <a:r>
              <a:rPr lang="ja-JP" sz="3200" b="1">
                <a:solidFill>
                  <a:schemeClr val="dk1"/>
                </a:solidFill>
                <a:latin typeface="Arial"/>
                <a:ea typeface="Arial"/>
                <a:cs typeface="Arial"/>
                <a:sym typeface="Arial"/>
              </a:rPr>
              <a:t>変換例</a:t>
            </a:r>
            <a:endParaRPr sz="3200" b="1">
              <a:solidFill>
                <a:schemeClr val="dk1"/>
              </a:solidFill>
              <a:latin typeface="Arial"/>
              <a:ea typeface="Arial"/>
              <a:cs typeface="Arial"/>
              <a:sym typeface="Arial"/>
            </a:endParaRPr>
          </a:p>
        </p:txBody>
      </p:sp>
      <p:sp>
        <p:nvSpPr>
          <p:cNvPr id="128" name="Google Shape;128;p4"/>
          <p:cNvSpPr txBox="1"/>
          <p:nvPr/>
        </p:nvSpPr>
        <p:spPr>
          <a:xfrm>
            <a:off x="838200" y="3058319"/>
            <a:ext cx="10515600" cy="3434556"/>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400"/>
              <a:buFont typeface="Arial"/>
              <a:buChar char="•"/>
            </a:pPr>
            <a:r>
              <a:rPr lang="ja-JP" sz="2400">
                <a:solidFill>
                  <a:schemeClr val="dk1"/>
                </a:solidFill>
                <a:latin typeface="Arial"/>
                <a:ea typeface="Arial"/>
                <a:cs typeface="Arial"/>
                <a:sym typeface="Arial"/>
              </a:rPr>
              <a:t>変換例：</a:t>
            </a:r>
            <a:endParaRPr sz="2000" baseline="30000">
              <a:solidFill>
                <a:schemeClr val="dk1"/>
              </a:solidFill>
              <a:latin typeface="Arial"/>
              <a:ea typeface="Arial"/>
              <a:cs typeface="Arial"/>
              <a:sym typeface="Arial"/>
            </a:endParaRPr>
          </a:p>
        </p:txBody>
      </p:sp>
      <p:grpSp>
        <p:nvGrpSpPr>
          <p:cNvPr id="129" name="Google Shape;129;p4"/>
          <p:cNvGrpSpPr/>
          <p:nvPr/>
        </p:nvGrpSpPr>
        <p:grpSpPr>
          <a:xfrm>
            <a:off x="1010350" y="3429000"/>
            <a:ext cx="10577700" cy="1726209"/>
            <a:chOff x="869555" y="3587507"/>
            <a:chExt cx="10577700" cy="1726209"/>
          </a:xfrm>
        </p:grpSpPr>
        <p:sp>
          <p:nvSpPr>
            <p:cNvPr id="130" name="Google Shape;130;p4"/>
            <p:cNvSpPr/>
            <p:nvPr/>
          </p:nvSpPr>
          <p:spPr>
            <a:xfrm>
              <a:off x="869555" y="4292734"/>
              <a:ext cx="4235670" cy="102098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177800" marR="0" lvl="0" indent="0" algn="l" rtl="0">
                <a:spcBef>
                  <a:spcPts val="0"/>
                </a:spcBef>
                <a:spcAft>
                  <a:spcPts val="0"/>
                </a:spcAft>
                <a:buNone/>
              </a:pPr>
              <a:r>
                <a:rPr lang="ja-JP" sz="2000">
                  <a:solidFill>
                    <a:schemeClr val="dk1"/>
                  </a:solidFill>
                  <a:latin typeface="Arial"/>
                  <a:ea typeface="Arial"/>
                  <a:cs typeface="Arial"/>
                  <a:sym typeface="Arial"/>
                </a:rPr>
                <a:t>go to home office. turn the computer on. begin working.</a:t>
              </a:r>
              <a:endParaRPr/>
            </a:p>
          </p:txBody>
        </p:sp>
        <p:sp>
          <p:nvSpPr>
            <p:cNvPr id="131" name="Google Shape;131;p4"/>
            <p:cNvSpPr txBox="1"/>
            <p:nvPr/>
          </p:nvSpPr>
          <p:spPr>
            <a:xfrm>
              <a:off x="7086776" y="3987617"/>
              <a:ext cx="4360479" cy="13233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177800" marR="0" lvl="0" indent="0" algn="l" rtl="0">
                <a:spcBef>
                  <a:spcPts val="0"/>
                </a:spcBef>
                <a:spcAft>
                  <a:spcPts val="0"/>
                </a:spcAft>
                <a:buClr>
                  <a:schemeClr val="dk1"/>
                </a:buClr>
                <a:buSzPts val="2800"/>
                <a:buFont typeface="Arial"/>
                <a:buNone/>
              </a:pPr>
              <a:r>
                <a:rPr lang="ja-JP" sz="2000" dirty="0">
                  <a:solidFill>
                    <a:schemeClr val="dk1"/>
                  </a:solidFill>
                  <a:latin typeface="Arial"/>
                  <a:ea typeface="Arial"/>
                  <a:cs typeface="Arial"/>
                  <a:sym typeface="Arial"/>
                </a:rPr>
                <a:t>[WALK] &lt;livingroom&gt; </a:t>
              </a:r>
              <a:endParaRPr dirty="0"/>
            </a:p>
            <a:p>
              <a:pPr marL="177800" marR="0" lvl="0" indent="0" algn="l" rtl="0">
                <a:spcBef>
                  <a:spcPts val="0"/>
                </a:spcBef>
                <a:spcAft>
                  <a:spcPts val="0"/>
                </a:spcAft>
                <a:buClr>
                  <a:schemeClr val="dk1"/>
                </a:buClr>
                <a:buSzPts val="2800"/>
                <a:buFont typeface="Arial"/>
                <a:buNone/>
              </a:pPr>
              <a:r>
                <a:rPr lang="ja-JP" sz="2000" dirty="0">
                  <a:solidFill>
                    <a:schemeClr val="dk1"/>
                  </a:solidFill>
                  <a:latin typeface="Arial"/>
                  <a:ea typeface="Arial"/>
                  <a:cs typeface="Arial"/>
                  <a:sym typeface="Arial"/>
                </a:rPr>
                <a:t>[WALK] &lt;</a:t>
              </a:r>
              <a:r>
                <a:rPr lang="en-US" altLang="ja-JP" sz="2000" dirty="0">
                  <a:solidFill>
                    <a:schemeClr val="dk1"/>
                  </a:solidFill>
                  <a:latin typeface="Arial"/>
                  <a:ea typeface="Arial"/>
                  <a:cs typeface="Arial"/>
                  <a:sym typeface="Arial"/>
                </a:rPr>
                <a:t>computer</a:t>
              </a:r>
              <a:r>
                <a:rPr lang="ja-JP" sz="2000" dirty="0">
                  <a:solidFill>
                    <a:schemeClr val="dk1"/>
                  </a:solidFill>
                  <a:latin typeface="Arial"/>
                  <a:ea typeface="Arial"/>
                  <a:cs typeface="Arial"/>
                  <a:sym typeface="Arial"/>
                </a:rPr>
                <a:t>&gt; </a:t>
              </a:r>
              <a:endParaRPr dirty="0"/>
            </a:p>
            <a:p>
              <a:pPr marL="177800" marR="0" lvl="0" indent="0" algn="l" rtl="0">
                <a:spcBef>
                  <a:spcPts val="0"/>
                </a:spcBef>
                <a:spcAft>
                  <a:spcPts val="0"/>
                </a:spcAft>
                <a:buClr>
                  <a:schemeClr val="dk1"/>
                </a:buClr>
                <a:buSzPts val="2800"/>
                <a:buFont typeface="Arial"/>
                <a:buNone/>
              </a:pPr>
              <a:r>
                <a:rPr lang="ja-JP" sz="2000" dirty="0">
                  <a:solidFill>
                    <a:schemeClr val="dk1"/>
                  </a:solidFill>
                  <a:latin typeface="Arial"/>
                  <a:ea typeface="Arial"/>
                  <a:cs typeface="Arial"/>
                  <a:sym typeface="Arial"/>
                </a:rPr>
                <a:t>[FIND] &lt;</a:t>
              </a:r>
              <a:r>
                <a:rPr lang="en-US" altLang="ja-JP" sz="2000" dirty="0">
                  <a:solidFill>
                    <a:schemeClr val="dk1"/>
                  </a:solidFill>
                  <a:latin typeface="Arial"/>
                  <a:ea typeface="Arial"/>
                  <a:cs typeface="Arial"/>
                  <a:sym typeface="Arial"/>
                </a:rPr>
                <a:t>computer</a:t>
              </a:r>
              <a:r>
                <a:rPr lang="ja-JP" sz="2000" dirty="0">
                  <a:solidFill>
                    <a:schemeClr val="dk1"/>
                  </a:solidFill>
                  <a:latin typeface="Arial"/>
                  <a:ea typeface="Arial"/>
                  <a:cs typeface="Arial"/>
                  <a:sym typeface="Arial"/>
                </a:rPr>
                <a:t>&gt; </a:t>
              </a:r>
              <a:endParaRPr dirty="0"/>
            </a:p>
            <a:p>
              <a:pPr marL="177800" marR="0" lvl="0" indent="0" algn="l" rtl="0">
                <a:spcBef>
                  <a:spcPts val="0"/>
                </a:spcBef>
                <a:spcAft>
                  <a:spcPts val="0"/>
                </a:spcAft>
                <a:buClr>
                  <a:schemeClr val="dk1"/>
                </a:buClr>
                <a:buSzPts val="2800"/>
                <a:buFont typeface="Arial"/>
                <a:buNone/>
              </a:pPr>
              <a:r>
                <a:rPr lang="ja-JP" sz="2000" dirty="0">
                  <a:solidFill>
                    <a:schemeClr val="dk1"/>
                  </a:solidFill>
                  <a:latin typeface="Arial"/>
                  <a:ea typeface="Arial"/>
                  <a:cs typeface="Arial"/>
                  <a:sym typeface="Arial"/>
                </a:rPr>
                <a:t>[SWITCHON] &lt;</a:t>
              </a:r>
              <a:r>
                <a:rPr lang="en-US" altLang="ja-JP" sz="2000" dirty="0">
                  <a:solidFill>
                    <a:schemeClr val="dk1"/>
                  </a:solidFill>
                  <a:latin typeface="Arial"/>
                  <a:ea typeface="Arial"/>
                  <a:cs typeface="Arial"/>
                  <a:sym typeface="Arial"/>
                </a:rPr>
                <a:t>computer</a:t>
              </a:r>
              <a:r>
                <a:rPr lang="ja-JP" sz="2000" dirty="0">
                  <a:solidFill>
                    <a:schemeClr val="dk1"/>
                  </a:solidFill>
                  <a:latin typeface="Arial"/>
                  <a:ea typeface="Arial"/>
                  <a:cs typeface="Arial"/>
                  <a:sym typeface="Arial"/>
                </a:rPr>
                <a:t>&gt;</a:t>
              </a:r>
              <a:endParaRPr dirty="0"/>
            </a:p>
          </p:txBody>
        </p:sp>
        <p:sp>
          <p:nvSpPr>
            <p:cNvPr id="132" name="Google Shape;132;p4"/>
            <p:cNvSpPr txBox="1"/>
            <p:nvPr/>
          </p:nvSpPr>
          <p:spPr>
            <a:xfrm>
              <a:off x="1187966" y="3892624"/>
              <a:ext cx="359884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a:solidFill>
                    <a:schemeClr val="dk1"/>
                  </a:solidFill>
                  <a:latin typeface="Arial"/>
                  <a:ea typeface="Arial"/>
                  <a:cs typeface="Arial"/>
                  <a:sym typeface="Arial"/>
                </a:rPr>
                <a:t>入力データ</a:t>
              </a:r>
              <a:endParaRPr sz="2000">
                <a:solidFill>
                  <a:schemeClr val="dk1"/>
                </a:solidFill>
                <a:latin typeface="Arial"/>
                <a:ea typeface="Arial"/>
                <a:cs typeface="Arial"/>
                <a:sym typeface="Arial"/>
              </a:endParaRPr>
            </a:p>
            <a:p>
              <a:pPr marL="0" marR="0" lvl="0" indent="0" algn="ctr" rtl="0">
                <a:spcBef>
                  <a:spcPts val="0"/>
                </a:spcBef>
                <a:spcAft>
                  <a:spcPts val="0"/>
                </a:spcAft>
                <a:buNone/>
              </a:pPr>
              <a:endParaRPr sz="2000" b="1">
                <a:solidFill>
                  <a:schemeClr val="dk1"/>
                </a:solidFill>
                <a:latin typeface="Arial"/>
                <a:ea typeface="Arial"/>
                <a:cs typeface="Arial"/>
                <a:sym typeface="Arial"/>
              </a:endParaRPr>
            </a:p>
          </p:txBody>
        </p:sp>
        <p:sp>
          <p:nvSpPr>
            <p:cNvPr id="133" name="Google Shape;133;p4"/>
            <p:cNvSpPr txBox="1"/>
            <p:nvPr/>
          </p:nvSpPr>
          <p:spPr>
            <a:xfrm>
              <a:off x="7310776" y="3587507"/>
              <a:ext cx="391247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a:solidFill>
                    <a:schemeClr val="dk1"/>
                  </a:solidFill>
                  <a:latin typeface="Arial"/>
                  <a:ea typeface="Arial"/>
                  <a:cs typeface="Arial"/>
                  <a:sym typeface="Arial"/>
                </a:rPr>
                <a:t>生成データ</a:t>
              </a:r>
              <a:endParaRPr/>
            </a:p>
          </p:txBody>
        </p:sp>
        <p:sp>
          <p:nvSpPr>
            <p:cNvPr id="134" name="Google Shape;134;p4"/>
            <p:cNvSpPr/>
            <p:nvPr/>
          </p:nvSpPr>
          <p:spPr>
            <a:xfrm>
              <a:off x="5817916" y="4514191"/>
              <a:ext cx="557048" cy="578069"/>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b="1"/>
              <a:t>提案システム構成図</a:t>
            </a:r>
            <a:endParaRPr sz="2000" b="1"/>
          </a:p>
        </p:txBody>
      </p:sp>
      <p:sp>
        <p:nvSpPr>
          <p:cNvPr id="140" name="Google Shape;140;p5"/>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変換の技術的解説</a:t>
            </a:r>
            <a:endParaRPr/>
          </a:p>
        </p:txBody>
      </p:sp>
      <p:grpSp>
        <p:nvGrpSpPr>
          <p:cNvPr id="141" name="Google Shape;141;p5"/>
          <p:cNvGrpSpPr/>
          <p:nvPr/>
        </p:nvGrpSpPr>
        <p:grpSpPr>
          <a:xfrm>
            <a:off x="144771" y="1378070"/>
            <a:ext cx="11890438" cy="5340611"/>
            <a:chOff x="144771" y="1378070"/>
            <a:chExt cx="11890438" cy="5340611"/>
          </a:xfrm>
        </p:grpSpPr>
        <p:grpSp>
          <p:nvGrpSpPr>
            <p:cNvPr id="142" name="Google Shape;142;p5"/>
            <p:cNvGrpSpPr/>
            <p:nvPr/>
          </p:nvGrpSpPr>
          <p:grpSpPr>
            <a:xfrm>
              <a:off x="144771" y="1378070"/>
              <a:ext cx="11890438" cy="5340611"/>
              <a:chOff x="881916" y="629033"/>
              <a:chExt cx="11890438" cy="5340611"/>
            </a:xfrm>
          </p:grpSpPr>
          <p:sp>
            <p:nvSpPr>
              <p:cNvPr id="143" name="Google Shape;143;p5"/>
              <p:cNvSpPr/>
              <p:nvPr/>
            </p:nvSpPr>
            <p:spPr>
              <a:xfrm>
                <a:off x="6174612" y="629033"/>
                <a:ext cx="1804376" cy="1093027"/>
              </a:xfrm>
              <a:prstGeom prst="flowChartMagneticDisk">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家庭環境知識</a:t>
                </a:r>
                <a:endParaRPr/>
              </a:p>
            </p:txBody>
          </p:sp>
          <p:sp>
            <p:nvSpPr>
              <p:cNvPr id="144" name="Google Shape;144;p5"/>
              <p:cNvSpPr/>
              <p:nvPr/>
            </p:nvSpPr>
            <p:spPr>
              <a:xfrm>
                <a:off x="8813042" y="629033"/>
                <a:ext cx="1965334" cy="1093027"/>
              </a:xfrm>
              <a:prstGeom prst="cube">
                <a:avLst>
                  <a:gd name="adj" fmla="val 25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VirtualHome</a:t>
                </a:r>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シミュレータ</a:t>
                </a:r>
                <a:endParaRPr/>
              </a:p>
            </p:txBody>
          </p:sp>
          <p:grpSp>
            <p:nvGrpSpPr>
              <p:cNvPr id="145" name="Google Shape;145;p5"/>
              <p:cNvGrpSpPr/>
              <p:nvPr/>
            </p:nvGrpSpPr>
            <p:grpSpPr>
              <a:xfrm>
                <a:off x="881916" y="1321712"/>
                <a:ext cx="11890438" cy="4647932"/>
                <a:chOff x="881916" y="1321712"/>
                <a:chExt cx="11890438" cy="4647932"/>
              </a:xfrm>
            </p:grpSpPr>
            <p:sp>
              <p:nvSpPr>
                <p:cNvPr id="146" name="Google Shape;146;p5"/>
                <p:cNvSpPr/>
                <p:nvPr/>
              </p:nvSpPr>
              <p:spPr>
                <a:xfrm>
                  <a:off x="1077175" y="2848676"/>
                  <a:ext cx="1816793" cy="828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依存構造解析</a:t>
                  </a:r>
                  <a:endParaRPr/>
                </a:p>
              </p:txBody>
            </p:sp>
            <p:sp>
              <p:nvSpPr>
                <p:cNvPr id="147" name="Google Shape;147;p5"/>
                <p:cNvSpPr/>
                <p:nvPr/>
              </p:nvSpPr>
              <p:spPr>
                <a:xfrm>
                  <a:off x="4976385" y="4883830"/>
                  <a:ext cx="1692000" cy="1085814"/>
                </a:xfrm>
                <a:prstGeom prst="can">
                  <a:avLst>
                    <a:gd name="adj" fmla="val 25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WordNet</a:t>
                  </a:r>
                  <a:endParaRPr sz="1800" b="1">
                    <a:solidFill>
                      <a:schemeClr val="dk1"/>
                    </a:solidFill>
                    <a:latin typeface="Arial"/>
                    <a:ea typeface="Arial"/>
                    <a:cs typeface="Arial"/>
                    <a:sym typeface="Arial"/>
                  </a:endParaRPr>
                </a:p>
              </p:txBody>
            </p:sp>
            <p:sp>
              <p:nvSpPr>
                <p:cNvPr id="148" name="Google Shape;148;p5"/>
                <p:cNvSpPr/>
                <p:nvPr/>
              </p:nvSpPr>
              <p:spPr>
                <a:xfrm>
                  <a:off x="7726194" y="4826922"/>
                  <a:ext cx="1692000" cy="1085815"/>
                </a:xfrm>
                <a:prstGeom prst="flowChartMagneticDisk">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単語埋め込み</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モデル</a:t>
                  </a:r>
                  <a:endParaRPr sz="1800" b="1">
                    <a:solidFill>
                      <a:schemeClr val="dk1"/>
                    </a:solidFill>
                    <a:latin typeface="Arial"/>
                    <a:ea typeface="Arial"/>
                    <a:cs typeface="Arial"/>
                    <a:sym typeface="Arial"/>
                  </a:endParaRPr>
                </a:p>
              </p:txBody>
            </p:sp>
            <p:sp>
              <p:nvSpPr>
                <p:cNvPr id="149" name="Google Shape;149;p5"/>
                <p:cNvSpPr/>
                <p:nvPr/>
              </p:nvSpPr>
              <p:spPr>
                <a:xfrm>
                  <a:off x="2226576" y="4883829"/>
                  <a:ext cx="1692000" cy="1085813"/>
                </a:xfrm>
                <a:prstGeom prst="can">
                  <a:avLst>
                    <a:gd name="adj" fmla="val 25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Transformer モデル</a:t>
                  </a:r>
                  <a:endParaRPr sz="1800" b="1">
                    <a:solidFill>
                      <a:schemeClr val="dk1"/>
                    </a:solidFill>
                    <a:latin typeface="Arial"/>
                    <a:ea typeface="Arial"/>
                    <a:cs typeface="Arial"/>
                    <a:sym typeface="Arial"/>
                  </a:endParaRPr>
                </a:p>
              </p:txBody>
            </p:sp>
            <p:sp>
              <p:nvSpPr>
                <p:cNvPr id="150" name="Google Shape;150;p5"/>
                <p:cNvSpPr/>
                <p:nvPr/>
              </p:nvSpPr>
              <p:spPr>
                <a:xfrm rot="5400000">
                  <a:off x="1751570" y="2285205"/>
                  <a:ext cx="468000" cy="4331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5"/>
                <p:cNvSpPr/>
                <p:nvPr/>
              </p:nvSpPr>
              <p:spPr>
                <a:xfrm rot="8100000">
                  <a:off x="7586932" y="3879809"/>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5"/>
                <p:cNvSpPr/>
                <p:nvPr/>
              </p:nvSpPr>
              <p:spPr>
                <a:xfrm>
                  <a:off x="11409536" y="2659633"/>
                  <a:ext cx="1362818" cy="126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アクションスクリプト</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a:t>
                  </a:r>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53" name="Google Shape;153;p5"/>
                <p:cNvSpPr txBox="1"/>
                <p:nvPr/>
              </p:nvSpPr>
              <p:spPr>
                <a:xfrm>
                  <a:off x="974526" y="3788137"/>
                  <a:ext cx="212858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動詞・目的語</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を抽出</a:t>
                  </a:r>
                  <a:endParaRPr/>
                </a:p>
              </p:txBody>
            </p:sp>
            <p:sp>
              <p:nvSpPr>
                <p:cNvPr id="154" name="Google Shape;154;p5"/>
                <p:cNvSpPr/>
                <p:nvPr/>
              </p:nvSpPr>
              <p:spPr>
                <a:xfrm>
                  <a:off x="3716384" y="2856558"/>
                  <a:ext cx="1692000" cy="828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アクション</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抽出</a:t>
                  </a:r>
                  <a:endParaRPr sz="1800" b="1">
                    <a:solidFill>
                      <a:schemeClr val="dk1"/>
                    </a:solidFill>
                    <a:latin typeface="Arial"/>
                    <a:ea typeface="Arial"/>
                    <a:cs typeface="Arial"/>
                    <a:sym typeface="Arial"/>
                  </a:endParaRPr>
                </a:p>
              </p:txBody>
            </p:sp>
            <p:sp>
              <p:nvSpPr>
                <p:cNvPr id="155" name="Google Shape;155;p5"/>
                <p:cNvSpPr/>
                <p:nvPr/>
              </p:nvSpPr>
              <p:spPr>
                <a:xfrm>
                  <a:off x="6230800" y="2848676"/>
                  <a:ext cx="1692000" cy="828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オブジェクト</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抽出</a:t>
                  </a:r>
                  <a:endParaRPr sz="1800" b="1">
                    <a:solidFill>
                      <a:schemeClr val="dk1"/>
                    </a:solidFill>
                    <a:latin typeface="Arial"/>
                    <a:ea typeface="Arial"/>
                    <a:cs typeface="Arial"/>
                    <a:sym typeface="Arial"/>
                  </a:endParaRPr>
                </a:p>
              </p:txBody>
            </p:sp>
            <p:sp>
              <p:nvSpPr>
                <p:cNvPr id="156" name="Google Shape;156;p5"/>
                <p:cNvSpPr/>
                <p:nvPr/>
              </p:nvSpPr>
              <p:spPr>
                <a:xfrm>
                  <a:off x="8683523" y="2856558"/>
                  <a:ext cx="1965334" cy="828000"/>
                </a:xfrm>
                <a:prstGeom prst="roundRect">
                  <a:avLst>
                    <a:gd name="adj" fmla="val 1666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dirty="0">
                      <a:solidFill>
                        <a:schemeClr val="dk1"/>
                      </a:solidFill>
                      <a:latin typeface="Arial"/>
                      <a:ea typeface="Arial"/>
                      <a:cs typeface="Arial"/>
                      <a:sym typeface="Arial"/>
                    </a:rPr>
                    <a:t>アクション</a:t>
                  </a:r>
                  <a:endParaRPr sz="1800" b="1" dirty="0">
                    <a:solidFill>
                      <a:schemeClr val="dk1"/>
                    </a:solidFill>
                    <a:latin typeface="Arial"/>
                    <a:ea typeface="Arial"/>
                    <a:cs typeface="Arial"/>
                    <a:sym typeface="Arial"/>
                  </a:endParaRPr>
                </a:p>
                <a:p>
                  <a:pPr marL="0" marR="0" lvl="0" indent="0" algn="ctr" rtl="0">
                    <a:spcBef>
                      <a:spcPts val="0"/>
                    </a:spcBef>
                    <a:spcAft>
                      <a:spcPts val="0"/>
                    </a:spcAft>
                    <a:buNone/>
                  </a:pPr>
                  <a:r>
                    <a:rPr lang="ja-JP" sz="1800" b="1" dirty="0">
                      <a:solidFill>
                        <a:schemeClr val="dk1"/>
                      </a:solidFill>
                      <a:latin typeface="Arial"/>
                      <a:ea typeface="Arial"/>
                      <a:cs typeface="Arial"/>
                      <a:sym typeface="Arial"/>
                    </a:rPr>
                    <a:t>スクリプト生成</a:t>
                  </a:r>
                  <a:endParaRPr dirty="0"/>
                </a:p>
              </p:txBody>
            </p:sp>
            <p:sp>
              <p:nvSpPr>
                <p:cNvPr id="157" name="Google Shape;157;p5"/>
                <p:cNvSpPr/>
                <p:nvPr/>
              </p:nvSpPr>
              <p:spPr>
                <a:xfrm>
                  <a:off x="881916" y="1321712"/>
                  <a:ext cx="2313807" cy="828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生活行動を表現する</a:t>
                  </a: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ja-JP" sz="1800" b="1">
                      <a:solidFill>
                        <a:schemeClr val="dk1"/>
                      </a:solidFill>
                      <a:latin typeface="Arial"/>
                      <a:ea typeface="Arial"/>
                      <a:cs typeface="Arial"/>
                      <a:sym typeface="Arial"/>
                    </a:rPr>
                    <a:t>自然言語文</a:t>
                  </a:r>
                  <a:endParaRPr sz="1800" b="1">
                    <a:solidFill>
                      <a:schemeClr val="dk1"/>
                    </a:solidFill>
                    <a:latin typeface="Arial"/>
                    <a:ea typeface="Arial"/>
                    <a:cs typeface="Arial"/>
                    <a:sym typeface="Arial"/>
                  </a:endParaRPr>
                </a:p>
              </p:txBody>
            </p:sp>
            <p:sp>
              <p:nvSpPr>
                <p:cNvPr id="158" name="Google Shape;158;p5"/>
                <p:cNvSpPr/>
                <p:nvPr/>
              </p:nvSpPr>
              <p:spPr>
                <a:xfrm>
                  <a:off x="3062407" y="3046107"/>
                  <a:ext cx="468000" cy="4331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5"/>
                <p:cNvSpPr/>
                <p:nvPr/>
              </p:nvSpPr>
              <p:spPr>
                <a:xfrm>
                  <a:off x="5594361" y="3073065"/>
                  <a:ext cx="468000" cy="4331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5"/>
                <p:cNvSpPr/>
                <p:nvPr/>
              </p:nvSpPr>
              <p:spPr>
                <a:xfrm>
                  <a:off x="8100008" y="3073065"/>
                  <a:ext cx="468000" cy="4331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5"/>
                <p:cNvSpPr/>
                <p:nvPr/>
              </p:nvSpPr>
              <p:spPr>
                <a:xfrm>
                  <a:off x="10778376" y="3073065"/>
                  <a:ext cx="468000" cy="4331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5"/>
                <p:cNvSpPr/>
                <p:nvPr/>
              </p:nvSpPr>
              <p:spPr>
                <a:xfrm rot="-2700000">
                  <a:off x="5059245" y="3881844"/>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5"/>
                <p:cNvSpPr/>
                <p:nvPr/>
              </p:nvSpPr>
              <p:spPr>
                <a:xfrm>
                  <a:off x="6860800" y="1947436"/>
                  <a:ext cx="432000" cy="68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5"/>
                <p:cNvSpPr/>
                <p:nvPr/>
              </p:nvSpPr>
              <p:spPr>
                <a:xfrm rot="2700000">
                  <a:off x="5639787" y="1866012"/>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5"/>
                <p:cNvSpPr/>
                <p:nvPr/>
              </p:nvSpPr>
              <p:spPr>
                <a:xfrm rot="8100000">
                  <a:off x="8164163" y="1866012"/>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5"/>
                <p:cNvSpPr/>
                <p:nvPr/>
              </p:nvSpPr>
              <p:spPr>
                <a:xfrm>
                  <a:off x="9375216" y="1956012"/>
                  <a:ext cx="432000" cy="68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167" name="Google Shape;167;p5"/>
            <p:cNvSpPr/>
            <p:nvPr/>
          </p:nvSpPr>
          <p:spPr>
            <a:xfrm rot="2700000">
              <a:off x="2945081" y="4632395"/>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5"/>
            <p:cNvSpPr/>
            <p:nvPr/>
          </p:nvSpPr>
          <p:spPr>
            <a:xfrm rot="2700000">
              <a:off x="5596468" y="4632394"/>
              <a:ext cx="432000" cy="864000"/>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69" name="Google Shape;169;p5"/>
          <p:cNvSpPr/>
          <p:nvPr/>
        </p:nvSpPr>
        <p:spPr>
          <a:xfrm rot="5400000">
            <a:off x="7442869" y="1621355"/>
            <a:ext cx="432000" cy="614257"/>
          </a:xfrm>
          <a:prstGeom prst="up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body" idx="1"/>
          </p:nvPr>
        </p:nvSpPr>
        <p:spPr>
          <a:xfrm>
            <a:off x="838200" y="1253331"/>
            <a:ext cx="5060575"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b="1" dirty="0"/>
              <a:t>環境グラフ</a:t>
            </a:r>
            <a:endParaRPr sz="2400" b="1" dirty="0"/>
          </a:p>
          <a:p>
            <a:pPr marL="685800" lvl="1" indent="-228600" algn="l" rtl="0">
              <a:lnSpc>
                <a:spcPct val="90000"/>
              </a:lnSpc>
              <a:spcBef>
                <a:spcPts val="500"/>
              </a:spcBef>
              <a:spcAft>
                <a:spcPts val="0"/>
              </a:spcAft>
              <a:buClr>
                <a:schemeClr val="dk1"/>
              </a:buClr>
              <a:buSzPts val="2000"/>
              <a:buChar char="•"/>
            </a:pPr>
            <a:r>
              <a:rPr lang="ja-JP" sz="2000" dirty="0"/>
              <a:t>VirtualHomeの環境は，環境グラフとして表されている．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環境内のオブジェクトに関する記述を”node”として表しており，識別番号，位置，状態，プロパティなどのデータが定義されている．</a:t>
            </a: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各オブジェクトの関係性を”edge”として表しており，”from_id”と”to_id”でオブジェクトの識別番号を指定して，”relation_type”で関係性を記述．</a:t>
            </a:r>
            <a:endParaRPr sz="2000" dirty="0"/>
          </a:p>
        </p:txBody>
      </p:sp>
      <p:sp>
        <p:nvSpPr>
          <p:cNvPr id="175" name="Google Shape;175;p6"/>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家庭環境知識 ①（変換の技術的解説）</a:t>
            </a:r>
            <a:endParaRPr/>
          </a:p>
        </p:txBody>
      </p:sp>
      <p:grpSp>
        <p:nvGrpSpPr>
          <p:cNvPr id="176" name="Google Shape;176;p6"/>
          <p:cNvGrpSpPr/>
          <p:nvPr/>
        </p:nvGrpSpPr>
        <p:grpSpPr>
          <a:xfrm>
            <a:off x="6293226" y="979467"/>
            <a:ext cx="5701552" cy="5878533"/>
            <a:chOff x="5553635" y="145863"/>
            <a:chExt cx="6113929" cy="5878533"/>
          </a:xfrm>
        </p:grpSpPr>
        <p:sp>
          <p:nvSpPr>
            <p:cNvPr id="177" name="Google Shape;177;p6"/>
            <p:cNvSpPr txBox="1"/>
            <p:nvPr/>
          </p:nvSpPr>
          <p:spPr>
            <a:xfrm>
              <a:off x="5553635" y="145863"/>
              <a:ext cx="6113929" cy="5478423"/>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"nodes":[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"id":427,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"category":"Electronics",            				"class_name":"tv",</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"position":[5.26,0.00,-7.86],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"properties":["HAS_SWITCH, HAS_PLUG"],            		"states":["OFF"]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"id":336,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"category":"Rooms",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"class_name":"livingroom",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"position":[3.64, 0.00, -5.49],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"properties":[],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"states":[]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 "edges":[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"from_id":427,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"to_id":336,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"relation_type":"INSIDE"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ja-JP"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78" name="Google Shape;178;p6"/>
            <p:cNvSpPr txBox="1"/>
            <p:nvPr/>
          </p:nvSpPr>
          <p:spPr>
            <a:xfrm>
              <a:off x="6146704" y="5624286"/>
              <a:ext cx="492779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a:solidFill>
                    <a:schemeClr val="dk1"/>
                  </a:solidFill>
                  <a:latin typeface="Arial"/>
                  <a:ea typeface="Arial"/>
                  <a:cs typeface="Arial"/>
                  <a:sym typeface="Arial"/>
                </a:rPr>
                <a:t>環境グラフの一部（要素の一部省略）</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b="1" dirty="0"/>
              <a:t>アクション（行動）</a:t>
            </a:r>
            <a:endParaRPr sz="2400" b="1" dirty="0"/>
          </a:p>
          <a:p>
            <a:pPr marL="685800" lvl="1" indent="-228600" algn="l" rtl="0">
              <a:lnSpc>
                <a:spcPct val="90000"/>
              </a:lnSpc>
              <a:spcBef>
                <a:spcPts val="500"/>
              </a:spcBef>
              <a:spcAft>
                <a:spcPts val="0"/>
              </a:spcAft>
              <a:buClr>
                <a:schemeClr val="dk1"/>
              </a:buClr>
              <a:buSzPts val="2000"/>
              <a:buChar char="•"/>
            </a:pPr>
            <a:r>
              <a:rPr lang="ja-JP" sz="2000" dirty="0"/>
              <a:t>VirtualHome上で実行可能なアクションを，</a:t>
            </a:r>
            <a:r>
              <a:rPr lang="ja-JP" sz="2000" dirty="0">
                <a:solidFill>
                  <a:srgbClr val="FF0000"/>
                </a:solidFill>
              </a:rPr>
              <a:t>アクションリスト</a:t>
            </a:r>
            <a:r>
              <a:rPr lang="ja-JP" sz="2000" dirty="0"/>
              <a:t>として扱う</a:t>
            </a:r>
            <a:endParaRPr sz="2000" dirty="0"/>
          </a:p>
          <a:p>
            <a:pPr marL="457200" lvl="1" indent="0" algn="l" rtl="0">
              <a:lnSpc>
                <a:spcPct val="90000"/>
              </a:lnSpc>
              <a:spcBef>
                <a:spcPts val="500"/>
              </a:spcBef>
              <a:spcAft>
                <a:spcPts val="0"/>
              </a:spcAft>
              <a:buClr>
                <a:schemeClr val="dk1"/>
              </a:buClr>
              <a:buSzPts val="2000"/>
              <a:buNone/>
            </a:pPr>
            <a:r>
              <a:rPr lang="ja-JP" sz="2000" dirty="0"/>
              <a:t>=&gt; VirtualHome Document を参照</a:t>
            </a:r>
            <a:endParaRPr sz="2000" dirty="0"/>
          </a:p>
          <a:p>
            <a:pPr marL="685800" lvl="1" indent="-101600" algn="l" rtl="0">
              <a:lnSpc>
                <a:spcPct val="90000"/>
              </a:lnSpc>
              <a:spcBef>
                <a:spcPts val="5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400"/>
              <a:buChar char="•"/>
            </a:pPr>
            <a:r>
              <a:rPr lang="ja-JP" sz="2400" b="1" dirty="0"/>
              <a:t>オブジェクト</a:t>
            </a:r>
            <a:endParaRPr sz="2400" b="1" dirty="0"/>
          </a:p>
          <a:p>
            <a:pPr marL="685800" lvl="1" indent="-228600" algn="l" rtl="0">
              <a:lnSpc>
                <a:spcPct val="90000"/>
              </a:lnSpc>
              <a:spcBef>
                <a:spcPts val="500"/>
              </a:spcBef>
              <a:spcAft>
                <a:spcPts val="0"/>
              </a:spcAft>
              <a:buClr>
                <a:schemeClr val="dk1"/>
              </a:buClr>
              <a:buSzPts val="2000"/>
              <a:buChar char="•"/>
            </a:pPr>
            <a:r>
              <a:rPr lang="ja-JP" sz="2000" dirty="0"/>
              <a:t>環境内に存在するオブジェクトを，</a:t>
            </a:r>
            <a:r>
              <a:rPr lang="ja-JP" sz="2000" dirty="0">
                <a:solidFill>
                  <a:srgbClr val="FF0000"/>
                </a:solidFill>
              </a:rPr>
              <a:t>オブジェクトリスト</a:t>
            </a:r>
            <a:r>
              <a:rPr lang="ja-JP" sz="2000" dirty="0"/>
              <a:t>として扱う</a:t>
            </a:r>
            <a:endParaRPr sz="2000" dirty="0"/>
          </a:p>
          <a:p>
            <a:pPr marL="457200" lvl="1" indent="0" algn="l" rtl="0">
              <a:lnSpc>
                <a:spcPct val="90000"/>
              </a:lnSpc>
              <a:spcBef>
                <a:spcPts val="500"/>
              </a:spcBef>
              <a:spcAft>
                <a:spcPts val="0"/>
              </a:spcAft>
              <a:buClr>
                <a:schemeClr val="dk1"/>
              </a:buClr>
              <a:buSzPts val="2000"/>
              <a:buNone/>
            </a:pPr>
            <a:r>
              <a:rPr lang="ja-JP" sz="2000" dirty="0"/>
              <a:t>=&gt; 環境グラフの”nodes”より取得</a:t>
            </a:r>
            <a:endParaRPr sz="2000" dirty="0"/>
          </a:p>
          <a:p>
            <a:pPr marL="228600" lvl="0" indent="-76200" algn="l" rtl="0">
              <a:lnSpc>
                <a:spcPct val="90000"/>
              </a:lnSpc>
              <a:spcBef>
                <a:spcPts val="1000"/>
              </a:spcBef>
              <a:spcAft>
                <a:spcPts val="0"/>
              </a:spcAft>
              <a:buClr>
                <a:schemeClr val="dk1"/>
              </a:buClr>
              <a:buSzPts val="2400"/>
              <a:buNone/>
            </a:pPr>
            <a:endParaRPr sz="2400" b="1" dirty="0"/>
          </a:p>
          <a:p>
            <a:pPr marL="0" lvl="0" indent="0" algn="l" rtl="0">
              <a:lnSpc>
                <a:spcPct val="90000"/>
              </a:lnSpc>
              <a:spcBef>
                <a:spcPts val="1000"/>
              </a:spcBef>
              <a:spcAft>
                <a:spcPts val="0"/>
              </a:spcAft>
              <a:buClr>
                <a:schemeClr val="dk1"/>
              </a:buClr>
              <a:buSzPts val="2000"/>
              <a:buNone/>
            </a:pPr>
            <a:r>
              <a:rPr lang="ja-JP" sz="2000" dirty="0"/>
              <a:t>※ </a:t>
            </a:r>
            <a:r>
              <a:rPr lang="ja-JP" sz="2000" u="sng" dirty="0"/>
              <a:t>アクションスクリプトは，実行可能なアクション，環境内に存在するオブジェクトを正　　しく記載しないと実行できない．</a:t>
            </a:r>
            <a:endParaRPr sz="2000" u="sng" dirty="0"/>
          </a:p>
          <a:p>
            <a:pPr marL="0" lvl="0" indent="0" algn="l" rtl="0">
              <a:lnSpc>
                <a:spcPct val="90000"/>
              </a:lnSpc>
              <a:spcBef>
                <a:spcPts val="1000"/>
              </a:spcBef>
              <a:spcAft>
                <a:spcPts val="0"/>
              </a:spcAft>
              <a:buClr>
                <a:schemeClr val="dk1"/>
              </a:buClr>
              <a:buSzPts val="2000"/>
              <a:buNone/>
            </a:pPr>
            <a:r>
              <a:rPr lang="ja-JP" sz="2000" dirty="0"/>
              <a:t>=&gt; </a:t>
            </a:r>
            <a:r>
              <a:rPr lang="ja-JP" sz="2000" u="sng" dirty="0"/>
              <a:t>アクションはアクションリスト，オブジェクトはオブジェクトリストから選択して，アクションスクリプトを記載する必要がある．</a:t>
            </a:r>
            <a:endParaRPr sz="2000" u="sng" dirty="0"/>
          </a:p>
          <a:p>
            <a:pPr marL="228600" lvl="0" indent="-76200" algn="l" rtl="0">
              <a:lnSpc>
                <a:spcPct val="90000"/>
              </a:lnSpc>
              <a:spcBef>
                <a:spcPts val="1000"/>
              </a:spcBef>
              <a:spcAft>
                <a:spcPts val="0"/>
              </a:spcAft>
              <a:buClr>
                <a:schemeClr val="dk1"/>
              </a:buClr>
              <a:buSzPts val="2400"/>
              <a:buNone/>
            </a:pPr>
            <a:endParaRPr sz="2400" b="1" dirty="0"/>
          </a:p>
          <a:p>
            <a:pPr marL="685800" lvl="1" indent="-101600" algn="l" rtl="0">
              <a:lnSpc>
                <a:spcPct val="90000"/>
              </a:lnSpc>
              <a:spcBef>
                <a:spcPts val="500"/>
              </a:spcBef>
              <a:spcAft>
                <a:spcPts val="0"/>
              </a:spcAft>
              <a:buClr>
                <a:schemeClr val="dk1"/>
              </a:buClr>
              <a:buSzPts val="2000"/>
              <a:buNone/>
            </a:pPr>
            <a:endParaRPr sz="2000" dirty="0"/>
          </a:p>
        </p:txBody>
      </p:sp>
      <p:sp>
        <p:nvSpPr>
          <p:cNvPr id="184" name="Google Shape;184;p7"/>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家庭環境知識 ②（変換の技術的解説）</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838200" y="1253331"/>
            <a:ext cx="10515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dirty="0"/>
              <a:t>生活行動を表現する自然言語文を依存構造解析する．（spaCyを利用）</a:t>
            </a:r>
            <a:endParaRPr sz="2400" dirty="0"/>
          </a:p>
          <a:p>
            <a:pPr marL="0" lvl="0" indent="0" algn="l" rtl="0">
              <a:lnSpc>
                <a:spcPct val="90000"/>
              </a:lnSpc>
              <a:spcBef>
                <a:spcPts val="1000"/>
              </a:spcBef>
              <a:spcAft>
                <a:spcPts val="0"/>
              </a:spcAft>
              <a:buClr>
                <a:schemeClr val="dk1"/>
              </a:buClr>
              <a:buSzPts val="2400"/>
              <a:buNone/>
            </a:pPr>
            <a:r>
              <a:rPr lang="ja-JP" sz="2400" dirty="0"/>
              <a:t>=&gt; 動詞と動詞と依存関係にある目的語を抽出する．</a:t>
            </a:r>
            <a:endParaRPr sz="2400" dirty="0"/>
          </a:p>
          <a:p>
            <a:pPr marL="228600" lvl="0" indent="-76200" algn="l" rtl="0">
              <a:lnSpc>
                <a:spcPct val="90000"/>
              </a:lnSpc>
              <a:spcBef>
                <a:spcPts val="1000"/>
              </a:spcBef>
              <a:spcAft>
                <a:spcPts val="0"/>
              </a:spcAft>
              <a:buClr>
                <a:schemeClr val="dk1"/>
              </a:buClr>
              <a:buSzPts val="2400"/>
              <a:buNone/>
            </a:pPr>
            <a:endParaRPr sz="2400" dirty="0"/>
          </a:p>
        </p:txBody>
      </p:sp>
      <p:sp>
        <p:nvSpPr>
          <p:cNvPr id="190" name="Google Shape;190;p8"/>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依存構造解析 ① （変換の技術的解説）</a:t>
            </a:r>
            <a:endParaRPr/>
          </a:p>
        </p:txBody>
      </p:sp>
      <p:grpSp>
        <p:nvGrpSpPr>
          <p:cNvPr id="191" name="Google Shape;191;p8"/>
          <p:cNvGrpSpPr/>
          <p:nvPr/>
        </p:nvGrpSpPr>
        <p:grpSpPr>
          <a:xfrm>
            <a:off x="1265045" y="2872448"/>
            <a:ext cx="9661910" cy="3020820"/>
            <a:chOff x="1265045" y="2594711"/>
            <a:chExt cx="9661910" cy="3020820"/>
          </a:xfrm>
        </p:grpSpPr>
        <p:grpSp>
          <p:nvGrpSpPr>
            <p:cNvPr id="192" name="Google Shape;192;p8"/>
            <p:cNvGrpSpPr/>
            <p:nvPr/>
          </p:nvGrpSpPr>
          <p:grpSpPr>
            <a:xfrm>
              <a:off x="1265045" y="2594711"/>
              <a:ext cx="9661910" cy="2394904"/>
              <a:chOff x="1233812" y="2915209"/>
              <a:chExt cx="9661910" cy="2394904"/>
            </a:xfrm>
          </p:grpSpPr>
          <p:sp>
            <p:nvSpPr>
              <p:cNvPr id="193" name="Google Shape;193;p8"/>
              <p:cNvSpPr txBox="1"/>
              <p:nvPr/>
            </p:nvSpPr>
            <p:spPr>
              <a:xfrm>
                <a:off x="1296278" y="4490826"/>
                <a:ext cx="959944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800" b="1">
                    <a:solidFill>
                      <a:schemeClr val="dk1"/>
                    </a:solidFill>
                    <a:latin typeface="Arial"/>
                    <a:ea typeface="Arial"/>
                    <a:cs typeface="Arial"/>
                    <a:sym typeface="Arial"/>
                  </a:rPr>
                  <a:t>I	turn	on	the	tv	and	sit	in	the	sofa.</a:t>
                </a:r>
                <a:endParaRPr sz="1800" b="1">
                  <a:solidFill>
                    <a:schemeClr val="dk1"/>
                  </a:solidFill>
                  <a:latin typeface="Arial"/>
                  <a:ea typeface="Arial"/>
                  <a:cs typeface="Arial"/>
                  <a:sym typeface="Arial"/>
                </a:endParaRPr>
              </a:p>
            </p:txBody>
          </p:sp>
          <p:grpSp>
            <p:nvGrpSpPr>
              <p:cNvPr id="194" name="Google Shape;194;p8"/>
              <p:cNvGrpSpPr/>
              <p:nvPr/>
            </p:nvGrpSpPr>
            <p:grpSpPr>
              <a:xfrm>
                <a:off x="1233812" y="2915209"/>
                <a:ext cx="9553332" cy="2394904"/>
                <a:chOff x="1233812" y="2888315"/>
                <a:chExt cx="9553332" cy="2394904"/>
              </a:xfrm>
            </p:grpSpPr>
            <p:grpSp>
              <p:nvGrpSpPr>
                <p:cNvPr id="195" name="Google Shape;195;p8"/>
                <p:cNvGrpSpPr/>
                <p:nvPr/>
              </p:nvGrpSpPr>
              <p:grpSpPr>
                <a:xfrm>
                  <a:off x="1976718" y="4408832"/>
                  <a:ext cx="8129329" cy="132005"/>
                  <a:chOff x="1976718" y="4408832"/>
                  <a:chExt cx="8129329" cy="132005"/>
                </a:xfrm>
              </p:grpSpPr>
              <p:cxnSp>
                <p:nvCxnSpPr>
                  <p:cNvPr id="196" name="Google Shape;196;p8"/>
                  <p:cNvCxnSpPr/>
                  <p:nvPr/>
                </p:nvCxnSpPr>
                <p:spPr>
                  <a:xfrm rot="5400000" flipH="1">
                    <a:off x="2327718" y="4074812"/>
                    <a:ext cx="18000" cy="7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197" name="Google Shape;197;p8"/>
                  <p:cNvCxnSpPr/>
                  <p:nvPr/>
                </p:nvCxnSpPr>
                <p:spPr>
                  <a:xfrm rot="-5400000">
                    <a:off x="3336953" y="4065812"/>
                    <a:ext cx="18000" cy="7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198" name="Google Shape;198;p8"/>
                  <p:cNvCxnSpPr/>
                  <p:nvPr/>
                </p:nvCxnSpPr>
                <p:spPr>
                  <a:xfrm rot="5400000" flipH="1">
                    <a:off x="4984779" y="4074812"/>
                    <a:ext cx="18000" cy="7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199" name="Google Shape;199;p8"/>
                  <p:cNvCxnSpPr/>
                  <p:nvPr/>
                </p:nvCxnSpPr>
                <p:spPr>
                  <a:xfrm rot="5400000" flipH="1">
                    <a:off x="9695926" y="4057832"/>
                    <a:ext cx="18000" cy="7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200" name="Google Shape;200;p8"/>
                  <p:cNvCxnSpPr/>
                  <p:nvPr/>
                </p:nvCxnSpPr>
                <p:spPr>
                  <a:xfrm rot="-5400000">
                    <a:off x="7773118" y="4077710"/>
                    <a:ext cx="18000" cy="7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201" name="Google Shape;201;p8"/>
                  <p:cNvCxnSpPr/>
                  <p:nvPr/>
                </p:nvCxnSpPr>
                <p:spPr>
                  <a:xfrm rot="-5400000">
                    <a:off x="9188047" y="3545402"/>
                    <a:ext cx="36000" cy="180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202" name="Google Shape;202;p8"/>
                  <p:cNvCxnSpPr/>
                  <p:nvPr/>
                </p:nvCxnSpPr>
                <p:spPr>
                  <a:xfrm rot="-5400000">
                    <a:off x="4218953" y="3229093"/>
                    <a:ext cx="54000" cy="25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203" name="Google Shape;203;p8"/>
                  <p:cNvCxnSpPr/>
                  <p:nvPr/>
                </p:nvCxnSpPr>
                <p:spPr>
                  <a:xfrm rot="-5400000">
                    <a:off x="4659953" y="2774914"/>
                    <a:ext cx="72000" cy="34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cxnSp>
                <p:nvCxnSpPr>
                  <p:cNvPr id="204" name="Google Shape;204;p8"/>
                  <p:cNvCxnSpPr/>
                  <p:nvPr/>
                </p:nvCxnSpPr>
                <p:spPr>
                  <a:xfrm rot="-5400000">
                    <a:off x="5100953" y="2335837"/>
                    <a:ext cx="90000" cy="4320000"/>
                  </a:xfrm>
                  <a:prstGeom prst="curvedConnector3">
                    <a:avLst>
                      <a:gd name="adj1" fmla="val 1800000"/>
                    </a:avLst>
                  </a:prstGeom>
                  <a:noFill/>
                  <a:ln w="12700" cap="flat" cmpd="sng">
                    <a:solidFill>
                      <a:schemeClr val="dk1"/>
                    </a:solidFill>
                    <a:prstDash val="solid"/>
                    <a:miter lim="800000"/>
                    <a:headEnd type="none" w="sm" len="sm"/>
                    <a:tailEnd type="triangle" w="med" len="med"/>
                  </a:ln>
                </p:spPr>
              </p:cxnSp>
            </p:grpSp>
            <p:sp>
              <p:nvSpPr>
                <p:cNvPr id="205" name="Google Shape;205;p8"/>
                <p:cNvSpPr txBox="1"/>
                <p:nvPr/>
              </p:nvSpPr>
              <p:spPr>
                <a:xfrm>
                  <a:off x="1961612" y="4113774"/>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nsubj</a:t>
                  </a:r>
                  <a:endParaRPr sz="1200">
                    <a:solidFill>
                      <a:schemeClr val="dk1"/>
                    </a:solidFill>
                    <a:latin typeface="Arial"/>
                    <a:ea typeface="Arial"/>
                    <a:cs typeface="Arial"/>
                    <a:sym typeface="Arial"/>
                  </a:endParaRPr>
                </a:p>
              </p:txBody>
            </p:sp>
            <p:sp>
              <p:nvSpPr>
                <p:cNvPr id="206" name="Google Shape;206;p8"/>
                <p:cNvSpPr txBox="1"/>
                <p:nvPr/>
              </p:nvSpPr>
              <p:spPr>
                <a:xfrm>
                  <a:off x="2970847" y="4097723"/>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prt</a:t>
                  </a:r>
                  <a:endParaRPr sz="1200">
                    <a:solidFill>
                      <a:schemeClr val="dk1"/>
                    </a:solidFill>
                    <a:latin typeface="Arial"/>
                    <a:ea typeface="Arial"/>
                    <a:cs typeface="Arial"/>
                    <a:sym typeface="Arial"/>
                  </a:endParaRPr>
                </a:p>
              </p:txBody>
            </p:sp>
            <p:sp>
              <p:nvSpPr>
                <p:cNvPr id="207" name="Google Shape;207;p8"/>
                <p:cNvSpPr txBox="1"/>
                <p:nvPr/>
              </p:nvSpPr>
              <p:spPr>
                <a:xfrm>
                  <a:off x="4618673" y="4130615"/>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det</a:t>
                  </a:r>
                  <a:endParaRPr sz="1200">
                    <a:solidFill>
                      <a:schemeClr val="dk1"/>
                    </a:solidFill>
                    <a:latin typeface="Arial"/>
                    <a:ea typeface="Arial"/>
                    <a:cs typeface="Arial"/>
                    <a:sym typeface="Arial"/>
                  </a:endParaRPr>
                </a:p>
              </p:txBody>
            </p:sp>
            <p:sp>
              <p:nvSpPr>
                <p:cNvPr id="208" name="Google Shape;208;p8"/>
                <p:cNvSpPr txBox="1"/>
                <p:nvPr/>
              </p:nvSpPr>
              <p:spPr>
                <a:xfrm>
                  <a:off x="9329820" y="4113774"/>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det</a:t>
                  </a:r>
                  <a:endParaRPr sz="1200">
                    <a:solidFill>
                      <a:schemeClr val="dk1"/>
                    </a:solidFill>
                    <a:latin typeface="Arial"/>
                    <a:ea typeface="Arial"/>
                    <a:cs typeface="Arial"/>
                    <a:sym typeface="Arial"/>
                  </a:endParaRPr>
                </a:p>
              </p:txBody>
            </p:sp>
            <p:sp>
              <p:nvSpPr>
                <p:cNvPr id="209" name="Google Shape;209;p8"/>
                <p:cNvSpPr txBox="1"/>
                <p:nvPr/>
              </p:nvSpPr>
              <p:spPr>
                <a:xfrm>
                  <a:off x="7422118" y="4113774"/>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prep</a:t>
                  </a:r>
                  <a:endParaRPr sz="1200">
                    <a:solidFill>
                      <a:schemeClr val="dk1"/>
                    </a:solidFill>
                    <a:latin typeface="Arial"/>
                    <a:ea typeface="Arial"/>
                    <a:cs typeface="Arial"/>
                    <a:sym typeface="Arial"/>
                  </a:endParaRPr>
                </a:p>
              </p:txBody>
            </p:sp>
            <p:sp>
              <p:nvSpPr>
                <p:cNvPr id="210" name="Google Shape;210;p8"/>
                <p:cNvSpPr txBox="1"/>
                <p:nvPr/>
              </p:nvSpPr>
              <p:spPr>
                <a:xfrm>
                  <a:off x="8838494" y="3818460"/>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pobj</a:t>
                  </a:r>
                  <a:endParaRPr sz="1200">
                    <a:solidFill>
                      <a:schemeClr val="dk1"/>
                    </a:solidFill>
                    <a:latin typeface="Arial"/>
                    <a:ea typeface="Arial"/>
                    <a:cs typeface="Arial"/>
                    <a:sym typeface="Arial"/>
                  </a:endParaRPr>
                </a:p>
              </p:txBody>
            </p:sp>
            <p:sp>
              <p:nvSpPr>
                <p:cNvPr id="211" name="Google Shape;211;p8"/>
                <p:cNvSpPr txBox="1"/>
                <p:nvPr/>
              </p:nvSpPr>
              <p:spPr>
                <a:xfrm>
                  <a:off x="3878400" y="3541461"/>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dobj</a:t>
                  </a:r>
                  <a:endParaRPr sz="1200">
                    <a:solidFill>
                      <a:schemeClr val="dk1"/>
                    </a:solidFill>
                    <a:latin typeface="Arial"/>
                    <a:ea typeface="Arial"/>
                    <a:cs typeface="Arial"/>
                    <a:sym typeface="Arial"/>
                  </a:endParaRPr>
                </a:p>
              </p:txBody>
            </p:sp>
            <p:sp>
              <p:nvSpPr>
                <p:cNvPr id="212" name="Google Shape;212;p8"/>
                <p:cNvSpPr txBox="1"/>
                <p:nvPr/>
              </p:nvSpPr>
              <p:spPr>
                <a:xfrm>
                  <a:off x="4328400" y="3200353"/>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cc</a:t>
                  </a:r>
                  <a:endParaRPr sz="1200">
                    <a:solidFill>
                      <a:schemeClr val="dk1"/>
                    </a:solidFill>
                    <a:latin typeface="Arial"/>
                    <a:ea typeface="Arial"/>
                    <a:cs typeface="Arial"/>
                    <a:sym typeface="Arial"/>
                  </a:endParaRPr>
                </a:p>
              </p:txBody>
            </p:sp>
            <p:sp>
              <p:nvSpPr>
                <p:cNvPr id="213" name="Google Shape;213;p8"/>
                <p:cNvSpPr txBox="1"/>
                <p:nvPr/>
              </p:nvSpPr>
              <p:spPr>
                <a:xfrm>
                  <a:off x="4778400" y="2888315"/>
                  <a:ext cx="735106"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conj</a:t>
                  </a:r>
                  <a:endParaRPr sz="1200">
                    <a:solidFill>
                      <a:schemeClr val="dk1"/>
                    </a:solidFill>
                    <a:latin typeface="Arial"/>
                    <a:ea typeface="Arial"/>
                    <a:cs typeface="Arial"/>
                    <a:sym typeface="Arial"/>
                  </a:endParaRPr>
                </a:p>
              </p:txBody>
            </p:sp>
            <p:sp>
              <p:nvSpPr>
                <p:cNvPr id="214" name="Google Shape;214;p8"/>
                <p:cNvSpPr txBox="1"/>
                <p:nvPr/>
              </p:nvSpPr>
              <p:spPr>
                <a:xfrm>
                  <a:off x="1233812" y="4944665"/>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PRON</a:t>
                  </a:r>
                  <a:endParaRPr sz="1600">
                    <a:solidFill>
                      <a:schemeClr val="dk1"/>
                    </a:solidFill>
                    <a:latin typeface="Arial"/>
                    <a:ea typeface="Arial"/>
                    <a:cs typeface="Arial"/>
                    <a:sym typeface="Arial"/>
                  </a:endParaRPr>
                </a:p>
              </p:txBody>
            </p:sp>
            <p:sp>
              <p:nvSpPr>
                <p:cNvPr id="215" name="Google Shape;215;p8"/>
                <p:cNvSpPr txBox="1"/>
                <p:nvPr/>
              </p:nvSpPr>
              <p:spPr>
                <a:xfrm>
                  <a:off x="2329165" y="4943912"/>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VERB</a:t>
                  </a:r>
                  <a:endParaRPr sz="1600">
                    <a:solidFill>
                      <a:schemeClr val="dk1"/>
                    </a:solidFill>
                    <a:latin typeface="Arial"/>
                    <a:ea typeface="Arial"/>
                    <a:cs typeface="Arial"/>
                    <a:sym typeface="Arial"/>
                  </a:endParaRPr>
                </a:p>
              </p:txBody>
            </p:sp>
            <p:sp>
              <p:nvSpPr>
                <p:cNvPr id="216" name="Google Shape;216;p8"/>
                <p:cNvSpPr txBox="1"/>
                <p:nvPr/>
              </p:nvSpPr>
              <p:spPr>
                <a:xfrm>
                  <a:off x="3211800" y="4943159"/>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ADP</a:t>
                  </a:r>
                  <a:endParaRPr sz="1600">
                    <a:solidFill>
                      <a:schemeClr val="dk1"/>
                    </a:solidFill>
                    <a:latin typeface="Arial"/>
                    <a:ea typeface="Arial"/>
                    <a:cs typeface="Arial"/>
                    <a:sym typeface="Arial"/>
                  </a:endParaRPr>
                </a:p>
              </p:txBody>
            </p:sp>
            <p:sp>
              <p:nvSpPr>
                <p:cNvPr id="217" name="Google Shape;217;p8"/>
                <p:cNvSpPr txBox="1"/>
                <p:nvPr/>
              </p:nvSpPr>
              <p:spPr>
                <a:xfrm>
                  <a:off x="4065829" y="4943159"/>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DET</a:t>
                  </a:r>
                  <a:endParaRPr sz="1600">
                    <a:solidFill>
                      <a:schemeClr val="dk1"/>
                    </a:solidFill>
                    <a:latin typeface="Arial"/>
                    <a:ea typeface="Arial"/>
                    <a:cs typeface="Arial"/>
                    <a:sym typeface="Arial"/>
                  </a:endParaRPr>
                </a:p>
              </p:txBody>
            </p:sp>
            <p:sp>
              <p:nvSpPr>
                <p:cNvPr id="218" name="Google Shape;218;p8"/>
                <p:cNvSpPr txBox="1"/>
                <p:nvPr/>
              </p:nvSpPr>
              <p:spPr>
                <a:xfrm>
                  <a:off x="8658370" y="4943159"/>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DET</a:t>
                  </a:r>
                  <a:endParaRPr sz="1600">
                    <a:solidFill>
                      <a:schemeClr val="dk1"/>
                    </a:solidFill>
                    <a:latin typeface="Arial"/>
                    <a:ea typeface="Arial"/>
                    <a:cs typeface="Arial"/>
                    <a:sym typeface="Arial"/>
                  </a:endParaRPr>
                </a:p>
              </p:txBody>
            </p:sp>
            <p:sp>
              <p:nvSpPr>
                <p:cNvPr id="219" name="Google Shape;219;p8"/>
                <p:cNvSpPr txBox="1"/>
                <p:nvPr/>
              </p:nvSpPr>
              <p:spPr>
                <a:xfrm>
                  <a:off x="6874441" y="4937335"/>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VERB</a:t>
                  </a:r>
                  <a:endParaRPr sz="1600">
                    <a:solidFill>
                      <a:schemeClr val="dk1"/>
                    </a:solidFill>
                    <a:latin typeface="Arial"/>
                    <a:ea typeface="Arial"/>
                    <a:cs typeface="Arial"/>
                    <a:sym typeface="Arial"/>
                  </a:endParaRPr>
                </a:p>
              </p:txBody>
            </p:sp>
            <p:sp>
              <p:nvSpPr>
                <p:cNvPr id="220" name="Google Shape;220;p8"/>
                <p:cNvSpPr txBox="1"/>
                <p:nvPr/>
              </p:nvSpPr>
              <p:spPr>
                <a:xfrm>
                  <a:off x="7701549" y="4937335"/>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ADP</a:t>
                  </a:r>
                  <a:endParaRPr sz="1600">
                    <a:solidFill>
                      <a:schemeClr val="dk1"/>
                    </a:solidFill>
                    <a:latin typeface="Arial"/>
                    <a:ea typeface="Arial"/>
                    <a:cs typeface="Arial"/>
                    <a:sym typeface="Arial"/>
                  </a:endParaRPr>
                </a:p>
              </p:txBody>
            </p:sp>
            <p:sp>
              <p:nvSpPr>
                <p:cNvPr id="221" name="Google Shape;221;p8"/>
                <p:cNvSpPr txBox="1"/>
                <p:nvPr/>
              </p:nvSpPr>
              <p:spPr>
                <a:xfrm>
                  <a:off x="4965829" y="4943912"/>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NOUN</a:t>
                  </a:r>
                  <a:endParaRPr sz="1600">
                    <a:solidFill>
                      <a:schemeClr val="dk1"/>
                    </a:solidFill>
                    <a:latin typeface="Arial"/>
                    <a:ea typeface="Arial"/>
                    <a:cs typeface="Arial"/>
                    <a:sym typeface="Arial"/>
                  </a:endParaRPr>
                </a:p>
              </p:txBody>
            </p:sp>
            <p:sp>
              <p:nvSpPr>
                <p:cNvPr id="222" name="Google Shape;222;p8"/>
                <p:cNvSpPr txBox="1"/>
                <p:nvPr/>
              </p:nvSpPr>
              <p:spPr>
                <a:xfrm>
                  <a:off x="9691791" y="4937300"/>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NOUN</a:t>
                  </a:r>
                  <a:endParaRPr sz="1600">
                    <a:solidFill>
                      <a:schemeClr val="dk1"/>
                    </a:solidFill>
                    <a:latin typeface="Arial"/>
                    <a:ea typeface="Arial"/>
                    <a:cs typeface="Arial"/>
                    <a:sym typeface="Arial"/>
                  </a:endParaRPr>
                </a:p>
              </p:txBody>
            </p:sp>
            <p:sp>
              <p:nvSpPr>
                <p:cNvPr id="223" name="Google Shape;223;p8"/>
                <p:cNvSpPr txBox="1"/>
                <p:nvPr/>
              </p:nvSpPr>
              <p:spPr>
                <a:xfrm>
                  <a:off x="5999250" y="4943912"/>
                  <a:ext cx="109535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CCONJ</a:t>
                  </a:r>
                  <a:endParaRPr sz="1600">
                    <a:solidFill>
                      <a:schemeClr val="dk1"/>
                    </a:solidFill>
                    <a:latin typeface="Arial"/>
                    <a:ea typeface="Arial"/>
                    <a:cs typeface="Arial"/>
                    <a:sym typeface="Arial"/>
                  </a:endParaRPr>
                </a:p>
              </p:txBody>
            </p:sp>
          </p:grpSp>
        </p:grpSp>
        <p:sp>
          <p:nvSpPr>
            <p:cNvPr id="224" name="Google Shape;224;p8"/>
            <p:cNvSpPr txBox="1"/>
            <p:nvPr/>
          </p:nvSpPr>
          <p:spPr>
            <a:xfrm>
              <a:off x="4217751" y="5215421"/>
              <a:ext cx="381896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1">
                  <a:solidFill>
                    <a:schemeClr val="dk1"/>
                  </a:solidFill>
                  <a:latin typeface="Arial"/>
                  <a:ea typeface="Arial"/>
                  <a:cs typeface="Arial"/>
                  <a:sym typeface="Arial"/>
                </a:rPr>
                <a:t>依存構造解析の例</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body" idx="1"/>
          </p:nvPr>
        </p:nvSpPr>
        <p:spPr>
          <a:xfrm>
            <a:off x="838200" y="1253331"/>
            <a:ext cx="10642600" cy="52395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ja-JP" sz="2400" b="1" dirty="0"/>
              <a:t>抽出結果</a:t>
            </a:r>
            <a:endParaRPr sz="2400" b="1" dirty="0"/>
          </a:p>
          <a:p>
            <a:pPr marL="685800" lvl="1" indent="-228600" algn="l" rtl="0">
              <a:lnSpc>
                <a:spcPct val="90000"/>
              </a:lnSpc>
              <a:spcBef>
                <a:spcPts val="500"/>
              </a:spcBef>
              <a:spcAft>
                <a:spcPts val="0"/>
              </a:spcAft>
              <a:buClr>
                <a:schemeClr val="dk1"/>
              </a:buClr>
              <a:buSzPts val="2000"/>
              <a:buChar char="•"/>
            </a:pPr>
            <a:r>
              <a:rPr lang="ja-JP" sz="2000" dirty="0">
                <a:solidFill>
                  <a:schemeClr val="dk1"/>
                </a:solidFill>
              </a:rPr>
              <a:t>{verb: </a:t>
            </a:r>
            <a:r>
              <a:rPr lang="ja-JP" sz="2000" b="1" dirty="0">
                <a:solidFill>
                  <a:schemeClr val="dk1"/>
                </a:solidFill>
              </a:rPr>
              <a:t>turn</a:t>
            </a:r>
            <a:r>
              <a:rPr lang="ja-JP" sz="2000" dirty="0">
                <a:solidFill>
                  <a:schemeClr val="dk1"/>
                </a:solidFill>
              </a:rPr>
              <a:t>, prep: </a:t>
            </a:r>
            <a:r>
              <a:rPr lang="ja-JP" sz="2000" b="1" dirty="0">
                <a:solidFill>
                  <a:schemeClr val="dk1"/>
                </a:solidFill>
              </a:rPr>
              <a:t>on</a:t>
            </a:r>
            <a:r>
              <a:rPr lang="ja-JP" sz="2000" dirty="0">
                <a:solidFill>
                  <a:schemeClr val="dk1"/>
                </a:solidFill>
              </a:rPr>
              <a:t>, objects: </a:t>
            </a:r>
            <a:r>
              <a:rPr lang="ja-JP" sz="2000" b="1" dirty="0">
                <a:solidFill>
                  <a:schemeClr val="dk1"/>
                </a:solidFill>
              </a:rPr>
              <a:t>tv</a:t>
            </a:r>
            <a:r>
              <a:rPr lang="ja-JP" sz="2000" dirty="0">
                <a:solidFill>
                  <a:schemeClr val="dk1"/>
                </a:solidFill>
              </a:rPr>
              <a:t>}</a:t>
            </a:r>
            <a:endParaRPr sz="2000" dirty="0"/>
          </a:p>
          <a:p>
            <a:pPr marL="685800" lvl="1" indent="-228600" algn="l" rtl="0">
              <a:lnSpc>
                <a:spcPct val="90000"/>
              </a:lnSpc>
              <a:spcBef>
                <a:spcPts val="500"/>
              </a:spcBef>
              <a:spcAft>
                <a:spcPts val="0"/>
              </a:spcAft>
              <a:buClr>
                <a:schemeClr val="dk1"/>
              </a:buClr>
              <a:buSzPts val="2000"/>
              <a:buChar char="•"/>
            </a:pPr>
            <a:r>
              <a:rPr lang="ja-JP" sz="2000" dirty="0">
                <a:solidFill>
                  <a:schemeClr val="dk1"/>
                </a:solidFill>
              </a:rPr>
              <a:t>{verb: </a:t>
            </a:r>
            <a:r>
              <a:rPr lang="ja-JP" sz="2000" b="1" dirty="0">
                <a:solidFill>
                  <a:schemeClr val="dk1"/>
                </a:solidFill>
              </a:rPr>
              <a:t>sit</a:t>
            </a:r>
            <a:r>
              <a:rPr lang="ja-JP" sz="2000" dirty="0">
                <a:solidFill>
                  <a:schemeClr val="dk1"/>
                </a:solidFill>
              </a:rPr>
              <a:t>, prep: </a:t>
            </a:r>
            <a:r>
              <a:rPr lang="ja-JP" sz="2000" b="1" dirty="0">
                <a:solidFill>
                  <a:schemeClr val="dk1"/>
                </a:solidFill>
              </a:rPr>
              <a:t>in</a:t>
            </a:r>
            <a:r>
              <a:rPr lang="ja-JP" sz="2000" dirty="0">
                <a:solidFill>
                  <a:schemeClr val="dk1"/>
                </a:solidFill>
              </a:rPr>
              <a:t>, objects: </a:t>
            </a:r>
            <a:r>
              <a:rPr lang="ja-JP" sz="2000" b="1" dirty="0">
                <a:solidFill>
                  <a:schemeClr val="dk1"/>
                </a:solidFill>
              </a:rPr>
              <a:t>sofa</a:t>
            </a:r>
            <a:r>
              <a:rPr lang="ja-JP" sz="2000" dirty="0">
                <a:solidFill>
                  <a:schemeClr val="dk1"/>
                </a:solidFill>
              </a:rPr>
              <a:t>}</a:t>
            </a:r>
            <a:endParaRPr dirty="0"/>
          </a:p>
          <a:p>
            <a:pPr marL="685800" lvl="1" indent="-101600" algn="l" rtl="0">
              <a:lnSpc>
                <a:spcPct val="90000"/>
              </a:lnSpc>
              <a:spcBef>
                <a:spcPts val="500"/>
              </a:spcBef>
              <a:spcAft>
                <a:spcPts val="0"/>
              </a:spcAft>
              <a:buClr>
                <a:schemeClr val="dk1"/>
              </a:buClr>
              <a:buSzPts val="2000"/>
              <a:buNone/>
            </a:pPr>
            <a:endParaRPr sz="2000" dirty="0"/>
          </a:p>
          <a:p>
            <a:pPr marL="457200" lvl="1" indent="0" algn="l" rtl="0">
              <a:lnSpc>
                <a:spcPct val="90000"/>
              </a:lnSpc>
              <a:spcBef>
                <a:spcPts val="500"/>
              </a:spcBef>
              <a:spcAft>
                <a:spcPts val="0"/>
              </a:spcAft>
              <a:buClr>
                <a:schemeClr val="dk1"/>
              </a:buClr>
              <a:buSzPts val="2000"/>
              <a:buNone/>
            </a:pPr>
            <a:r>
              <a:rPr lang="ja-JP" sz="2000" dirty="0">
                <a:solidFill>
                  <a:schemeClr val="dk1"/>
                </a:solidFill>
              </a:rPr>
              <a:t>※ 実行可能なアクションには，</a:t>
            </a:r>
            <a:r>
              <a:rPr lang="ja-JP" sz="2000" dirty="0"/>
              <a:t>”switchon”，”putin”など，動詞+前置詞の形式で記載するものが存在するため，動詞と依存関係にある前置詞も抽出しておく</a:t>
            </a:r>
            <a:endParaRPr sz="2000" dirty="0">
              <a:solidFill>
                <a:schemeClr val="dk1"/>
              </a:solidFill>
            </a:endParaRPr>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ja-JP" sz="2400" dirty="0"/>
              <a:t>抽出した動詞と目的語がそれぞれアクションリスト，オブジェクトリストに含まれるものであるとは限らない．</a:t>
            </a:r>
            <a:endParaRPr sz="2400" dirty="0"/>
          </a:p>
          <a:p>
            <a:pPr marL="685800" lvl="1" indent="-228600" algn="l" rtl="0">
              <a:lnSpc>
                <a:spcPct val="90000"/>
              </a:lnSpc>
              <a:spcBef>
                <a:spcPts val="500"/>
              </a:spcBef>
              <a:spcAft>
                <a:spcPts val="0"/>
              </a:spcAft>
              <a:buClr>
                <a:schemeClr val="dk1"/>
              </a:buClr>
              <a:buSzPts val="2000"/>
              <a:buChar char="•"/>
            </a:pPr>
            <a:r>
              <a:rPr lang="ja-JP" sz="2000" dirty="0"/>
              <a:t>抽出した動詞がアクションリストに含まれるかの判定，実行不可の場合，実行可能なアクションへの変換をアクション抽出モジュールにて行う．</a:t>
            </a: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228600" algn="l" rtl="0">
              <a:lnSpc>
                <a:spcPct val="90000"/>
              </a:lnSpc>
              <a:spcBef>
                <a:spcPts val="500"/>
              </a:spcBef>
              <a:spcAft>
                <a:spcPts val="0"/>
              </a:spcAft>
              <a:buClr>
                <a:schemeClr val="dk1"/>
              </a:buClr>
              <a:buSzPts val="2000"/>
              <a:buChar char="•"/>
            </a:pPr>
            <a:r>
              <a:rPr lang="ja-JP" sz="2000" dirty="0"/>
              <a:t>抽出した目的語がオブジェクトリストに含まれるかの判定，環境内に存在しない場合，環境内に存在するオブジェクトへの変換を</a:t>
            </a:r>
            <a:r>
              <a:rPr lang="ja-JP" altLang="en-US" sz="2000" dirty="0"/>
              <a:t>オブジェクト</a:t>
            </a:r>
            <a:r>
              <a:rPr lang="ja-JP" sz="2000" dirty="0"/>
              <a:t>抽出モジュールにて行う．</a:t>
            </a:r>
            <a:endParaRPr sz="2000" dirty="0"/>
          </a:p>
          <a:p>
            <a:pPr marL="228600" lvl="0" indent="-76200" algn="l" rtl="0">
              <a:lnSpc>
                <a:spcPct val="90000"/>
              </a:lnSpc>
              <a:spcBef>
                <a:spcPts val="1000"/>
              </a:spcBef>
              <a:spcAft>
                <a:spcPts val="0"/>
              </a:spcAft>
              <a:buClr>
                <a:schemeClr val="dk1"/>
              </a:buClr>
              <a:buSzPts val="2400"/>
              <a:buNone/>
            </a:pPr>
            <a:endParaRPr sz="2400" dirty="0">
              <a:solidFill>
                <a:schemeClr val="dk1"/>
              </a:solidFill>
            </a:endParaRPr>
          </a:p>
          <a:p>
            <a:pPr marL="0" lvl="0" indent="0" algn="l" rtl="0">
              <a:lnSpc>
                <a:spcPct val="90000"/>
              </a:lnSpc>
              <a:spcBef>
                <a:spcPts val="1000"/>
              </a:spcBef>
              <a:spcAft>
                <a:spcPts val="0"/>
              </a:spcAft>
              <a:buClr>
                <a:schemeClr val="dk1"/>
              </a:buClr>
              <a:buSzPts val="2400"/>
              <a:buNone/>
            </a:pPr>
            <a:endParaRPr sz="2400" dirty="0"/>
          </a:p>
          <a:p>
            <a:pPr marL="228600" lvl="0" indent="-76200" algn="l" rtl="0">
              <a:lnSpc>
                <a:spcPct val="90000"/>
              </a:lnSpc>
              <a:spcBef>
                <a:spcPts val="1000"/>
              </a:spcBef>
              <a:spcAft>
                <a:spcPts val="0"/>
              </a:spcAft>
              <a:buClr>
                <a:schemeClr val="dk1"/>
              </a:buClr>
              <a:buSzPts val="2400"/>
              <a:buNone/>
            </a:pPr>
            <a:endParaRPr sz="2400" dirty="0"/>
          </a:p>
        </p:txBody>
      </p:sp>
      <p:sp>
        <p:nvSpPr>
          <p:cNvPr id="230" name="Google Shape;230;p9"/>
          <p:cNvSpPr txBox="1">
            <a:spLocks noGrp="1"/>
          </p:cNvSpPr>
          <p:nvPr>
            <p:ph type="title"/>
          </p:nvPr>
        </p:nvSpPr>
        <p:spPr>
          <a:xfrm>
            <a:off x="838200" y="365125"/>
            <a:ext cx="10515600" cy="662400"/>
          </a:xfrm>
          <a:prstGeom prst="rect">
            <a:avLst/>
          </a:prstGeom>
          <a:solidFill>
            <a:schemeClr val="lt1"/>
          </a:solidFill>
          <a:ln>
            <a:noFill/>
          </a:ln>
          <a:effectLst>
            <a:outerShdw dist="127000" dir="10800000" algn="ctr" rotWithShape="0">
              <a:schemeClr val="accent6"/>
            </a:outerShdw>
          </a:effectLst>
        </p:spPr>
        <p:txBody>
          <a:bodyPr spcFirstLastPara="1" wrap="square" lIns="180000" tIns="0" rIns="0" bIns="0" anchor="ctr" anchorCtr="0">
            <a:normAutofit/>
          </a:bodyPr>
          <a:lstStyle/>
          <a:p>
            <a:pPr marL="0" lvl="0" indent="0" algn="l" rtl="0">
              <a:lnSpc>
                <a:spcPct val="90000"/>
              </a:lnSpc>
              <a:spcBef>
                <a:spcPts val="0"/>
              </a:spcBef>
              <a:spcAft>
                <a:spcPts val="0"/>
              </a:spcAft>
              <a:buClr>
                <a:schemeClr val="dk1"/>
              </a:buClr>
              <a:buSzPts val="3200"/>
              <a:buFont typeface="Arial"/>
              <a:buNone/>
            </a:pPr>
            <a:r>
              <a:rPr lang="ja-JP" sz="3200" b="1">
                <a:latin typeface="Arial"/>
                <a:ea typeface="Arial"/>
                <a:cs typeface="Arial"/>
                <a:sym typeface="Arial"/>
              </a:rPr>
              <a:t>依存構造解析 ② （変換の技術的解説）</a:t>
            </a:r>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1965</Words>
  <Application>Microsoft Office PowerPoint</Application>
  <PresentationFormat>ワイド画面</PresentationFormat>
  <Paragraphs>324</Paragraphs>
  <Slides>19</Slides>
  <Notes>19</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Arial</vt:lpstr>
      <vt:lpstr>Calibri</vt:lpstr>
      <vt:lpstr>Office テーマ</vt:lpstr>
      <vt:lpstr>VirtualHomeを対象とした生活行動を表現する 自然言語文からのアクションスクリプト自動生成</vt:lpstr>
      <vt:lpstr>もとにしたデータ</vt:lpstr>
      <vt:lpstr>生成したデータの種類</vt:lpstr>
      <vt:lpstr>生成したデータ数</vt:lpstr>
      <vt:lpstr>変換の技術的解説</vt:lpstr>
      <vt:lpstr>家庭環境知識 ①（変換の技術的解説）</vt:lpstr>
      <vt:lpstr>家庭環境知識 ②（変換の技術的解説）</vt:lpstr>
      <vt:lpstr>依存構造解析 ① （変換の技術的解説）</vt:lpstr>
      <vt:lpstr>依存構造解析 ② （変換の技術的解説）</vt:lpstr>
      <vt:lpstr>アクション抽出（変換の技術的解説）</vt:lpstr>
      <vt:lpstr>同義語検索（変換の技術的解説）</vt:lpstr>
      <vt:lpstr>文章の穴埋め（変換の技術的解説）</vt:lpstr>
      <vt:lpstr>オブジェクト抽出（変換の技術的解説）</vt:lpstr>
      <vt:lpstr>単語間類似度計算（変換の技術的解説）</vt:lpstr>
      <vt:lpstr>アクションスクリプト生成①（変換の技術的解説）</vt:lpstr>
      <vt:lpstr>アクションスクリプト生成②（変換の技術的解説）</vt:lpstr>
      <vt:lpstr>評価実験①</vt:lpstr>
      <vt:lpstr>評価実験②</vt:lpstr>
      <vt:lpstr>付録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VirtualHomeを対象とした生活行動を表現する 自然言語文からのアクションスクリプト自動生成</dc:title>
  <dc:creator>青山　仁</dc:creator>
  <cp:lastModifiedBy>青山 仁</cp:lastModifiedBy>
  <cp:revision>39</cp:revision>
  <dcterms:created xsi:type="dcterms:W3CDTF">2023-02-21T14:14:48Z</dcterms:created>
  <dcterms:modified xsi:type="dcterms:W3CDTF">2023-04-10T07:08:05Z</dcterms:modified>
</cp:coreProperties>
</file>