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748" r:id="rId2"/>
    <p:sldMasterId id="2147483807" r:id="rId3"/>
    <p:sldMasterId id="2147483854" r:id="rId4"/>
    <p:sldMasterId id="2147483866" r:id="rId5"/>
    <p:sldMasterId id="2147483886" r:id="rId6"/>
  </p:sldMasterIdLst>
  <p:notesMasterIdLst>
    <p:notesMasterId r:id="rId68"/>
  </p:notesMasterIdLst>
  <p:sldIdLst>
    <p:sldId id="580" r:id="rId7"/>
    <p:sldId id="628" r:id="rId8"/>
    <p:sldId id="614" r:id="rId9"/>
    <p:sldId id="615" r:id="rId10"/>
    <p:sldId id="618" r:id="rId11"/>
    <p:sldId id="616" r:id="rId12"/>
    <p:sldId id="617" r:id="rId13"/>
    <p:sldId id="581" r:id="rId14"/>
    <p:sldId id="449" r:id="rId15"/>
    <p:sldId id="406" r:id="rId16"/>
    <p:sldId id="532" r:id="rId17"/>
    <p:sldId id="537" r:id="rId18"/>
    <p:sldId id="533" r:id="rId19"/>
    <p:sldId id="429" r:id="rId20"/>
    <p:sldId id="431" r:id="rId21"/>
    <p:sldId id="436" r:id="rId22"/>
    <p:sldId id="413" r:id="rId23"/>
    <p:sldId id="534" r:id="rId24"/>
    <p:sldId id="438" r:id="rId25"/>
    <p:sldId id="538" r:id="rId26"/>
    <p:sldId id="539" r:id="rId27"/>
    <p:sldId id="456" r:id="rId28"/>
    <p:sldId id="540" r:id="rId29"/>
    <p:sldId id="451" r:id="rId30"/>
    <p:sldId id="455" r:id="rId31"/>
    <p:sldId id="454" r:id="rId32"/>
    <p:sldId id="542" r:id="rId33"/>
    <p:sldId id="622" r:id="rId34"/>
    <p:sldId id="624" r:id="rId35"/>
    <p:sldId id="623" r:id="rId36"/>
    <p:sldId id="543" r:id="rId37"/>
    <p:sldId id="458" r:id="rId38"/>
    <p:sldId id="545" r:id="rId39"/>
    <p:sldId id="546" r:id="rId40"/>
    <p:sldId id="548" r:id="rId41"/>
    <p:sldId id="547" r:id="rId42"/>
    <p:sldId id="450" r:id="rId43"/>
    <p:sldId id="550" r:id="rId44"/>
    <p:sldId id="553" r:id="rId45"/>
    <p:sldId id="619" r:id="rId46"/>
    <p:sldId id="620" r:id="rId47"/>
    <p:sldId id="552" r:id="rId48"/>
    <p:sldId id="562" r:id="rId49"/>
    <p:sldId id="554" r:id="rId50"/>
    <p:sldId id="558" r:id="rId51"/>
    <p:sldId id="461" r:id="rId52"/>
    <p:sldId id="567" r:id="rId53"/>
    <p:sldId id="621" r:id="rId54"/>
    <p:sldId id="457" r:id="rId55"/>
    <p:sldId id="464" r:id="rId56"/>
    <p:sldId id="463" r:id="rId57"/>
    <p:sldId id="561" r:id="rId58"/>
    <p:sldId id="625" r:id="rId59"/>
    <p:sldId id="626" r:id="rId60"/>
    <p:sldId id="559" r:id="rId61"/>
    <p:sldId id="467" r:id="rId62"/>
    <p:sldId id="627" r:id="rId63"/>
    <p:sldId id="565" r:id="rId64"/>
    <p:sldId id="465" r:id="rId65"/>
    <p:sldId id="468" r:id="rId66"/>
    <p:sldId id="566" r:id="rId6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ARQLの基礎" id="{307D5053-7D50-45ED-9FD3-E640E2621C71}">
          <p14:sldIdLst>
            <p14:sldId id="580"/>
            <p14:sldId id="628"/>
            <p14:sldId id="614"/>
            <p14:sldId id="615"/>
            <p14:sldId id="618"/>
            <p14:sldId id="616"/>
            <p14:sldId id="617"/>
            <p14:sldId id="581"/>
            <p14:sldId id="449"/>
            <p14:sldId id="406"/>
            <p14:sldId id="532"/>
            <p14:sldId id="537"/>
            <p14:sldId id="533"/>
            <p14:sldId id="429"/>
            <p14:sldId id="431"/>
            <p14:sldId id="436"/>
            <p14:sldId id="413"/>
            <p14:sldId id="534"/>
            <p14:sldId id="438"/>
            <p14:sldId id="538"/>
            <p14:sldId id="539"/>
            <p14:sldId id="456"/>
            <p14:sldId id="540"/>
            <p14:sldId id="451"/>
            <p14:sldId id="455"/>
            <p14:sldId id="454"/>
            <p14:sldId id="542"/>
            <p14:sldId id="622"/>
            <p14:sldId id="624"/>
            <p14:sldId id="623"/>
            <p14:sldId id="543"/>
            <p14:sldId id="458"/>
            <p14:sldId id="545"/>
            <p14:sldId id="546"/>
            <p14:sldId id="548"/>
            <p14:sldId id="547"/>
            <p14:sldId id="450"/>
            <p14:sldId id="550"/>
            <p14:sldId id="553"/>
            <p14:sldId id="619"/>
            <p14:sldId id="620"/>
            <p14:sldId id="552"/>
            <p14:sldId id="562"/>
            <p14:sldId id="554"/>
            <p14:sldId id="558"/>
            <p14:sldId id="461"/>
            <p14:sldId id="567"/>
            <p14:sldId id="621"/>
            <p14:sldId id="457"/>
            <p14:sldId id="464"/>
            <p14:sldId id="463"/>
            <p14:sldId id="561"/>
            <p14:sldId id="625"/>
            <p14:sldId id="626"/>
            <p14:sldId id="559"/>
            <p14:sldId id="467"/>
            <p14:sldId id="627"/>
            <p14:sldId id="565"/>
            <p14:sldId id="465"/>
            <p14:sldId id="468"/>
            <p14:sldId id="5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0000"/>
    <a:srgbClr val="FFCCFF"/>
    <a:srgbClr val="CCFFFF"/>
    <a:srgbClr val="CCFFCC"/>
    <a:srgbClr val="99FF9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504" autoAdjust="0"/>
  </p:normalViewPr>
  <p:slideViewPr>
    <p:cSldViewPr snapToGrid="0">
      <p:cViewPr varScale="1">
        <p:scale>
          <a:sx n="93" d="100"/>
          <a:sy n="93" d="100"/>
        </p:scale>
        <p:origin x="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30" tIns="49515" rIns="99030" bIns="4951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9030" tIns="49515" rIns="99030" bIns="49515" rtlCol="0"/>
          <a:lstStyle>
            <a:lvl1pPr algn="r">
              <a:defRPr sz="1300"/>
            </a:lvl1pPr>
          </a:lstStyle>
          <a:p>
            <a:fld id="{F8DBD85F-F416-4F3D-801E-75FF77DFE2FC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0" tIns="49515" rIns="99030" bIns="495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30" tIns="49515" rIns="99030" bIns="495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30" tIns="49515" rIns="99030" bIns="4951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0" tIns="49515" rIns="99030" bIns="49515" rtlCol="0" anchor="b"/>
          <a:lstStyle>
            <a:lvl1pPr algn="r">
              <a:defRPr sz="1300"/>
            </a:lvl1pPr>
          </a:lstStyle>
          <a:p>
            <a:fld id="{A75B4F39-C78B-43D4-BCDC-23D6328CF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7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1026623"/>
            <a:fld id="{79C3B620-1075-443A-95DD-B76AB5D9CB38}" type="slidenum">
              <a:rPr lang="en-US" altLang="ja-JP" smtClean="0">
                <a:ea typeface="ＭＳ Ｐゴシック" charset="-128"/>
              </a:rPr>
              <a:pPr defTabSz="1026623"/>
              <a:t>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98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22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23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6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25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4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30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4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31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0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32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1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33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9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35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5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37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38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0D29D6-10ED-4442-8182-EC018A7E6DB9}" type="slidenum"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50" charset="-128"/>
                <a:cs typeface="+mn-cs"/>
              </a:rPr>
              <a:pPr marL="0" marR="0" lvl="0" indent="0" algn="r" defTabSz="1033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19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40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11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41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7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44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228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46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61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7E618-C64C-4BEE-A3FB-8762E2F2B74D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524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48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32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50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24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53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50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54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55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55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5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9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17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56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45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58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704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59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18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60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3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10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12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19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14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16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8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618-C64C-4BEE-A3FB-8762E2F2B74D}" type="slidenum">
              <a:rPr lang="ja-JP" altLang="en-US" smtClean="0">
                <a:solidFill>
                  <a:srgbClr val="000000"/>
                </a:solidFill>
              </a:rPr>
              <a:pPr/>
              <a:t>17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5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33973">
              <a:defRPr/>
            </a:pPr>
            <a:fld id="{760D29D6-10ED-4442-8182-EC018A7E6DB9}" type="slidenum">
              <a:rPr lang="ja-JP" altLang="en-US" sz="140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pPr defTabSz="1033973">
                <a:defRPr/>
              </a:pPr>
              <a:t>20</a:t>
            </a:fld>
            <a:endParaRPr lang="ja-JP" altLang="en-US" sz="1400">
              <a:solidFill>
                <a:prstClr val="black"/>
              </a:solidFill>
              <a:latin typeface="Calibri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5"/>
          <p:cNvSpPr>
            <a:spLocks noChangeArrowheads="1"/>
          </p:cNvSpPr>
          <p:nvPr userDrawn="1"/>
        </p:nvSpPr>
        <p:spPr bwMode="auto">
          <a:xfrm>
            <a:off x="827088" y="184467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3" name="Rectangle 96"/>
          <p:cNvSpPr>
            <a:spLocks noChangeArrowheads="1"/>
          </p:cNvSpPr>
          <p:nvPr userDrawn="1"/>
        </p:nvSpPr>
        <p:spPr bwMode="auto">
          <a:xfrm>
            <a:off x="715963" y="173196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4" name="Picture 9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7631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14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7915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5" name="日付プレースホルダ 10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6" name="スライド番号プレースホルダ 10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F9C2-19FA-476E-9BC0-E2624994240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7" name="フッター プレースホルダ 102"/>
          <p:cNvSpPr>
            <a:spLocks noGrp="1"/>
          </p:cNvSpPr>
          <p:nvPr>
            <p:ph type="ftr" sz="quarter" idx="12"/>
          </p:nvPr>
        </p:nvSpPr>
        <p:spPr>
          <a:xfrm>
            <a:off x="2786063" y="6400800"/>
            <a:ext cx="357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13520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1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71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4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2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4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8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786063" y="6400800"/>
            <a:ext cx="357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FA4C8-5502-40D8-B34B-2941A4348E5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Line 95"/>
          <p:cNvSpPr>
            <a:spLocks noChangeShapeType="1"/>
          </p:cNvSpPr>
          <p:nvPr userDrawn="1"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8" name="Picture 9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97"/>
          <p:cNvSpPr>
            <a:spLocks noChangeShapeType="1"/>
          </p:cNvSpPr>
          <p:nvPr userDrawn="1"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7268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53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11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25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40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549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06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204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88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95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75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22716-21DE-4572-8245-2FA04B59954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38433"/>
      </p:ext>
    </p:extLst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5"/>
          <p:cNvSpPr>
            <a:spLocks noChangeArrowheads="1"/>
          </p:cNvSpPr>
          <p:nvPr userDrawn="1"/>
        </p:nvSpPr>
        <p:spPr bwMode="auto">
          <a:xfrm>
            <a:off x="827088" y="184467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3" name="Rectangle 96"/>
          <p:cNvSpPr>
            <a:spLocks noChangeArrowheads="1"/>
          </p:cNvSpPr>
          <p:nvPr userDrawn="1"/>
        </p:nvSpPr>
        <p:spPr bwMode="auto">
          <a:xfrm>
            <a:off x="715963" y="173196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94" name="Picture 9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7631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14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7915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5" name="日付プレースホルダ 10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6" name="スライド番号プレースホルダ 10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AE9A7-1E76-4314-9DDA-C9B05EE20473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7" name="フッター プレースホルダ 102"/>
          <p:cNvSpPr>
            <a:spLocks noGrp="1"/>
          </p:cNvSpPr>
          <p:nvPr>
            <p:ph type="ftr" sz="quarter" idx="12"/>
          </p:nvPr>
        </p:nvSpPr>
        <p:spPr>
          <a:xfrm>
            <a:off x="2786063" y="6400800"/>
            <a:ext cx="3571875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449711"/>
      </p:ext>
    </p:extLst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786063" y="6400800"/>
            <a:ext cx="3571875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672CD-0955-43AD-A921-BB5CF6E6A0A1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4164"/>
      </p:ext>
    </p:extLst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4CE73-3995-4A94-93C8-84F3B01C0A66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45672"/>
      </p:ext>
    </p:extLst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C5FBD3-F4E8-40D1-A24E-68967928FA9C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7749"/>
      </p:ext>
    </p:extLst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F2D2F-EEA4-4C06-A872-C945BDB3DEDC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88452"/>
      </p:ext>
    </p:extLst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64008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93778B-8B06-4C3D-9DC0-9B744307E4F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232770"/>
      </p:ext>
    </p:extLst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64008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BE86CF-14E2-4F5E-BEFE-943C8C5D0EDA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18558"/>
      </p:ext>
    </p:extLst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4ADB29-82AF-4F92-B0CC-A575D3C146A5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57961"/>
      </p:ext>
    </p:extLst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0F4C8B-6F32-483C-85E2-A5E0D61133A9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156624"/>
      </p:ext>
    </p:extLst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AAFBB4-13CA-417C-BB61-C0E8A070D1AD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890787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742D9-180F-405F-BE30-99CB9FEDA27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Line 95"/>
          <p:cNvSpPr>
            <a:spLocks noChangeShapeType="1"/>
          </p:cNvSpPr>
          <p:nvPr userDrawn="1"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9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97"/>
          <p:cNvSpPr>
            <a:spLocks noChangeShapeType="1"/>
          </p:cNvSpPr>
          <p:nvPr userDrawn="1"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96110"/>
      </p:ext>
    </p:extLst>
  </p:cSld>
  <p:clrMapOvr>
    <a:masterClrMapping/>
  </p:clrMapOvr>
  <p:transition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26200" y="146050"/>
            <a:ext cx="2032000" cy="598646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5438" y="146050"/>
            <a:ext cx="5948362" cy="598646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BA28B0-E9CE-45CC-8A3C-6110F408828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4532"/>
      </p:ext>
    </p:extLst>
  </p:cSld>
  <p:clrMapOvr>
    <a:masterClrMapping/>
  </p:clrMapOvr>
  <p:transition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1916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4556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55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572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2911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399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84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8737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89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9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9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61AEF-A46B-4B47-9917-01DDF53B411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6" name="Line 95"/>
          <p:cNvSpPr>
            <a:spLocks noChangeShapeType="1"/>
          </p:cNvSpPr>
          <p:nvPr userDrawn="1"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7" name="Picture 9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97"/>
          <p:cNvSpPr>
            <a:spLocks noChangeShapeType="1"/>
          </p:cNvSpPr>
          <p:nvPr userDrawn="1"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45774"/>
      </p:ext>
    </p:extLst>
  </p:cSld>
  <p:clrMapOvr>
    <a:masterClrMapping/>
  </p:clrMapOvr>
  <p:transition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8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77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41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68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88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9156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51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011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145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8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64008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F6E90-3768-4B35-A9A1-38CC8793D07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Line 95"/>
          <p:cNvSpPr>
            <a:spLocks noChangeShapeType="1"/>
          </p:cNvSpPr>
          <p:nvPr userDrawn="1"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97"/>
          <p:cNvSpPr>
            <a:spLocks noChangeShapeType="1"/>
          </p:cNvSpPr>
          <p:nvPr userDrawn="1"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12624"/>
      </p:ext>
    </p:extLst>
  </p:cSld>
  <p:clrMapOvr>
    <a:masterClrMapping/>
  </p:clrMapOvr>
  <p:transition>
    <p:cut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7503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363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13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9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64008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2111-D64B-40AF-9A38-A34294CE137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351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5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0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46050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9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6892" name="Rectangle 9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6893" name="Rectangle 9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情報科学概論 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6894" name="Rectangle 9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58B074-BA5C-4601-AA58-3C10B89B9D20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ransition>
    <p:cut/>
  </p:transition>
  <p:hf hdr="0" ft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kumimoji="1" sz="3200" b="1" u="sng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2017/8/3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情報科学概論 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49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0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46050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9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6892" name="Rectangle 9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a typeface="ＭＳ Ｐゴシック" pitchFamily="50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6893" name="Rectangle 9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情報科学概論 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6894" name="Rectangle 9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6ED6E-62D6-44DB-9FED-84FA0C682DFA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6895" name="Line 95"/>
          <p:cNvSpPr>
            <a:spLocks noChangeShapeType="1"/>
          </p:cNvSpPr>
          <p:nvPr userDrawn="1"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2057" name="Picture 96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97" name="Line 97"/>
          <p:cNvSpPr>
            <a:spLocks noChangeShapeType="1"/>
          </p:cNvSpPr>
          <p:nvPr userDrawn="1"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1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>
    <p:cut/>
  </p:transition>
  <p:hf hdr="0" ft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kumimoji="1" sz="3200" b="1" u="sng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情報科学概論 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21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efix.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data.org/wiki/Wikidata:List_of_properti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wledgeGraphJapan/LODws1st" TargetMode="Externa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ery.wikidata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3zPn8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2696" y="2355639"/>
            <a:ext cx="7721359" cy="117353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ja-JP" altLang="en-US" sz="3200" dirty="0" smtClean="0">
                <a:solidFill>
                  <a:srgbClr val="FF0000"/>
                </a:solidFill>
                <a:ea typeface="HG創英角ｺﾞｼｯｸUB" pitchFamily="49" charset="-128"/>
              </a:rPr>
              <a:t>ハンズオン</a:t>
            </a:r>
            <a:r>
              <a:rPr lang="ja-JP" altLang="en-US" sz="3200" dirty="0">
                <a:solidFill>
                  <a:srgbClr val="FF0000"/>
                </a:solidFill>
                <a:ea typeface="HG創英角ｺﾞｼｯｸUB" pitchFamily="49" charset="-128"/>
              </a:rPr>
              <a:t>セッション</a:t>
            </a:r>
            <a:r>
              <a:rPr lang="en-US" altLang="ja-JP" sz="4400" dirty="0" smtClean="0">
                <a:ea typeface="HG創英角ｺﾞｼｯｸUB" pitchFamily="49" charset="-128"/>
              </a:rPr>
              <a:t/>
            </a:r>
            <a:br>
              <a:rPr lang="en-US" altLang="ja-JP" sz="4400" dirty="0" smtClean="0">
                <a:ea typeface="HG創英角ｺﾞｼｯｸUB" pitchFamily="49" charset="-128"/>
              </a:rPr>
            </a:br>
            <a:r>
              <a:rPr lang="en-US" altLang="ja-JP" sz="4400" dirty="0" smtClean="0">
                <a:ea typeface="HG創英角ｺﾞｼｯｸUB" pitchFamily="49" charset="-128"/>
              </a:rPr>
              <a:t>LOD</a:t>
            </a:r>
            <a:r>
              <a:rPr lang="ja-JP" altLang="en-US" sz="4400" dirty="0">
                <a:ea typeface="HG創英角ｺﾞｼｯｸUB" pitchFamily="49" charset="-128"/>
              </a:rPr>
              <a:t>用検索言語</a:t>
            </a:r>
            <a:r>
              <a:rPr lang="en-US" altLang="ja-JP" sz="4400" dirty="0">
                <a:ea typeface="HG創英角ｺﾞｼｯｸUB" pitchFamily="49" charset="-128"/>
              </a:rPr>
              <a:t>SPARQL</a:t>
            </a:r>
            <a:r>
              <a:rPr lang="ja-JP" altLang="en-US" sz="4400" dirty="0">
                <a:ea typeface="HG創英角ｺﾞｼｯｸUB" pitchFamily="49" charset="-128"/>
              </a:rPr>
              <a:t>の基礎</a:t>
            </a:r>
            <a:endParaRPr lang="ja-JP" altLang="en-US" sz="2000" dirty="0"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055" y="4558644"/>
            <a:ext cx="8001000" cy="1752600"/>
          </a:xfrm>
        </p:spPr>
        <p:txBody>
          <a:bodyPr/>
          <a:lstStyle/>
          <a:p>
            <a:pPr eaLnBrk="1" hangingPunct="1"/>
            <a:r>
              <a:rPr lang="zh-CN" altLang="en-US" sz="3600" b="0" u="none" dirty="0"/>
              <a:t>大阪大学 産業科学研究所</a:t>
            </a:r>
            <a:endParaRPr lang="en-US" altLang="zh-CN" sz="3600" b="0" u="none" dirty="0"/>
          </a:p>
          <a:p>
            <a:pPr eaLnBrk="1" hangingPunct="1"/>
            <a:r>
              <a:rPr lang="zh-CN" altLang="en-US" sz="3600" b="0" u="none" dirty="0"/>
              <a:t>古崎晃司</a:t>
            </a:r>
            <a:endParaRPr lang="en-US" altLang="ja-JP" sz="3600" b="0" u="none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B539F-EAE4-47A7-9F81-4EED34964D87}"/>
              </a:ext>
            </a:extLst>
          </p:cNvPr>
          <p:cNvSpPr txBox="1"/>
          <p:nvPr/>
        </p:nvSpPr>
        <p:spPr>
          <a:xfrm>
            <a:off x="290665" y="148092"/>
            <a:ext cx="846577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b="1" dirty="0">
                <a:solidFill>
                  <a:srgbClr val="0000FF"/>
                </a:solidFill>
              </a:rPr>
              <a:t>第</a:t>
            </a:r>
            <a:r>
              <a:rPr lang="en-US" altLang="ja-JP" sz="2800" b="1" dirty="0">
                <a:solidFill>
                  <a:srgbClr val="0000FF"/>
                </a:solidFill>
              </a:rPr>
              <a:t>1</a:t>
            </a:r>
            <a:r>
              <a:rPr lang="ja-JP" altLang="en-US" sz="2800" b="1" dirty="0">
                <a:solidFill>
                  <a:srgbClr val="0000FF"/>
                </a:solidFill>
              </a:rPr>
              <a:t>回</a:t>
            </a:r>
            <a:r>
              <a:rPr lang="en-US" altLang="ja-JP" sz="2800" b="1" dirty="0">
                <a:solidFill>
                  <a:srgbClr val="0000FF"/>
                </a:solidFill>
              </a:rPr>
              <a:t>Linked Open Data (LOD) </a:t>
            </a:r>
            <a:r>
              <a:rPr lang="ja-JP" altLang="en-US" sz="2800" b="1" dirty="0">
                <a:solidFill>
                  <a:srgbClr val="0000FF"/>
                </a:solidFill>
              </a:rPr>
              <a:t>活用</a:t>
            </a:r>
            <a:r>
              <a:rPr lang="ja-JP" altLang="en-US" sz="2800" b="1" dirty="0" smtClean="0">
                <a:solidFill>
                  <a:srgbClr val="0000FF"/>
                </a:solidFill>
              </a:rPr>
              <a:t>ワークショップ</a:t>
            </a:r>
            <a:endParaRPr lang="en-US" altLang="ja-JP" sz="2800" b="1" dirty="0" smtClean="0">
              <a:solidFill>
                <a:srgbClr val="0000FF"/>
              </a:solidFill>
            </a:endParaRPr>
          </a:p>
          <a:p>
            <a:pPr algn="r"/>
            <a:r>
              <a:rPr lang="en-US" altLang="ja-JP" sz="2400" dirty="0" smtClean="0"/>
              <a:t>2017</a:t>
            </a:r>
            <a:r>
              <a:rPr lang="zh-TW" altLang="en-US" sz="2400" dirty="0" smtClean="0"/>
              <a:t>年</a:t>
            </a:r>
            <a:r>
              <a:rPr lang="en-US" altLang="ja-JP" sz="2400" dirty="0" smtClean="0"/>
              <a:t>8</a:t>
            </a:r>
            <a:r>
              <a:rPr lang="zh-TW" altLang="en-US" sz="2400" dirty="0" smtClean="0"/>
              <a:t>月</a:t>
            </a:r>
            <a:r>
              <a:rPr lang="en-US" altLang="ja-JP" sz="2400" dirty="0" smtClean="0"/>
              <a:t>3</a:t>
            </a:r>
            <a:r>
              <a:rPr lang="zh-TW" altLang="en-US" sz="2400" dirty="0" smtClean="0"/>
              <a:t>日</a:t>
            </a:r>
            <a:r>
              <a:rPr lang="zh-TW" altLang="en-US" sz="2400" dirty="0"/>
              <a:t>（木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algn="r"/>
            <a:r>
              <a:rPr lang="ja-JP" altLang="en-US" sz="2400" dirty="0" smtClean="0"/>
              <a:t>＠</a:t>
            </a:r>
            <a:r>
              <a:rPr lang="zh-TW" altLang="en-US" sz="2400" dirty="0" smtClean="0"/>
              <a:t>理研</a:t>
            </a:r>
            <a:r>
              <a:rPr lang="zh-TW" altLang="en-US" sz="2400" dirty="0"/>
              <a:t>東京連絡事務所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73388714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SPARQL</a:t>
            </a:r>
            <a:r>
              <a:rPr lang="ja-JP" altLang="en-US" dirty="0"/>
              <a:t>による</a:t>
            </a:r>
            <a:r>
              <a:rPr lang="en-US" altLang="ja-JP" dirty="0"/>
              <a:t>RDF</a:t>
            </a:r>
            <a:r>
              <a:rPr lang="ja-JP" altLang="en-US" dirty="0"/>
              <a:t>の検索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87167"/>
            <a:ext cx="8817850" cy="5400600"/>
          </a:xfrm>
        </p:spPr>
        <p:txBody>
          <a:bodyPr/>
          <a:lstStyle/>
          <a:p>
            <a:r>
              <a:rPr lang="en-US" altLang="ja-JP" sz="2800" dirty="0"/>
              <a:t>SPARQL</a:t>
            </a:r>
          </a:p>
          <a:p>
            <a:pPr lvl="1"/>
            <a:r>
              <a:rPr kumimoji="1" lang="en-US" altLang="ja-JP" sz="2400" dirty="0"/>
              <a:t>RDF</a:t>
            </a:r>
            <a:r>
              <a:rPr kumimoji="1" lang="ja-JP" altLang="en-US" sz="2400" dirty="0"/>
              <a:t>データに対するクエリ言語</a:t>
            </a:r>
            <a:endParaRPr kumimoji="1" lang="en-US" altLang="ja-JP" sz="2400" dirty="0"/>
          </a:p>
          <a:p>
            <a:pPr lvl="1"/>
            <a:r>
              <a:rPr lang="ja-JP" altLang="en-US" sz="2400" dirty="0">
                <a:solidFill>
                  <a:srgbClr val="FF3333"/>
                </a:solidFill>
              </a:rPr>
              <a:t>「指定したグラフ構造」</a:t>
            </a:r>
            <a:r>
              <a:rPr lang="ja-JP" altLang="en-US" sz="2400" dirty="0"/>
              <a:t>に一致するトリプルを検索する</a:t>
            </a:r>
            <a:endParaRPr lang="en-US" altLang="ja-JP" sz="2400" dirty="0"/>
          </a:p>
          <a:p>
            <a:r>
              <a:rPr lang="ja-JP" altLang="en-US" dirty="0"/>
              <a:t>最も基本的な検索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3335" y="3212976"/>
            <a:ext cx="2699778" cy="28623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000000"/>
                </a:solidFill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000000"/>
                </a:solidFill>
              </a:rPr>
              <a:t>   ?s ?p 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000000"/>
                </a:solidFill>
              </a:rPr>
              <a:t>LIMIT 100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27584" y="4372810"/>
            <a:ext cx="2304256" cy="5683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87458" y="5943664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</a:rPr>
              <a:t>↑取得する数の制限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48729" y="4452097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</a:rPr>
              <a:t>←検索するグラフのパターン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50501" y="3030216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</a:rPr>
              <a:t>←返す要素（*は全て）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931530" y="3212976"/>
            <a:ext cx="506760" cy="5683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22892" y="5438868"/>
            <a:ext cx="920915" cy="5683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51011" y="4913712"/>
            <a:ext cx="273489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0000"/>
                </a:solidFill>
              </a:rPr>
              <a:t>この例では</a:t>
            </a:r>
            <a:r>
              <a:rPr lang="en-US" altLang="ja-JP" sz="2400" dirty="0">
                <a:solidFill>
                  <a:srgbClr val="000000"/>
                </a:solidFill>
              </a:rPr>
              <a:t/>
            </a:r>
            <a:br>
              <a:rPr lang="en-US" altLang="ja-JP" sz="2400" dirty="0">
                <a:solidFill>
                  <a:srgbClr val="000000"/>
                </a:solidFill>
              </a:rPr>
            </a:br>
            <a:r>
              <a:rPr lang="ja-JP" altLang="en-US" sz="2400" dirty="0">
                <a:solidFill>
                  <a:srgbClr val="0000FF"/>
                </a:solidFill>
              </a:rPr>
              <a:t>「任意のトリプルの組み合わせ」</a:t>
            </a:r>
          </a:p>
        </p:txBody>
      </p:sp>
      <p:sp>
        <p:nvSpPr>
          <p:cNvPr id="29" name="四角形吹き出し 28"/>
          <p:cNvSpPr/>
          <p:nvPr/>
        </p:nvSpPr>
        <p:spPr bwMode="auto">
          <a:xfrm>
            <a:off x="6547520" y="2889768"/>
            <a:ext cx="2520280" cy="1327335"/>
          </a:xfrm>
          <a:prstGeom prst="wedgeRectCallout">
            <a:avLst>
              <a:gd name="adj1" fmla="val -35061"/>
              <a:gd name="adj2" fmla="val 78175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このパターンを変えることで，欲しいデータを取得する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3203074" y="4982542"/>
            <a:ext cx="2057047" cy="882005"/>
          </a:xfrm>
          <a:prstGeom prst="wedgeRectCallout">
            <a:avLst>
              <a:gd name="adj1" fmla="val -61371"/>
              <a:gd name="adj2" fmla="val -59023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</a:t>
            </a:r>
            <a:r>
              <a:rPr lang="en-US" altLang="ja-JP" sz="2400" b="1" dirty="0">
                <a:solidFill>
                  <a:srgbClr val="0000FF"/>
                </a:solidFill>
              </a:rPr>
              <a:t>.</a:t>
            </a:r>
            <a:r>
              <a:rPr lang="ja-JP" altLang="en-US" sz="2400" b="1" dirty="0">
                <a:solidFill>
                  <a:srgbClr val="0000FF"/>
                </a:solidFill>
              </a:rPr>
              <a:t>」</a:t>
            </a:r>
            <a:r>
              <a:rPr lang="ja-JP" altLang="en-US" sz="2400" dirty="0">
                <a:solidFill>
                  <a:srgbClr val="0000FF"/>
                </a:solidFill>
              </a:rPr>
              <a:t>（ピリオド）</a:t>
            </a:r>
            <a:endParaRPr lang="en-US" altLang="ja-JP" sz="2400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00FF"/>
                </a:solidFill>
              </a:rPr>
              <a:t>を忘れない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 bwMode="auto">
          <a:xfrm>
            <a:off x="2973115" y="3522121"/>
            <a:ext cx="3277896" cy="882005"/>
          </a:xfrm>
          <a:prstGeom prst="wedgeRectCallout">
            <a:avLst>
              <a:gd name="adj1" fmla="val -72182"/>
              <a:gd name="adj2" fmla="val 54551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</a:rPr>
              <a:t>?x</a:t>
            </a:r>
            <a:r>
              <a:rPr lang="ja-JP" altLang="en-US" sz="2400" dirty="0">
                <a:solidFill>
                  <a:srgbClr val="0000FF"/>
                </a:solidFill>
              </a:rPr>
              <a:t>（ｘ：任意の文字列）は</a:t>
            </a:r>
            <a:r>
              <a:rPr lang="ja-JP" altLang="en-US" sz="2400" b="1" dirty="0">
                <a:solidFill>
                  <a:srgbClr val="FF0000"/>
                </a:solidFill>
              </a:rPr>
              <a:t>変数</a:t>
            </a:r>
            <a:r>
              <a:rPr lang="ja-JP" altLang="en-US" sz="2400" dirty="0">
                <a:solidFill>
                  <a:srgbClr val="0000FF"/>
                </a:solidFill>
              </a:rPr>
              <a:t>を表す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46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93924"/>
            <a:ext cx="7886700" cy="67831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グラフパターンによる検索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800949" y="2829814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日本</a:t>
            </a:r>
          </a:p>
        </p:txBody>
      </p:sp>
      <p:sp>
        <p:nvSpPr>
          <p:cNvPr id="8" name="円/楕円 7"/>
          <p:cNvSpPr/>
          <p:nvPr/>
        </p:nvSpPr>
        <p:spPr bwMode="auto">
          <a:xfrm>
            <a:off x="472381" y="448376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大阪大学</a:t>
            </a:r>
          </a:p>
        </p:txBody>
      </p:sp>
      <p:cxnSp>
        <p:nvCxnSpPr>
          <p:cNvPr id="10" name="直線矢印コネクタ 9"/>
          <p:cNvCxnSpPr>
            <a:stCxn id="8" idx="6"/>
            <a:endCxn id="7" idx="2"/>
          </p:cNvCxnSpPr>
          <p:nvPr/>
        </p:nvCxnSpPr>
        <p:spPr bwMode="auto">
          <a:xfrm flipV="1">
            <a:off x="1642971" y="3225858"/>
            <a:ext cx="2157978" cy="1653947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2493036" y="3568428"/>
            <a:ext cx="41549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85342" y="3722961"/>
            <a:ext cx="20104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おおさかだいがく</a:t>
            </a:r>
          </a:p>
        </p:txBody>
      </p:sp>
      <p:cxnSp>
        <p:nvCxnSpPr>
          <p:cNvPr id="18" name="直線矢印コネクタ 17"/>
          <p:cNvCxnSpPr>
            <a:stCxn id="8" idx="6"/>
            <a:endCxn id="16" idx="1"/>
          </p:cNvCxnSpPr>
          <p:nvPr/>
        </p:nvCxnSpPr>
        <p:spPr bwMode="auto">
          <a:xfrm flipV="1">
            <a:off x="1642971" y="3923016"/>
            <a:ext cx="2642371" cy="95678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2772543" y="3827578"/>
            <a:ext cx="110799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読み仮名</a:t>
            </a:r>
          </a:p>
        </p:txBody>
      </p:sp>
      <p:sp>
        <p:nvSpPr>
          <p:cNvPr id="30" name="円/楕円 29"/>
          <p:cNvSpPr/>
          <p:nvPr/>
        </p:nvSpPr>
        <p:spPr bwMode="auto">
          <a:xfrm>
            <a:off x="3722610" y="4512477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吹田市</a:t>
            </a:r>
          </a:p>
        </p:txBody>
      </p:sp>
      <p:cxnSp>
        <p:nvCxnSpPr>
          <p:cNvPr id="31" name="直線矢印コネクタ 30"/>
          <p:cNvCxnSpPr>
            <a:stCxn id="8" idx="6"/>
            <a:endCxn id="30" idx="2"/>
          </p:cNvCxnSpPr>
          <p:nvPr/>
        </p:nvCxnSpPr>
        <p:spPr bwMode="auto">
          <a:xfrm>
            <a:off x="1642971" y="4879805"/>
            <a:ext cx="2079639" cy="28716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円/楕円 32"/>
          <p:cNvSpPr/>
          <p:nvPr/>
        </p:nvSpPr>
        <p:spPr bwMode="auto">
          <a:xfrm>
            <a:off x="6988569" y="5474906"/>
            <a:ext cx="1529972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(VIAF)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4" name="直線矢印コネクタ 33"/>
          <p:cNvCxnSpPr>
            <a:stCxn id="48" idx="6"/>
            <a:endCxn id="33" idx="2"/>
          </p:cNvCxnSpPr>
          <p:nvPr/>
        </p:nvCxnSpPr>
        <p:spPr bwMode="auto">
          <a:xfrm flipV="1">
            <a:off x="5251250" y="5870950"/>
            <a:ext cx="1737319" cy="376104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1642971" y="5393121"/>
            <a:ext cx="250581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国立国会図書館典拠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ID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71431" y="4589131"/>
            <a:ext cx="133882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本部所在地</a:t>
            </a:r>
          </a:p>
        </p:txBody>
      </p:sp>
      <p:sp>
        <p:nvSpPr>
          <p:cNvPr id="48" name="円/楕円 47"/>
          <p:cNvSpPr/>
          <p:nvPr/>
        </p:nvSpPr>
        <p:spPr bwMode="auto">
          <a:xfrm>
            <a:off x="3821475" y="5831069"/>
            <a:ext cx="1429775" cy="83196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Web NDL </a:t>
            </a:r>
            <a:b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</a:b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Authorities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49" name="直線矢印コネクタ 48"/>
          <p:cNvCxnSpPr>
            <a:stCxn id="8" idx="6"/>
            <a:endCxn id="48" idx="2"/>
          </p:cNvCxnSpPr>
          <p:nvPr/>
        </p:nvCxnSpPr>
        <p:spPr bwMode="auto">
          <a:xfrm>
            <a:off x="1642971" y="4879805"/>
            <a:ext cx="2178504" cy="136724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5118172" y="5646403"/>
            <a:ext cx="186095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skos:exactMatch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24547" y="640715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大阪大学</a:t>
            </a:r>
          </a:p>
        </p:txBody>
      </p:sp>
      <p:cxnSp>
        <p:nvCxnSpPr>
          <p:cNvPr id="56" name="直線矢印コネクタ 55"/>
          <p:cNvCxnSpPr>
            <a:stCxn id="48" idx="6"/>
            <a:endCxn id="55" idx="1"/>
          </p:cNvCxnSpPr>
          <p:nvPr/>
        </p:nvCxnSpPr>
        <p:spPr bwMode="auto">
          <a:xfrm>
            <a:off x="5251250" y="6247054"/>
            <a:ext cx="1273297" cy="36015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5485284" y="6394083"/>
            <a:ext cx="6463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標目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7" name="円/楕円 7"/>
          <p:cNvSpPr/>
          <p:nvPr/>
        </p:nvSpPr>
        <p:spPr bwMode="auto">
          <a:xfrm>
            <a:off x="737574" y="1537160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8" name="円/楕円 29"/>
          <p:cNvSpPr/>
          <p:nvPr/>
        </p:nvSpPr>
        <p:spPr bwMode="auto">
          <a:xfrm>
            <a:off x="2992099" y="1537160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9" name="直線矢印コネクタ 38"/>
          <p:cNvCxnSpPr>
            <a:stCxn id="37" idx="6"/>
            <a:endCxn id="38" idx="2"/>
          </p:cNvCxnSpPr>
          <p:nvPr/>
        </p:nvCxnSpPr>
        <p:spPr bwMode="auto">
          <a:xfrm>
            <a:off x="1908164" y="1933204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テキスト ボックス 39"/>
          <p:cNvSpPr txBox="1"/>
          <p:nvPr/>
        </p:nvSpPr>
        <p:spPr>
          <a:xfrm>
            <a:off x="2075408" y="143047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9883" y="1211065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937" y="944998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6024" y="158635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?p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?o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56183" y="2367982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67745" y="2366921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15450" y="2342604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4886945" y="1219746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17925" y="934316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82644" y="2822498"/>
            <a:ext cx="4499158" cy="2446035"/>
            <a:chOff x="624781" y="2982214"/>
            <a:chExt cx="4499158" cy="2446035"/>
          </a:xfrm>
        </p:grpSpPr>
        <p:sp>
          <p:nvSpPr>
            <p:cNvPr id="60" name="円/楕円 6"/>
            <p:cNvSpPr/>
            <p:nvPr/>
          </p:nvSpPr>
          <p:spPr bwMode="auto">
            <a:xfrm>
              <a:off x="3953349" y="2982214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61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62" name="直線矢印コネクタ 61"/>
            <p:cNvCxnSpPr>
              <a:stCxn id="61" idx="6"/>
              <a:endCxn id="60" idx="2"/>
            </p:cNvCxnSpPr>
            <p:nvPr/>
          </p:nvCxnSpPr>
          <p:spPr bwMode="auto">
            <a:xfrm flipV="1">
              <a:off x="1795371" y="3378258"/>
              <a:ext cx="2157978" cy="1653947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2645436" y="3720828"/>
              <a:ext cx="338554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b="1" dirty="0">
                  <a:solidFill>
                    <a:srgbClr val="FF0000"/>
                  </a:solidFill>
                  <a:latin typeface="Tahoma"/>
                  <a:ea typeface="ＭＳ Ｐゴシック"/>
                </a:rPr>
                <a:t>　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4155" y="3713635"/>
            <a:ext cx="5823448" cy="1552888"/>
            <a:chOff x="624781" y="3875361"/>
            <a:chExt cx="5823448" cy="1552888"/>
          </a:xfrm>
        </p:grpSpPr>
        <p:sp>
          <p:nvSpPr>
            <p:cNvPr id="75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437742" y="3875361"/>
              <a:ext cx="2010487" cy="4001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  <p:cxnSp>
          <p:nvCxnSpPr>
            <p:cNvPr id="77" name="直線矢印コネクタ 76"/>
            <p:cNvCxnSpPr>
              <a:stCxn id="75" idx="6"/>
              <a:endCxn id="76" idx="1"/>
            </p:cNvCxnSpPr>
            <p:nvPr/>
          </p:nvCxnSpPr>
          <p:spPr bwMode="auto">
            <a:xfrm flipV="1">
              <a:off x="1795371" y="4075416"/>
              <a:ext cx="2642371" cy="956789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2924943" y="3979978"/>
              <a:ext cx="954107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/>
                  <a:ea typeface="ＭＳ Ｐゴシック"/>
                  <a:cs typeface="+mn-cs"/>
                </a:rPr>
                <a:t>　　　　　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72381" y="4492044"/>
            <a:ext cx="4420819" cy="820804"/>
            <a:chOff x="624781" y="4636161"/>
            <a:chExt cx="4420819" cy="820804"/>
          </a:xfrm>
        </p:grpSpPr>
        <p:sp>
          <p:nvSpPr>
            <p:cNvPr id="79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80" name="円/楕円 29"/>
            <p:cNvSpPr/>
            <p:nvPr/>
          </p:nvSpPr>
          <p:spPr bwMode="auto">
            <a:xfrm>
              <a:off x="3875010" y="4664877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81" name="直線矢印コネクタ 80"/>
            <p:cNvCxnSpPr>
              <a:stCxn id="79" idx="6"/>
              <a:endCxn id="80" idx="2"/>
            </p:cNvCxnSpPr>
            <p:nvPr/>
          </p:nvCxnSpPr>
          <p:spPr bwMode="auto">
            <a:xfrm>
              <a:off x="1795371" y="5032205"/>
              <a:ext cx="2079639" cy="28716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82" name="テキスト ボックス 81"/>
            <p:cNvSpPr txBox="1"/>
            <p:nvPr/>
          </p:nvSpPr>
          <p:spPr>
            <a:xfrm>
              <a:off x="2323831" y="4741531"/>
              <a:ext cx="133882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74404" y="4472425"/>
            <a:ext cx="4778869" cy="2179277"/>
            <a:chOff x="624781" y="4636161"/>
            <a:chExt cx="4778869" cy="2179277"/>
          </a:xfrm>
        </p:grpSpPr>
        <p:sp>
          <p:nvSpPr>
            <p:cNvPr id="87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795371" y="5545521"/>
              <a:ext cx="2505814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  <p:sp>
          <p:nvSpPr>
            <p:cNvPr id="89" name="円/楕円 47"/>
            <p:cNvSpPr/>
            <p:nvPr/>
          </p:nvSpPr>
          <p:spPr bwMode="auto">
            <a:xfrm>
              <a:off x="3973875" y="5983469"/>
              <a:ext cx="1429775" cy="831969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90" name="直線矢印コネクタ 89"/>
            <p:cNvCxnSpPr>
              <a:stCxn id="87" idx="6"/>
              <a:endCxn id="89" idx="2"/>
            </p:cNvCxnSpPr>
            <p:nvPr/>
          </p:nvCxnSpPr>
          <p:spPr bwMode="auto">
            <a:xfrm>
              <a:off x="1795371" y="5032205"/>
              <a:ext cx="2178504" cy="1367249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0" name="グループ化 19"/>
          <p:cNvGrpSpPr/>
          <p:nvPr/>
        </p:nvGrpSpPr>
        <p:grpSpPr>
          <a:xfrm>
            <a:off x="3812151" y="5478018"/>
            <a:ext cx="4697066" cy="1188132"/>
            <a:chOff x="3973875" y="5627306"/>
            <a:chExt cx="4697066" cy="1188132"/>
          </a:xfrm>
        </p:grpSpPr>
        <p:sp>
          <p:nvSpPr>
            <p:cNvPr id="91" name="円/楕円 32"/>
            <p:cNvSpPr/>
            <p:nvPr/>
          </p:nvSpPr>
          <p:spPr bwMode="auto">
            <a:xfrm>
              <a:off x="7140969" y="5627306"/>
              <a:ext cx="1529972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92" name="直線矢印コネクタ 91"/>
            <p:cNvCxnSpPr>
              <a:stCxn id="93" idx="6"/>
              <a:endCxn id="91" idx="2"/>
            </p:cNvCxnSpPr>
            <p:nvPr/>
          </p:nvCxnSpPr>
          <p:spPr bwMode="auto">
            <a:xfrm flipV="1">
              <a:off x="5403650" y="6023350"/>
              <a:ext cx="1737319" cy="376104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3" name="円/楕円 47"/>
            <p:cNvSpPr/>
            <p:nvPr/>
          </p:nvSpPr>
          <p:spPr bwMode="auto">
            <a:xfrm>
              <a:off x="3973875" y="5983469"/>
              <a:ext cx="1429775" cy="831969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5270572" y="5798803"/>
              <a:ext cx="1860959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3830799" y="5840050"/>
            <a:ext cx="3913660" cy="976193"/>
            <a:chOff x="3973875" y="5983469"/>
            <a:chExt cx="3913660" cy="976193"/>
          </a:xfrm>
        </p:grpSpPr>
        <p:sp>
          <p:nvSpPr>
            <p:cNvPr id="95" name="円/楕円 47"/>
            <p:cNvSpPr/>
            <p:nvPr/>
          </p:nvSpPr>
          <p:spPr bwMode="auto">
            <a:xfrm>
              <a:off x="3973875" y="5983469"/>
              <a:ext cx="1429775" cy="831969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6676947" y="6559552"/>
              <a:ext cx="1210588" cy="4001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  <p:cxnSp>
          <p:nvCxnSpPr>
            <p:cNvPr id="97" name="直線矢印コネクタ 96"/>
            <p:cNvCxnSpPr>
              <a:stCxn id="95" idx="6"/>
              <a:endCxn id="96" idx="1"/>
            </p:cNvCxnSpPr>
            <p:nvPr/>
          </p:nvCxnSpPr>
          <p:spPr bwMode="auto">
            <a:xfrm>
              <a:off x="5403650" y="6399454"/>
              <a:ext cx="1273297" cy="360153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テキスト ボックス 97"/>
            <p:cNvSpPr txBox="1"/>
            <p:nvPr/>
          </p:nvSpPr>
          <p:spPr>
            <a:xfrm>
              <a:off x="5637684" y="6546483"/>
              <a:ext cx="646331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/>
            <a:r>
              <a:rPr lang="ja-JP" altLang="en-US" sz="5400" b="1" dirty="0" smtClean="0">
                <a:solidFill>
                  <a:srgbClr val="009900"/>
                </a:solidFill>
              </a:rPr>
              <a:t>検索例</a:t>
            </a:r>
            <a:r>
              <a:rPr lang="ja-JP" altLang="en-US" sz="5400" b="1" dirty="0">
                <a:solidFill>
                  <a:srgbClr val="009900"/>
                </a:solidFill>
              </a:rPr>
              <a:t>１</a:t>
            </a:r>
            <a:r>
              <a:rPr lang="ja-JP" altLang="en-US" sz="5400" b="1" dirty="0" smtClean="0">
                <a:solidFill>
                  <a:srgbClr val="009900"/>
                </a:solidFill>
              </a:rPr>
              <a:t>：</a:t>
            </a:r>
            <a:r>
              <a:rPr lang="ja-JP" altLang="en-US" sz="5400" b="1" dirty="0">
                <a:solidFill>
                  <a:srgbClr val="009900"/>
                </a:solidFill>
              </a:rPr>
              <a:t>主語のみ指定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円/楕円 7"/>
          <p:cNvSpPr/>
          <p:nvPr/>
        </p:nvSpPr>
        <p:spPr bwMode="auto">
          <a:xfrm>
            <a:off x="798130" y="4354635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大阪大学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" name="円/楕円 29"/>
          <p:cNvSpPr/>
          <p:nvPr/>
        </p:nvSpPr>
        <p:spPr bwMode="auto">
          <a:xfrm>
            <a:off x="3052655" y="4354635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10" name="直線矢印コネクタ 9"/>
          <p:cNvCxnSpPr>
            <a:stCxn id="7" idx="6"/>
            <a:endCxn id="9" idx="2"/>
          </p:cNvCxnSpPr>
          <p:nvPr/>
        </p:nvCxnSpPr>
        <p:spPr bwMode="auto">
          <a:xfrm>
            <a:off x="1968720" y="4750679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2135964" y="424794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0439" y="4028540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493" y="3762473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47501" y="4385573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大阪大学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 ?p ?o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6739" y="5185457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8301" y="5184396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6006" y="5160079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947501" y="4037221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8481" y="3751791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419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93924"/>
            <a:ext cx="7886700" cy="678318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/>
              <a:t>検索例１：</a:t>
            </a:r>
            <a:r>
              <a:rPr kumimoji="1" lang="ja-JP" altLang="en-US" b="1" dirty="0"/>
              <a:t>グラフパターン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800949" y="2829814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日本</a:t>
            </a:r>
          </a:p>
        </p:txBody>
      </p:sp>
      <p:sp>
        <p:nvSpPr>
          <p:cNvPr id="8" name="円/楕円 7"/>
          <p:cNvSpPr/>
          <p:nvPr/>
        </p:nvSpPr>
        <p:spPr bwMode="auto">
          <a:xfrm>
            <a:off x="472381" y="448376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大阪大学</a:t>
            </a:r>
          </a:p>
        </p:txBody>
      </p:sp>
      <p:cxnSp>
        <p:nvCxnSpPr>
          <p:cNvPr id="10" name="直線矢印コネクタ 9"/>
          <p:cNvCxnSpPr>
            <a:stCxn id="8" idx="6"/>
            <a:endCxn id="7" idx="2"/>
          </p:cNvCxnSpPr>
          <p:nvPr/>
        </p:nvCxnSpPr>
        <p:spPr bwMode="auto">
          <a:xfrm flipV="1">
            <a:off x="1642971" y="3225858"/>
            <a:ext cx="2157978" cy="1653947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2493036" y="3568428"/>
            <a:ext cx="41549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85342" y="3722961"/>
            <a:ext cx="20104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おおさかだいがく</a:t>
            </a:r>
          </a:p>
        </p:txBody>
      </p:sp>
      <p:cxnSp>
        <p:nvCxnSpPr>
          <p:cNvPr id="18" name="直線矢印コネクタ 17"/>
          <p:cNvCxnSpPr>
            <a:stCxn id="8" idx="6"/>
            <a:endCxn id="16" idx="1"/>
          </p:cNvCxnSpPr>
          <p:nvPr/>
        </p:nvCxnSpPr>
        <p:spPr bwMode="auto">
          <a:xfrm flipV="1">
            <a:off x="1642971" y="3923016"/>
            <a:ext cx="2642371" cy="95678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2772543" y="3827578"/>
            <a:ext cx="110799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読み仮名</a:t>
            </a:r>
          </a:p>
        </p:txBody>
      </p:sp>
      <p:sp>
        <p:nvSpPr>
          <p:cNvPr id="30" name="円/楕円 29"/>
          <p:cNvSpPr/>
          <p:nvPr/>
        </p:nvSpPr>
        <p:spPr bwMode="auto">
          <a:xfrm>
            <a:off x="3722610" y="4512477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吹田市</a:t>
            </a:r>
          </a:p>
        </p:txBody>
      </p:sp>
      <p:cxnSp>
        <p:nvCxnSpPr>
          <p:cNvPr id="31" name="直線矢印コネクタ 30"/>
          <p:cNvCxnSpPr>
            <a:stCxn id="8" idx="6"/>
            <a:endCxn id="30" idx="2"/>
          </p:cNvCxnSpPr>
          <p:nvPr/>
        </p:nvCxnSpPr>
        <p:spPr bwMode="auto">
          <a:xfrm>
            <a:off x="1642971" y="4879805"/>
            <a:ext cx="2079639" cy="28716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円/楕円 32"/>
          <p:cNvSpPr/>
          <p:nvPr/>
        </p:nvSpPr>
        <p:spPr bwMode="auto">
          <a:xfrm>
            <a:off x="6988569" y="5474906"/>
            <a:ext cx="1529972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(VIAF)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4" name="直線矢印コネクタ 33"/>
          <p:cNvCxnSpPr>
            <a:stCxn id="48" idx="6"/>
            <a:endCxn id="33" idx="2"/>
          </p:cNvCxnSpPr>
          <p:nvPr/>
        </p:nvCxnSpPr>
        <p:spPr bwMode="auto">
          <a:xfrm flipV="1">
            <a:off x="5251250" y="5870950"/>
            <a:ext cx="1737319" cy="376104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1642971" y="5393121"/>
            <a:ext cx="250581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国立国会図書館典拠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ID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71431" y="4589131"/>
            <a:ext cx="133882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本部所在地</a:t>
            </a:r>
          </a:p>
        </p:txBody>
      </p:sp>
      <p:sp>
        <p:nvSpPr>
          <p:cNvPr id="48" name="円/楕円 47"/>
          <p:cNvSpPr/>
          <p:nvPr/>
        </p:nvSpPr>
        <p:spPr bwMode="auto">
          <a:xfrm>
            <a:off x="3821475" y="5831069"/>
            <a:ext cx="1429775" cy="83196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Web NDL </a:t>
            </a:r>
            <a:b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</a:b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Authorities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49" name="直線矢印コネクタ 48"/>
          <p:cNvCxnSpPr>
            <a:stCxn id="8" idx="6"/>
            <a:endCxn id="48" idx="2"/>
          </p:cNvCxnSpPr>
          <p:nvPr/>
        </p:nvCxnSpPr>
        <p:spPr bwMode="auto">
          <a:xfrm>
            <a:off x="1642971" y="4879805"/>
            <a:ext cx="2178504" cy="136724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5118172" y="5646403"/>
            <a:ext cx="186095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skos:exactMatch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24547" y="640715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大阪大学</a:t>
            </a:r>
          </a:p>
        </p:txBody>
      </p:sp>
      <p:cxnSp>
        <p:nvCxnSpPr>
          <p:cNvPr id="56" name="直線矢印コネクタ 55"/>
          <p:cNvCxnSpPr>
            <a:stCxn id="48" idx="6"/>
            <a:endCxn id="55" idx="1"/>
          </p:cNvCxnSpPr>
          <p:nvPr/>
        </p:nvCxnSpPr>
        <p:spPr bwMode="auto">
          <a:xfrm>
            <a:off x="5251250" y="6247054"/>
            <a:ext cx="1273297" cy="36015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5485284" y="6394083"/>
            <a:ext cx="6463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標目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7" name="円/楕円 7"/>
          <p:cNvSpPr/>
          <p:nvPr/>
        </p:nvSpPr>
        <p:spPr bwMode="auto">
          <a:xfrm>
            <a:off x="737574" y="1537160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大阪大学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8" name="円/楕円 29"/>
          <p:cNvSpPr/>
          <p:nvPr/>
        </p:nvSpPr>
        <p:spPr bwMode="auto">
          <a:xfrm>
            <a:off x="2992099" y="1537160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9" name="直線矢印コネクタ 38"/>
          <p:cNvCxnSpPr>
            <a:stCxn id="37" idx="6"/>
            <a:endCxn id="38" idx="2"/>
          </p:cNvCxnSpPr>
          <p:nvPr/>
        </p:nvCxnSpPr>
        <p:spPr bwMode="auto">
          <a:xfrm>
            <a:off x="1908164" y="1933204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テキスト ボックス 39"/>
          <p:cNvSpPr txBox="1"/>
          <p:nvPr/>
        </p:nvSpPr>
        <p:spPr>
          <a:xfrm>
            <a:off x="2075408" y="143047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9883" y="1211065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937" y="944998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86945" y="1568098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大阪大学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 ?p ?o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56183" y="2367982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67745" y="2366921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15450" y="2342604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4886945" y="1219746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17925" y="934316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82644" y="2822498"/>
            <a:ext cx="4499158" cy="2446035"/>
            <a:chOff x="624781" y="2982214"/>
            <a:chExt cx="4499158" cy="2446035"/>
          </a:xfrm>
        </p:grpSpPr>
        <p:sp>
          <p:nvSpPr>
            <p:cNvPr id="60" name="円/楕円 6"/>
            <p:cNvSpPr/>
            <p:nvPr/>
          </p:nvSpPr>
          <p:spPr bwMode="auto">
            <a:xfrm>
              <a:off x="3953349" y="2982214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61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62" name="直線矢印コネクタ 61"/>
            <p:cNvCxnSpPr>
              <a:stCxn id="61" idx="6"/>
              <a:endCxn id="60" idx="2"/>
            </p:cNvCxnSpPr>
            <p:nvPr/>
          </p:nvCxnSpPr>
          <p:spPr bwMode="auto">
            <a:xfrm flipV="1">
              <a:off x="1795371" y="3378258"/>
              <a:ext cx="2157978" cy="1653947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2645436" y="3720828"/>
              <a:ext cx="338554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b="1" dirty="0">
                  <a:solidFill>
                    <a:srgbClr val="FF0000"/>
                  </a:solidFill>
                  <a:latin typeface="Tahoma"/>
                  <a:ea typeface="ＭＳ Ｐゴシック"/>
                </a:rPr>
                <a:t>　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4155" y="3713635"/>
            <a:ext cx="5823448" cy="1552888"/>
            <a:chOff x="624781" y="3875361"/>
            <a:chExt cx="5823448" cy="1552888"/>
          </a:xfrm>
        </p:grpSpPr>
        <p:sp>
          <p:nvSpPr>
            <p:cNvPr id="75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437742" y="3875361"/>
              <a:ext cx="2010487" cy="4001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  <p:cxnSp>
          <p:nvCxnSpPr>
            <p:cNvPr id="77" name="直線矢印コネクタ 76"/>
            <p:cNvCxnSpPr>
              <a:stCxn id="75" idx="6"/>
              <a:endCxn id="76" idx="1"/>
            </p:cNvCxnSpPr>
            <p:nvPr/>
          </p:nvCxnSpPr>
          <p:spPr bwMode="auto">
            <a:xfrm flipV="1">
              <a:off x="1795371" y="4075416"/>
              <a:ext cx="2642371" cy="956789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2924943" y="3979978"/>
              <a:ext cx="954107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/>
                  <a:ea typeface="ＭＳ Ｐゴシック"/>
                  <a:cs typeface="+mn-cs"/>
                </a:rPr>
                <a:t>　　　　　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72381" y="4492044"/>
            <a:ext cx="4420819" cy="820804"/>
            <a:chOff x="624781" y="4636161"/>
            <a:chExt cx="4420819" cy="820804"/>
          </a:xfrm>
        </p:grpSpPr>
        <p:sp>
          <p:nvSpPr>
            <p:cNvPr id="79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80" name="円/楕円 29"/>
            <p:cNvSpPr/>
            <p:nvPr/>
          </p:nvSpPr>
          <p:spPr bwMode="auto">
            <a:xfrm>
              <a:off x="3875010" y="4664877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81" name="直線矢印コネクタ 80"/>
            <p:cNvCxnSpPr>
              <a:stCxn id="79" idx="6"/>
              <a:endCxn id="80" idx="2"/>
            </p:cNvCxnSpPr>
            <p:nvPr/>
          </p:nvCxnSpPr>
          <p:spPr bwMode="auto">
            <a:xfrm>
              <a:off x="1795371" y="5032205"/>
              <a:ext cx="2079639" cy="28716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82" name="テキスト ボックス 81"/>
            <p:cNvSpPr txBox="1"/>
            <p:nvPr/>
          </p:nvSpPr>
          <p:spPr>
            <a:xfrm>
              <a:off x="2323831" y="4741531"/>
              <a:ext cx="133882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74404" y="4472425"/>
            <a:ext cx="4778869" cy="2179277"/>
            <a:chOff x="624781" y="4636161"/>
            <a:chExt cx="4778869" cy="2179277"/>
          </a:xfrm>
        </p:grpSpPr>
        <p:sp>
          <p:nvSpPr>
            <p:cNvPr id="87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795371" y="5545521"/>
              <a:ext cx="2505814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  <p:sp>
          <p:nvSpPr>
            <p:cNvPr id="89" name="円/楕円 47"/>
            <p:cNvSpPr/>
            <p:nvPr/>
          </p:nvSpPr>
          <p:spPr bwMode="auto">
            <a:xfrm>
              <a:off x="3973875" y="5983469"/>
              <a:ext cx="1429775" cy="831969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90" name="直線矢印コネクタ 89"/>
            <p:cNvCxnSpPr>
              <a:stCxn id="87" idx="6"/>
              <a:endCxn id="89" idx="2"/>
            </p:cNvCxnSpPr>
            <p:nvPr/>
          </p:nvCxnSpPr>
          <p:spPr bwMode="auto">
            <a:xfrm>
              <a:off x="1795371" y="5032205"/>
              <a:ext cx="2178504" cy="1367249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65" name="四角形吹き出し 64"/>
          <p:cNvSpPr/>
          <p:nvPr/>
        </p:nvSpPr>
        <p:spPr bwMode="auto">
          <a:xfrm>
            <a:off x="295621" y="5335961"/>
            <a:ext cx="2181006" cy="1265995"/>
          </a:xfrm>
          <a:prstGeom prst="wedgeRectCallout">
            <a:avLst>
              <a:gd name="adj1" fmla="val -23207"/>
              <a:gd name="adj2" fmla="val -71576"/>
            </a:avLst>
          </a:prstGeom>
          <a:solidFill>
            <a:srgbClr val="CCFF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主語を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＜大阪大学＞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に固定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2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検索例１：</a:t>
            </a:r>
            <a:r>
              <a:rPr lang="ja-JP" altLang="en-US" b="1" dirty="0"/>
              <a:t>主語のみ指定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「大阪大学」を主語（</a:t>
            </a:r>
            <a:r>
              <a:rPr lang="en-US" altLang="ja-JP" u="none" dirty="0">
                <a:solidFill>
                  <a:srgbClr val="0000FF"/>
                </a:solidFill>
              </a:rPr>
              <a:t>Subject</a:t>
            </a:r>
            <a:r>
              <a:rPr lang="ja-JP" altLang="en-US" u="none" dirty="0">
                <a:solidFill>
                  <a:srgbClr val="0000FF"/>
                </a:solidFill>
              </a:rPr>
              <a:t>）に含む</a:t>
            </a:r>
            <a:r>
              <a:rPr lang="ja-JP" altLang="en-US" u="none" dirty="0"/>
              <a:t>トリプルの述語（</a:t>
            </a:r>
            <a:r>
              <a:rPr lang="en-US" altLang="ja-JP" u="none" dirty="0"/>
              <a:t>?p</a:t>
            </a:r>
            <a:r>
              <a:rPr lang="ja-JP" altLang="en-US" u="none" dirty="0"/>
              <a:t>）と目的語（</a:t>
            </a:r>
            <a:r>
              <a:rPr lang="en-US" altLang="ja-JP" u="none" dirty="0"/>
              <a:t>?o</a:t>
            </a:r>
            <a:r>
              <a:rPr lang="ja-JP" altLang="en-US" u="none" dirty="0"/>
              <a:t>）を取得する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7835" y="2086074"/>
            <a:ext cx="879914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pt-BR" altLang="ja-JP" sz="2800" dirty="0">
                <a:solidFill>
                  <a:srgbClr val="000000"/>
                </a:solidFill>
              </a:rPr>
              <a:t>&lt;http://www.wikidata.org/entity/Q651233&gt; ?p 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LIMIT 100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57972" y="2960413"/>
            <a:ext cx="6965453" cy="5332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2530913" y="3671091"/>
            <a:ext cx="4953834" cy="510802"/>
          </a:xfrm>
          <a:prstGeom prst="wedgeRectCallout">
            <a:avLst>
              <a:gd name="adj1" fmla="val -32370"/>
              <a:gd name="adj2" fmla="val -95493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FF"/>
                </a:solidFill>
              </a:rPr>
              <a:t>Wikidata</a:t>
            </a:r>
            <a:r>
              <a:rPr lang="ja-JP" altLang="en-US" sz="2400" b="1" dirty="0">
                <a:solidFill>
                  <a:srgbClr val="0000FF"/>
                </a:solidFill>
              </a:rPr>
              <a:t>で「大阪大学」を表す</a:t>
            </a:r>
            <a:r>
              <a:rPr lang="en-US" altLang="ja-JP" sz="2400" b="1" dirty="0">
                <a:solidFill>
                  <a:srgbClr val="0000FF"/>
                </a:solidFill>
              </a:rPr>
              <a:t>URI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59148" y="4382631"/>
            <a:ext cx="643483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rgbClr val="000000"/>
                </a:solidFill>
              </a:rPr>
              <a:t>補足：</a:t>
            </a:r>
            <a:r>
              <a:rPr lang="en-US" altLang="ja-JP" sz="2800" b="1" u="sng" dirty="0">
                <a:solidFill>
                  <a:srgbClr val="000000"/>
                </a:solidFill>
              </a:rPr>
              <a:t>select</a:t>
            </a:r>
            <a:r>
              <a:rPr lang="ja-JP" altLang="en-US" sz="2800" b="1" u="sng" dirty="0">
                <a:solidFill>
                  <a:srgbClr val="000000"/>
                </a:solidFill>
              </a:rPr>
              <a:t>の詳細指定</a:t>
            </a:r>
            <a:endParaRPr lang="en-US" altLang="ja-JP" sz="2800" b="1" u="sng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000000"/>
                </a:solidFill>
              </a:rPr>
              <a:t>・重複した結果を除く場合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000000"/>
                </a:solidFill>
              </a:rPr>
              <a:t>　→</a:t>
            </a:r>
            <a:r>
              <a:rPr lang="en-US" altLang="ja-JP" sz="2800" b="1" dirty="0">
                <a:solidFill>
                  <a:srgbClr val="000000"/>
                </a:solidFill>
              </a:rPr>
              <a:t>select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distinct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>
                <a:solidFill>
                  <a:srgbClr val="000000"/>
                </a:solidFill>
              </a:rPr>
              <a:t>*</a:t>
            </a:r>
            <a:r>
              <a:rPr lang="ja-JP" altLang="en-US" sz="2800" dirty="0">
                <a:solidFill>
                  <a:srgbClr val="000000"/>
                </a:solidFill>
              </a:rPr>
              <a:t>　　とする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000000"/>
                </a:solidFill>
              </a:rPr>
              <a:t>・取得する変数を明示的に指定する場合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000000"/>
                </a:solidFill>
              </a:rPr>
              <a:t>　→</a:t>
            </a:r>
            <a:r>
              <a:rPr lang="en-US" altLang="ja-JP" sz="2800" b="1" dirty="0">
                <a:solidFill>
                  <a:srgbClr val="000000"/>
                </a:solidFill>
              </a:rPr>
              <a:t>select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?p ?o</a:t>
            </a:r>
            <a:r>
              <a:rPr lang="ja-JP" altLang="en-US" sz="2800" b="1" dirty="0">
                <a:solidFill>
                  <a:srgbClr val="000000"/>
                </a:solidFill>
              </a:rPr>
              <a:t>　</a:t>
            </a:r>
            <a:r>
              <a:rPr lang="ja-JP" altLang="en-US" sz="2800" dirty="0">
                <a:solidFill>
                  <a:srgbClr val="000000"/>
                </a:solidFill>
              </a:rPr>
              <a:t>とする</a:t>
            </a:r>
            <a:endParaRPr lang="en-US" altLang="ja-JP" sz="2800" dirty="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 bwMode="auto">
          <a:xfrm>
            <a:off x="3061252" y="2143182"/>
            <a:ext cx="5659030" cy="510802"/>
          </a:xfrm>
          <a:prstGeom prst="wedgeRectCallout">
            <a:avLst>
              <a:gd name="adj1" fmla="val 18763"/>
              <a:gd name="adj2" fmla="val 12465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smtClean="0">
                <a:solidFill>
                  <a:srgbClr val="0000FF"/>
                </a:solidFill>
              </a:rPr>
              <a:t>IRI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を直接記述するときは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&lt;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　　　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&gt;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で囲む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929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39" y="0"/>
            <a:ext cx="7885880" cy="6591949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84884" y="1608935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5908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検索例</a:t>
            </a:r>
            <a:r>
              <a:rPr lang="en-US" altLang="ja-JP" b="1" dirty="0" smtClean="0"/>
              <a:t>1-2</a:t>
            </a:r>
            <a:r>
              <a:rPr lang="ja-JP" altLang="en-US" b="1" dirty="0" smtClean="0"/>
              <a:t>：</a:t>
            </a:r>
            <a:r>
              <a:rPr lang="ja-JP" altLang="en-US" b="1" dirty="0"/>
              <a:t>主語のみ指定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「大阪大学」を主語（</a:t>
            </a:r>
            <a:r>
              <a:rPr lang="en-US" altLang="ja-JP" u="none" dirty="0">
                <a:solidFill>
                  <a:srgbClr val="0000FF"/>
                </a:solidFill>
              </a:rPr>
              <a:t>Subject</a:t>
            </a:r>
            <a:r>
              <a:rPr lang="ja-JP" altLang="en-US" u="none" dirty="0">
                <a:solidFill>
                  <a:srgbClr val="0000FF"/>
                </a:solidFill>
              </a:rPr>
              <a:t>）</a:t>
            </a:r>
            <a:r>
              <a:rPr lang="ja-JP" altLang="en-US" b="0" u="none" dirty="0">
                <a:solidFill>
                  <a:srgbClr val="0000FF"/>
                </a:solidFill>
              </a:rPr>
              <a:t>とする</a:t>
            </a:r>
            <a:r>
              <a:rPr lang="ja-JP" altLang="en-US" u="none" dirty="0"/>
              <a:t>トリプルの述語（</a:t>
            </a:r>
            <a:r>
              <a:rPr lang="en-US" altLang="ja-JP" u="none" dirty="0"/>
              <a:t>?p</a:t>
            </a:r>
            <a:r>
              <a:rPr lang="ja-JP" altLang="en-US" u="none" dirty="0"/>
              <a:t>）を取得する（</a:t>
            </a:r>
            <a:r>
              <a:rPr lang="ja-JP" altLang="en-US" dirty="0">
                <a:solidFill>
                  <a:srgbClr val="FF0000"/>
                </a:solidFill>
              </a:rPr>
              <a:t>重複除く</a:t>
            </a:r>
            <a:r>
              <a:rPr lang="ja-JP" altLang="en-US" u="none" dirty="0"/>
              <a:t>）</a:t>
            </a:r>
            <a:endParaRPr lang="en-US" altLang="ja-JP" u="none" dirty="0"/>
          </a:p>
          <a:p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7835" y="2086074"/>
            <a:ext cx="879914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>
                <a:solidFill>
                  <a:srgbClr val="FF0000"/>
                </a:solidFill>
              </a:rPr>
              <a:t>distinct ?p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pt-BR" altLang="ja-JP" sz="2800" dirty="0">
                <a:solidFill>
                  <a:srgbClr val="000000"/>
                </a:solidFill>
              </a:rPr>
              <a:t>&lt;http://www.wikidata.org/entity/Q651233&gt; ?p 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LIMIT 100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57972" y="2960413"/>
            <a:ext cx="6965453" cy="5332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2530913" y="3671091"/>
            <a:ext cx="4953834" cy="510802"/>
          </a:xfrm>
          <a:prstGeom prst="wedgeRectCallout">
            <a:avLst>
              <a:gd name="adj1" fmla="val -32370"/>
              <a:gd name="adj2" fmla="val -95493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FF"/>
                </a:solidFill>
              </a:rPr>
              <a:t>Wikidata</a:t>
            </a:r>
            <a:r>
              <a:rPr lang="ja-JP" altLang="en-US" sz="2400" b="1" dirty="0">
                <a:solidFill>
                  <a:srgbClr val="0000FF"/>
                </a:solidFill>
              </a:rPr>
              <a:t>で「大阪大学」を表す</a:t>
            </a:r>
            <a:r>
              <a:rPr lang="en-US" altLang="ja-JP" sz="2400" b="1" dirty="0">
                <a:solidFill>
                  <a:srgbClr val="0000FF"/>
                </a:solidFill>
              </a:rPr>
              <a:t>URI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7835" y="4671673"/>
            <a:ext cx="8316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→このようなクエリを用いることで，</a:t>
            </a:r>
            <a:r>
              <a:rPr kumimoji="1" lang="en-US" altLang="ja-JP" sz="3200" dirty="0"/>
              <a:t/>
            </a:r>
            <a:br>
              <a:rPr kumimoji="1" lang="en-US" altLang="ja-JP" sz="3200" dirty="0"/>
            </a:br>
            <a:r>
              <a:rPr kumimoji="1" lang="ja-JP" altLang="en-US" sz="3200" dirty="0"/>
              <a:t>　利用されている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プロパティの（種類の）一覧</a:t>
            </a:r>
            <a:r>
              <a:rPr kumimoji="1" lang="ja-JP" altLang="en-US" sz="3200" dirty="0"/>
              <a:t>を</a:t>
            </a:r>
            <a:r>
              <a:rPr kumimoji="1" lang="en-US" altLang="ja-JP" sz="3200" dirty="0"/>
              <a:t/>
            </a:r>
            <a:br>
              <a:rPr kumimoji="1" lang="en-US" altLang="ja-JP" sz="3200" dirty="0"/>
            </a:br>
            <a:r>
              <a:rPr kumimoji="1" lang="ja-JP" altLang="en-US" sz="3200" dirty="0"/>
              <a:t>　調べることが分かる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170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19" y="146050"/>
            <a:ext cx="6239143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1-3: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PREFIX</a:t>
            </a:r>
            <a:r>
              <a:rPr lang="ja-JP" altLang="en-US" sz="3200" b="1" dirty="0" smtClean="0">
                <a:solidFill>
                  <a:srgbClr val="0000FF"/>
                </a:solidFill>
              </a:rPr>
              <a:t>を利用した省略表現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36512" y="987167"/>
            <a:ext cx="9001000" cy="860683"/>
          </a:xfrm>
        </p:spPr>
        <p:txBody>
          <a:bodyPr/>
          <a:lstStyle/>
          <a:p>
            <a:r>
              <a:rPr lang="en-US" altLang="ja-JP" u="none" dirty="0"/>
              <a:t>PREFIX</a:t>
            </a:r>
            <a:r>
              <a:rPr lang="ja-JP" altLang="en-US" u="none" dirty="0"/>
              <a:t>（接頭語）を定義することで，ＵＲＩの省略表現が可能</a:t>
            </a:r>
            <a:endParaRPr lang="en-US" altLang="ja-JP" u="none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5347" y="4229736"/>
            <a:ext cx="876289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FF"/>
                </a:solidFill>
              </a:rPr>
              <a:t>PREFIX </a:t>
            </a:r>
            <a:r>
              <a:rPr lang="en-US" altLang="ja-JP" sz="2800" b="1" dirty="0" err="1">
                <a:solidFill>
                  <a:srgbClr val="0000FF"/>
                </a:solidFill>
              </a:rPr>
              <a:t>wd</a:t>
            </a:r>
            <a:r>
              <a:rPr lang="en-US" altLang="ja-JP" sz="2800" b="1" dirty="0">
                <a:solidFill>
                  <a:srgbClr val="0000FF"/>
                </a:solidFill>
              </a:rPr>
              <a:t>:</a:t>
            </a:r>
            <a:r>
              <a:rPr lang="en-US" altLang="ja-JP" sz="2800" dirty="0">
                <a:solidFill>
                  <a:srgbClr val="0000FF"/>
                </a:solidFill>
              </a:rPr>
              <a:t>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en-US" altLang="ja-JP" sz="2800" b="1" dirty="0">
                <a:solidFill>
                  <a:srgbClr val="FF0000"/>
                </a:solidFill>
              </a:rPr>
              <a:t>wd:Q651233</a:t>
            </a:r>
            <a:r>
              <a:rPr lang="en-US" altLang="ja-JP" sz="2800" dirty="0">
                <a:solidFill>
                  <a:srgbClr val="000000"/>
                </a:solidFill>
              </a:rPr>
              <a:t> ?p 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7267" y="1998378"/>
            <a:ext cx="879914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/>
              <a:t>distinct ?p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pt-BR" altLang="ja-JP" sz="2800" dirty="0">
                <a:solidFill>
                  <a:srgbClr val="FF0000"/>
                </a:solidFill>
              </a:rPr>
              <a:t>&lt;http://www.wikidata.org/entity/Q651233&gt; </a:t>
            </a:r>
            <a:r>
              <a:rPr lang="pt-BR" altLang="ja-JP" sz="2800" dirty="0">
                <a:solidFill>
                  <a:srgbClr val="000000"/>
                </a:solidFill>
              </a:rPr>
              <a:t>?p 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3" name="下矢印 12"/>
          <p:cNvSpPr/>
          <p:nvPr/>
        </p:nvSpPr>
        <p:spPr>
          <a:xfrm>
            <a:off x="3403527" y="3732067"/>
            <a:ext cx="1081141" cy="56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4224270" y="4818019"/>
            <a:ext cx="4812137" cy="1459860"/>
          </a:xfrm>
          <a:prstGeom prst="wedgeRectCallout">
            <a:avLst>
              <a:gd name="adj1" fmla="val -63293"/>
              <a:gd name="adj2" fmla="val -59072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PREFIX</a:t>
            </a:r>
            <a:r>
              <a:rPr lang="ja-JP" altLang="en-US" sz="2400" b="1" dirty="0">
                <a:solidFill>
                  <a:srgbClr val="0000FF"/>
                </a:solidFill>
              </a:rPr>
              <a:t>の定義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00FF"/>
                </a:solidFill>
              </a:rPr>
              <a:t>省略表現に用いる文字列は任意に設定できるが，できるだけ</a:t>
            </a:r>
            <a:r>
              <a:rPr lang="ja-JP" altLang="en-US" sz="2400" dirty="0">
                <a:solidFill>
                  <a:srgbClr val="FF0000"/>
                </a:solidFill>
              </a:rPr>
              <a:t>慣習的に利用されるもの</a:t>
            </a:r>
            <a:r>
              <a:rPr lang="ja-JP" altLang="en-US" sz="2400" dirty="0">
                <a:solidFill>
                  <a:srgbClr val="0000FF"/>
                </a:solidFill>
              </a:rPr>
              <a:t>にあわせるとよい．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7908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検索例１の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r>
              <a:rPr kumimoji="1" lang="en-US" altLang="ja-JP" dirty="0"/>
              <a:t>PREFIX</a:t>
            </a:r>
            <a:r>
              <a:rPr lang="ja-JP" altLang="en-US" dirty="0"/>
              <a:t>利用せず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kumimoji="1" lang="en-US" altLang="ja-JP" dirty="0"/>
              <a:t>istinct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pPr lvl="1"/>
            <a:r>
              <a:rPr lang="en-US" altLang="ja-JP" dirty="0"/>
              <a:t>PREFIX</a:t>
            </a:r>
            <a:r>
              <a:rPr lang="ja-JP" altLang="en-US" dirty="0"/>
              <a:t>を</a:t>
            </a:r>
            <a:r>
              <a:rPr lang="ja-JP" altLang="en-US" dirty="0" smtClean="0"/>
              <a:t>利用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</a:t>
            </a:r>
            <a:r>
              <a:rPr lang="ja-JP" altLang="en-US" u="none" dirty="0" smtClean="0"/>
              <a:t>）主語と</a:t>
            </a:r>
            <a:r>
              <a:rPr lang="en-US" altLang="ja-JP" u="none" dirty="0" smtClean="0"/>
              <a:t>IRI</a:t>
            </a:r>
            <a:r>
              <a:rPr lang="ja-JP" altLang="en-US" u="none" dirty="0" smtClean="0"/>
              <a:t>を変え，同様</a:t>
            </a:r>
            <a:r>
              <a:rPr lang="ja-JP" altLang="en-US" u="none" dirty="0"/>
              <a:t>のクエリ（</a:t>
            </a:r>
            <a:r>
              <a:rPr lang="en-US" altLang="ja-JP" u="none" dirty="0"/>
              <a:t>PREFIX</a:t>
            </a:r>
            <a:r>
              <a:rPr lang="ja-JP" altLang="en-US" u="none" dirty="0"/>
              <a:t>利用のみでよい）を実行</a:t>
            </a:r>
            <a:r>
              <a:rPr lang="ja-JP" altLang="en-US" u="none" dirty="0" smtClean="0"/>
              <a:t>する</a:t>
            </a:r>
            <a:endParaRPr lang="en-US" altLang="ja-JP" u="none" dirty="0" smtClean="0"/>
          </a:p>
          <a:p>
            <a:pPr lvl="1"/>
            <a:r>
              <a:rPr lang="ja-JP" altLang="en-US" dirty="0" smtClean="0"/>
              <a:t>先ほど調べて</a:t>
            </a:r>
            <a:r>
              <a:rPr lang="en-US" altLang="ja-JP" dirty="0" smtClean="0"/>
              <a:t>IRI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r>
              <a:rPr lang="ja-JP" altLang="en-US" u="none" dirty="0" smtClean="0"/>
              <a:t>各</a:t>
            </a:r>
            <a:r>
              <a:rPr lang="en-US" altLang="ja-JP" u="none" dirty="0" smtClean="0"/>
              <a:t>IRI</a:t>
            </a:r>
            <a:r>
              <a:rPr lang="ja-JP" altLang="en-US" u="none" dirty="0" smtClean="0"/>
              <a:t>ごとに，どのような述語（プロパティ）を持つかを調べる</a:t>
            </a:r>
            <a:endParaRPr lang="en-US" altLang="ja-JP" u="none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6871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今回の演習で用いる</a:t>
            </a:r>
            <a:r>
              <a:rPr kumimoji="1" lang="en-US" altLang="ja-JP" b="1" dirty="0"/>
              <a:t>PREFIX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5438" y="1002322"/>
            <a:ext cx="8636854" cy="562707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dirty="0"/>
              <a:t>RDF</a:t>
            </a:r>
            <a:r>
              <a:rPr kumimoji="1" lang="ja-JP" altLang="en-US" sz="2800" dirty="0"/>
              <a:t>一般のもの</a:t>
            </a:r>
            <a:endParaRPr kumimoji="1" lang="en-US" altLang="ja-JP" sz="2800" dirty="0"/>
          </a:p>
          <a:p>
            <a:pPr lvl="1"/>
            <a:r>
              <a:rPr lang="en-US" altLang="ja-JP" sz="2400" b="1" dirty="0" err="1">
                <a:solidFill>
                  <a:srgbClr val="FF0000"/>
                </a:solidFill>
              </a:rPr>
              <a:t>rdfs</a:t>
            </a:r>
            <a:r>
              <a:rPr lang="en-US" altLang="ja-JP" sz="2400" b="1" dirty="0">
                <a:solidFill>
                  <a:srgbClr val="FF0000"/>
                </a:solidFill>
              </a:rPr>
              <a:t>: </a:t>
            </a:r>
            <a:r>
              <a:rPr lang="en-US" altLang="ja-JP" sz="2400" dirty="0"/>
              <a:t>&lt;http://www.w3.org/2000/01/rdf-schema#&gt;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RDF</a:t>
            </a:r>
            <a:r>
              <a:rPr lang="ja-JP" altLang="en-US" sz="2400" dirty="0"/>
              <a:t>スキーマ（基本的な語彙定義）</a:t>
            </a:r>
            <a:endParaRPr lang="en-US" altLang="ja-JP" sz="2400" dirty="0"/>
          </a:p>
          <a:p>
            <a:pPr lvl="1"/>
            <a:r>
              <a:rPr lang="de-DE" altLang="ja-JP" sz="2400" b="1" dirty="0"/>
              <a:t>schema: </a:t>
            </a:r>
            <a:r>
              <a:rPr lang="de-DE" altLang="ja-JP" sz="2400" dirty="0"/>
              <a:t>&lt;http://schema.org/&gt;</a:t>
            </a:r>
            <a:br>
              <a:rPr lang="de-DE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Web</a:t>
            </a:r>
            <a:r>
              <a:rPr lang="ja-JP" altLang="en-US" sz="2400" dirty="0"/>
              <a:t>のメタデータに記述される語彙</a:t>
            </a:r>
            <a:endParaRPr lang="de-DE" altLang="ja-JP" sz="2400" dirty="0"/>
          </a:p>
          <a:p>
            <a:pPr lvl="1"/>
            <a:r>
              <a:rPr lang="de-DE" altLang="ja-JP" sz="2400" b="1" dirty="0"/>
              <a:t>skos: </a:t>
            </a:r>
            <a:r>
              <a:rPr lang="de-DE" altLang="ja-JP" sz="2400" dirty="0"/>
              <a:t>&lt;http://www.w3.org/2004/02/skos/core#&gt;</a:t>
            </a:r>
            <a:br>
              <a:rPr lang="de-DE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Web</a:t>
            </a:r>
            <a:r>
              <a:rPr lang="ja-JP" altLang="en-US" sz="2400" dirty="0"/>
              <a:t>上でのシソーラス，用語集などに用いられる語彙</a:t>
            </a:r>
            <a:endParaRPr lang="en-US" altLang="ja-JP" sz="2400" dirty="0"/>
          </a:p>
          <a:p>
            <a:r>
              <a:rPr kumimoji="1" lang="en-US" altLang="ja-JP" sz="2800" dirty="0" err="1"/>
              <a:t>Wikidata</a:t>
            </a:r>
            <a:r>
              <a:rPr lang="ja-JP" altLang="en-US" sz="2800" dirty="0"/>
              <a:t>で使われるもの</a:t>
            </a:r>
            <a:endParaRPr lang="en-US" altLang="ja-JP" sz="2800" dirty="0"/>
          </a:p>
          <a:p>
            <a:pPr lvl="1"/>
            <a:r>
              <a:rPr lang="pl-PL" altLang="ja-JP" sz="2400" b="1" dirty="0">
                <a:solidFill>
                  <a:srgbClr val="FF0000"/>
                </a:solidFill>
              </a:rPr>
              <a:t>wd: </a:t>
            </a:r>
            <a:r>
              <a:rPr lang="pl-PL" altLang="ja-JP" sz="2400" dirty="0"/>
              <a:t>&lt;http://www.wikidata.org/entity/&gt;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　エンティティ（もの，コト，データ）</a:t>
            </a:r>
            <a:endParaRPr lang="en-US" altLang="ja-JP" sz="2400" dirty="0"/>
          </a:p>
          <a:p>
            <a:pPr lvl="1"/>
            <a:r>
              <a:rPr lang="pl-PL" altLang="ja-JP" sz="2400" b="1" dirty="0">
                <a:solidFill>
                  <a:srgbClr val="FF0000"/>
                </a:solidFill>
              </a:rPr>
              <a:t>wdt: </a:t>
            </a:r>
            <a:r>
              <a:rPr lang="pl-PL" altLang="ja-JP" sz="2400" dirty="0"/>
              <a:t>&lt;http://www.wikidata.org/prop/direct/&gt;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　プロパティ（述語</a:t>
            </a:r>
            <a:r>
              <a:rPr lang="en-US" altLang="ja-JP" sz="2400" dirty="0"/>
              <a:t>/</a:t>
            </a:r>
            <a:r>
              <a:rPr lang="ja-JP" altLang="en-US" sz="2400" dirty="0"/>
              <a:t>関係）</a:t>
            </a:r>
            <a:r>
              <a:rPr lang="en-US" altLang="ja-JP" sz="2400" dirty="0"/>
              <a:t>※</a:t>
            </a:r>
            <a:r>
              <a:rPr lang="ja-JP" altLang="en-US" sz="2400" dirty="0"/>
              <a:t>主に</a:t>
            </a:r>
            <a:r>
              <a:rPr lang="en-US" altLang="ja-JP" sz="2400" dirty="0"/>
              <a:t>SPARQL</a:t>
            </a:r>
            <a:r>
              <a:rPr lang="ja-JP" altLang="en-US" sz="2400" dirty="0"/>
              <a:t>検索用の直接関係</a:t>
            </a:r>
            <a:endParaRPr kumimoji="1" lang="en-US" altLang="ja-JP" sz="2400" dirty="0"/>
          </a:p>
          <a:p>
            <a:r>
              <a:rPr kumimoji="1" lang="en-US" altLang="ja-JP" sz="2800" dirty="0"/>
              <a:t>PREFIX</a:t>
            </a:r>
            <a:r>
              <a:rPr kumimoji="1" lang="ja-JP" altLang="en-US" sz="2800" dirty="0"/>
              <a:t>の検索サービス</a:t>
            </a:r>
            <a:endParaRPr kumimoji="1" lang="en-US" altLang="ja-JP" sz="2800" dirty="0"/>
          </a:p>
          <a:p>
            <a:pPr lvl="1"/>
            <a:r>
              <a:rPr lang="en-US" altLang="ja-JP" sz="2400" dirty="0">
                <a:hlinkClick r:id="rId2"/>
              </a:rPr>
              <a:t>https://prefix.cc/</a:t>
            </a:r>
            <a:endParaRPr lang="en-US" altLang="ja-JP" sz="2400" dirty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四角形吹き出し 14">
            <a:extLst>
              <a:ext uri="{FF2B5EF4-FFF2-40B4-BE49-F238E27FC236}">
                <a16:creationId xmlns:a16="http://schemas.microsoft.com/office/drawing/2014/main" id="{711F6656-C1BC-445F-B1B5-06634352D025}"/>
              </a:ext>
            </a:extLst>
          </p:cNvPr>
          <p:cNvSpPr/>
          <p:nvPr/>
        </p:nvSpPr>
        <p:spPr bwMode="auto">
          <a:xfrm>
            <a:off x="4802126" y="5621044"/>
            <a:ext cx="4069807" cy="885264"/>
          </a:xfrm>
          <a:prstGeom prst="wedgeRectCallout">
            <a:avLst>
              <a:gd name="adj1" fmla="val -60268"/>
              <a:gd name="adj2" fmla="val -59734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 err="1">
                <a:solidFill>
                  <a:srgbClr val="0000FF"/>
                </a:solidFill>
              </a:rPr>
              <a:t>Wikidata</a:t>
            </a:r>
            <a:r>
              <a:rPr lang="ja-JP" altLang="en-US" dirty="0">
                <a:solidFill>
                  <a:srgbClr val="0000FF"/>
                </a:solidFill>
              </a:rPr>
              <a:t>の</a:t>
            </a:r>
            <a:r>
              <a:rPr lang="en-US" altLang="ja-JP" dirty="0">
                <a:solidFill>
                  <a:srgbClr val="0000FF"/>
                </a:solidFill>
              </a:rPr>
              <a:t>RDF</a:t>
            </a:r>
            <a:r>
              <a:rPr lang="ja-JP" altLang="en-US" dirty="0">
                <a:solidFill>
                  <a:srgbClr val="0000FF"/>
                </a:solidFill>
              </a:rPr>
              <a:t>では，詳細情報を記述するため，同じ内容のプロパティが</a:t>
            </a:r>
            <a:r>
              <a:rPr lang="en-US" altLang="ja-JP" dirty="0">
                <a:solidFill>
                  <a:srgbClr val="0000FF"/>
                </a:solidFill>
              </a:rPr>
              <a:t>3</a:t>
            </a:r>
            <a:r>
              <a:rPr lang="ja-JP" altLang="en-US" dirty="0">
                <a:solidFill>
                  <a:srgbClr val="0000FF"/>
                </a:solidFill>
              </a:rPr>
              <a:t>種類記述されているが，今回は</a:t>
            </a:r>
            <a:r>
              <a:rPr lang="en-US" altLang="ja-JP" b="1" dirty="0" err="1">
                <a:solidFill>
                  <a:srgbClr val="0000FF"/>
                </a:solidFill>
              </a:rPr>
              <a:t>wdt</a:t>
            </a:r>
            <a:r>
              <a:rPr lang="en-US" altLang="ja-JP" b="1" dirty="0">
                <a:solidFill>
                  <a:srgbClr val="0000FF"/>
                </a:solidFill>
              </a:rPr>
              <a:t>:</a:t>
            </a:r>
            <a:r>
              <a:rPr lang="ja-JP" altLang="en-US" dirty="0">
                <a:solidFill>
                  <a:srgbClr val="0000FF"/>
                </a:solidFill>
              </a:rPr>
              <a:t>を使う．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9391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本ハンズオンの内容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991" y="1012004"/>
            <a:ext cx="8573784" cy="546071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ねらい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LOD</a:t>
            </a:r>
            <a:r>
              <a:rPr lang="ja-JP" altLang="en-US" dirty="0"/>
              <a:t>用検索言語</a:t>
            </a:r>
            <a:r>
              <a:rPr lang="en-US" altLang="ja-JP" dirty="0" smtClean="0"/>
              <a:t>SPARQL</a:t>
            </a:r>
            <a:r>
              <a:rPr lang="ja-JP" altLang="en-US" dirty="0" smtClean="0"/>
              <a:t>用いた基本的なクエリの書き方を学ぶ</a:t>
            </a:r>
            <a:endParaRPr lang="en-US" altLang="ja-JP" dirty="0" smtClean="0"/>
          </a:p>
          <a:p>
            <a:r>
              <a:rPr kumimoji="1" lang="ja-JP" altLang="en-US" dirty="0" smtClean="0"/>
              <a:t>取り組む内容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関心があるデータの</a:t>
            </a:r>
            <a:r>
              <a:rPr lang="en-US" altLang="ja-JP" dirty="0"/>
              <a:t>IRI</a:t>
            </a:r>
            <a:r>
              <a:rPr lang="ja-JP" altLang="en-US" dirty="0"/>
              <a:t>を</a:t>
            </a:r>
            <a:r>
              <a:rPr lang="ja-JP" altLang="en-US" dirty="0" smtClean="0"/>
              <a:t>探す</a:t>
            </a:r>
            <a:endParaRPr lang="en-US" altLang="ja-JP" dirty="0" smtClean="0"/>
          </a:p>
          <a:p>
            <a:pPr lvl="1"/>
            <a:r>
              <a:rPr lang="ja-JP" altLang="en-US" dirty="0"/>
              <a:t>検索例１：主語のみ指定</a:t>
            </a:r>
          </a:p>
          <a:p>
            <a:pPr lvl="1"/>
            <a:r>
              <a:rPr lang="ja-JP" altLang="en-US" dirty="0"/>
              <a:t>検索例２：主語と述語を指定</a:t>
            </a:r>
          </a:p>
          <a:p>
            <a:pPr lvl="1"/>
            <a:r>
              <a:rPr lang="ja-JP" altLang="en-US" dirty="0"/>
              <a:t>検索例３：</a:t>
            </a:r>
            <a:r>
              <a:rPr lang="en-US" altLang="ja-JP" dirty="0"/>
              <a:t>FILTER</a:t>
            </a:r>
            <a:r>
              <a:rPr lang="ja-JP" altLang="en-US" dirty="0"/>
              <a:t>による絞り込み</a:t>
            </a:r>
          </a:p>
          <a:p>
            <a:pPr lvl="1"/>
            <a:r>
              <a:rPr lang="ja-JP" altLang="en-US" dirty="0"/>
              <a:t>検索例４：述語と目的語を指定</a:t>
            </a:r>
          </a:p>
          <a:p>
            <a:pPr lvl="1"/>
            <a:r>
              <a:rPr lang="ja-JP" altLang="en-US" dirty="0"/>
              <a:t>検索例５：複数パターンの組み合わせ</a:t>
            </a:r>
          </a:p>
          <a:p>
            <a:pPr lvl="1"/>
            <a:r>
              <a:rPr lang="ja-JP" altLang="en-US" dirty="0"/>
              <a:t>検索例６：カウントを利用したランキング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672CD-0955-43AD-A921-BB5CF6E6A0A1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393228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/>
            <a:r>
              <a:rPr lang="ja-JP" altLang="en-US" sz="4800" b="1" dirty="0" smtClean="0">
                <a:solidFill>
                  <a:srgbClr val="009900"/>
                </a:solidFill>
              </a:rPr>
              <a:t>検索例２：</a:t>
            </a:r>
            <a:r>
              <a:rPr lang="ja-JP" altLang="en-US" sz="4800" b="1" dirty="0">
                <a:solidFill>
                  <a:srgbClr val="009900"/>
                </a:solidFill>
              </a:rPr>
              <a:t>主語と述語を指定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円/楕円 7"/>
          <p:cNvSpPr/>
          <p:nvPr/>
        </p:nvSpPr>
        <p:spPr bwMode="auto">
          <a:xfrm>
            <a:off x="798130" y="4354635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大阪大学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" name="円/楕円 29"/>
          <p:cNvSpPr/>
          <p:nvPr/>
        </p:nvSpPr>
        <p:spPr bwMode="auto">
          <a:xfrm>
            <a:off x="3052655" y="4354635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10" name="直線矢印コネクタ 9"/>
          <p:cNvCxnSpPr>
            <a:stCxn id="7" idx="6"/>
            <a:endCxn id="9" idx="2"/>
          </p:cNvCxnSpPr>
          <p:nvPr/>
        </p:nvCxnSpPr>
        <p:spPr bwMode="auto">
          <a:xfrm>
            <a:off x="1968720" y="4750679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1760513" y="424189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/>
                <a:ea typeface="ＭＳ Ｐゴシック"/>
              </a:rPr>
              <a:t>本部所在地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0439" y="4028540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493" y="3762473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51990" y="4275011"/>
            <a:ext cx="3586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大阪大学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&gt; </a:t>
            </a:r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　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本部所在地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&gt; ?o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6739" y="5185457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8301" y="5184396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6006" y="5160079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947501" y="4037221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8481" y="3751791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2893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93924"/>
            <a:ext cx="7886700" cy="67831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検索例②のグラフパターン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800949" y="2829814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日本</a:t>
            </a:r>
          </a:p>
        </p:txBody>
      </p:sp>
      <p:sp>
        <p:nvSpPr>
          <p:cNvPr id="8" name="円/楕円 7"/>
          <p:cNvSpPr/>
          <p:nvPr/>
        </p:nvSpPr>
        <p:spPr bwMode="auto">
          <a:xfrm>
            <a:off x="472381" y="448376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大阪大学</a:t>
            </a:r>
          </a:p>
        </p:txBody>
      </p:sp>
      <p:cxnSp>
        <p:nvCxnSpPr>
          <p:cNvPr id="10" name="直線矢印コネクタ 9"/>
          <p:cNvCxnSpPr>
            <a:stCxn id="8" idx="6"/>
            <a:endCxn id="7" idx="2"/>
          </p:cNvCxnSpPr>
          <p:nvPr/>
        </p:nvCxnSpPr>
        <p:spPr bwMode="auto">
          <a:xfrm flipV="1">
            <a:off x="1642971" y="3225858"/>
            <a:ext cx="2157978" cy="1653947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2493036" y="3568428"/>
            <a:ext cx="41549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85342" y="3722961"/>
            <a:ext cx="20104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おおさかだいがく</a:t>
            </a:r>
          </a:p>
        </p:txBody>
      </p:sp>
      <p:cxnSp>
        <p:nvCxnSpPr>
          <p:cNvPr id="18" name="直線矢印コネクタ 17"/>
          <p:cNvCxnSpPr>
            <a:stCxn id="8" idx="6"/>
            <a:endCxn id="16" idx="1"/>
          </p:cNvCxnSpPr>
          <p:nvPr/>
        </p:nvCxnSpPr>
        <p:spPr bwMode="auto">
          <a:xfrm flipV="1">
            <a:off x="1642971" y="3923016"/>
            <a:ext cx="2642371" cy="95678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2772543" y="3827578"/>
            <a:ext cx="110799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読み仮名</a:t>
            </a:r>
          </a:p>
        </p:txBody>
      </p:sp>
      <p:sp>
        <p:nvSpPr>
          <p:cNvPr id="30" name="円/楕円 29"/>
          <p:cNvSpPr/>
          <p:nvPr/>
        </p:nvSpPr>
        <p:spPr bwMode="auto">
          <a:xfrm>
            <a:off x="3722610" y="4512477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吹田市</a:t>
            </a:r>
          </a:p>
        </p:txBody>
      </p:sp>
      <p:cxnSp>
        <p:nvCxnSpPr>
          <p:cNvPr id="31" name="直線矢印コネクタ 30"/>
          <p:cNvCxnSpPr>
            <a:stCxn id="8" idx="6"/>
            <a:endCxn id="30" idx="2"/>
          </p:cNvCxnSpPr>
          <p:nvPr/>
        </p:nvCxnSpPr>
        <p:spPr bwMode="auto">
          <a:xfrm>
            <a:off x="1642971" y="4879805"/>
            <a:ext cx="2079639" cy="28716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円/楕円 32"/>
          <p:cNvSpPr/>
          <p:nvPr/>
        </p:nvSpPr>
        <p:spPr bwMode="auto">
          <a:xfrm>
            <a:off x="6988569" y="5474906"/>
            <a:ext cx="1529972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(VIAF)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4" name="直線矢印コネクタ 33"/>
          <p:cNvCxnSpPr>
            <a:stCxn id="48" idx="6"/>
            <a:endCxn id="33" idx="2"/>
          </p:cNvCxnSpPr>
          <p:nvPr/>
        </p:nvCxnSpPr>
        <p:spPr bwMode="auto">
          <a:xfrm flipV="1">
            <a:off x="5251250" y="5870950"/>
            <a:ext cx="1737319" cy="376104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1642971" y="5393121"/>
            <a:ext cx="250581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国立国会図書館典拠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ID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71431" y="4589131"/>
            <a:ext cx="133882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本部所在地</a:t>
            </a:r>
          </a:p>
        </p:txBody>
      </p:sp>
      <p:sp>
        <p:nvSpPr>
          <p:cNvPr id="48" name="円/楕円 47"/>
          <p:cNvSpPr/>
          <p:nvPr/>
        </p:nvSpPr>
        <p:spPr bwMode="auto">
          <a:xfrm>
            <a:off x="3821475" y="5831069"/>
            <a:ext cx="1429775" cy="83196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Web NDL </a:t>
            </a:r>
            <a:b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</a:b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Authorities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49" name="直線矢印コネクタ 48"/>
          <p:cNvCxnSpPr>
            <a:stCxn id="8" idx="6"/>
            <a:endCxn id="48" idx="2"/>
          </p:cNvCxnSpPr>
          <p:nvPr/>
        </p:nvCxnSpPr>
        <p:spPr bwMode="auto">
          <a:xfrm>
            <a:off x="1642971" y="4879805"/>
            <a:ext cx="2178504" cy="136724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5118172" y="5646403"/>
            <a:ext cx="186095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skos:exactMatch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24547" y="640715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大阪大学</a:t>
            </a:r>
          </a:p>
        </p:txBody>
      </p:sp>
      <p:cxnSp>
        <p:nvCxnSpPr>
          <p:cNvPr id="56" name="直線矢印コネクタ 55"/>
          <p:cNvCxnSpPr>
            <a:stCxn id="48" idx="6"/>
            <a:endCxn id="55" idx="1"/>
          </p:cNvCxnSpPr>
          <p:nvPr/>
        </p:nvCxnSpPr>
        <p:spPr bwMode="auto">
          <a:xfrm>
            <a:off x="5251250" y="6247054"/>
            <a:ext cx="1273297" cy="36015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5485284" y="6394083"/>
            <a:ext cx="6463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標目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72381" y="4492044"/>
            <a:ext cx="4420819" cy="820804"/>
            <a:chOff x="624781" y="4636161"/>
            <a:chExt cx="4420819" cy="820804"/>
          </a:xfrm>
        </p:grpSpPr>
        <p:sp>
          <p:nvSpPr>
            <p:cNvPr id="79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80" name="円/楕円 29"/>
            <p:cNvSpPr/>
            <p:nvPr/>
          </p:nvSpPr>
          <p:spPr bwMode="auto">
            <a:xfrm>
              <a:off x="3875010" y="4664877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81" name="直線矢印コネクタ 80"/>
            <p:cNvCxnSpPr>
              <a:stCxn id="79" idx="6"/>
              <a:endCxn id="80" idx="2"/>
            </p:cNvCxnSpPr>
            <p:nvPr/>
          </p:nvCxnSpPr>
          <p:spPr bwMode="auto">
            <a:xfrm>
              <a:off x="1795371" y="5032205"/>
              <a:ext cx="2079639" cy="28716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82" name="テキスト ボックス 81"/>
            <p:cNvSpPr txBox="1"/>
            <p:nvPr/>
          </p:nvSpPr>
          <p:spPr>
            <a:xfrm>
              <a:off x="2323831" y="4741531"/>
              <a:ext cx="133882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sp>
        <p:nvSpPr>
          <p:cNvPr id="65" name="四角形吹き出し 64"/>
          <p:cNvSpPr/>
          <p:nvPr/>
        </p:nvSpPr>
        <p:spPr bwMode="auto">
          <a:xfrm>
            <a:off x="295621" y="5335961"/>
            <a:ext cx="2181006" cy="801747"/>
          </a:xfrm>
          <a:prstGeom prst="wedgeRectCallout">
            <a:avLst>
              <a:gd name="adj1" fmla="val -23207"/>
              <a:gd name="adj2" fmla="val -71576"/>
            </a:avLst>
          </a:prstGeom>
          <a:solidFill>
            <a:srgbClr val="CCFF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主語＝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＜大阪大学＞</a:t>
            </a:r>
            <a:endParaRPr lang="en-US" altLang="ja-JP" sz="2400" b="1" dirty="0">
              <a:solidFill>
                <a:srgbClr val="0000FF"/>
              </a:solidFill>
            </a:endParaRPr>
          </a:p>
        </p:txBody>
      </p:sp>
      <p:sp>
        <p:nvSpPr>
          <p:cNvPr id="58" name="円/楕円 7"/>
          <p:cNvSpPr/>
          <p:nvPr/>
        </p:nvSpPr>
        <p:spPr bwMode="auto">
          <a:xfrm>
            <a:off x="743829" y="1665815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大阪大学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59" name="円/楕円 29"/>
          <p:cNvSpPr/>
          <p:nvPr/>
        </p:nvSpPr>
        <p:spPr bwMode="auto">
          <a:xfrm>
            <a:off x="2998354" y="1665815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63" name="直線矢印コネクタ 62"/>
          <p:cNvCxnSpPr>
            <a:stCxn id="58" idx="6"/>
            <a:endCxn id="59" idx="2"/>
          </p:cNvCxnSpPr>
          <p:nvPr/>
        </p:nvCxnSpPr>
        <p:spPr bwMode="auto">
          <a:xfrm>
            <a:off x="1914419" y="2061859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テキスト ボックス 63"/>
          <p:cNvSpPr txBox="1"/>
          <p:nvPr/>
        </p:nvSpPr>
        <p:spPr>
          <a:xfrm>
            <a:off x="1706212" y="155307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Tahoma"/>
                <a:ea typeface="ＭＳ Ｐゴシック"/>
              </a:rPr>
              <a:t>本部所在地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66138" y="1339720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16192" y="1073653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97689" y="1586191"/>
            <a:ext cx="3586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大阪大学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&gt; </a:t>
            </a:r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　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本部所在地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&gt; ?o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62438" y="2496637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74000" y="2495576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221705" y="2471259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4893200" y="1348401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24180" y="1062971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sp>
        <p:nvSpPr>
          <p:cNvPr id="83" name="四角形吹き出し 82"/>
          <p:cNvSpPr/>
          <p:nvPr/>
        </p:nvSpPr>
        <p:spPr bwMode="auto">
          <a:xfrm>
            <a:off x="2627388" y="5308234"/>
            <a:ext cx="2481346" cy="801747"/>
          </a:xfrm>
          <a:prstGeom prst="wedgeRectCallout">
            <a:avLst>
              <a:gd name="adj1" fmla="val -32647"/>
              <a:gd name="adj2" fmla="val -92725"/>
            </a:avLst>
          </a:prstGeom>
          <a:solidFill>
            <a:srgbClr val="CCFF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述語＝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＜本部所在地＞</a:t>
            </a:r>
            <a:endParaRPr lang="en-US" altLang="ja-JP" sz="2400" b="1" dirty="0">
              <a:solidFill>
                <a:srgbClr val="0000FF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検索例２：</a:t>
            </a:r>
            <a:r>
              <a:rPr lang="ja-JP" altLang="en-US" b="1" dirty="0"/>
              <a:t>主語と述語を指定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/>
              <a:t>例</a:t>
            </a:r>
            <a:r>
              <a:rPr lang="en-US" altLang="ja-JP" u="none" dirty="0" smtClean="0"/>
              <a:t>2-1</a:t>
            </a:r>
            <a:r>
              <a:rPr lang="ja-JP" altLang="en-US" u="none" dirty="0"/>
              <a:t>）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>
                <a:solidFill>
                  <a:srgbClr val="0000FF"/>
                </a:solidFill>
              </a:rPr>
              <a:t>「大阪大学」の</a:t>
            </a:r>
            <a:r>
              <a:rPr lang="ja-JP" altLang="en-US" u="none" dirty="0">
                <a:solidFill>
                  <a:srgbClr val="FF0000"/>
                </a:solidFill>
              </a:rPr>
              <a:t>「本部所在地」</a:t>
            </a:r>
            <a:r>
              <a:rPr lang="ja-JP" altLang="en-US" u="none" dirty="0"/>
              <a:t>となる目的語（</a:t>
            </a:r>
            <a:r>
              <a:rPr lang="en-US" altLang="ja-JP" u="none" dirty="0"/>
              <a:t>?o</a:t>
            </a:r>
            <a:r>
              <a:rPr lang="ja-JP" altLang="en-US" u="none" dirty="0"/>
              <a:t>）を取得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527537"/>
            <a:ext cx="8591203" cy="3039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wdt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&lt;http://www.wikidata.org/prop/direct/&gt;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wd:Q651233 </a:t>
            </a:r>
            <a:r>
              <a:rPr lang="en-US" altLang="ja-JP" sz="2800" b="1" dirty="0">
                <a:solidFill>
                  <a:srgbClr val="FF0000"/>
                </a:solidFill>
              </a:rPr>
              <a:t>wdt:P159 </a:t>
            </a:r>
            <a:r>
              <a:rPr lang="en-US" altLang="ja-JP" sz="2800" dirty="0">
                <a:solidFill>
                  <a:srgbClr val="000000"/>
                </a:solidFill>
              </a:rPr>
              <a:t>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EFBFA8FC-2524-46BF-BFC2-33D477CD9EE4}"/>
              </a:ext>
            </a:extLst>
          </p:cNvPr>
          <p:cNvSpPr/>
          <p:nvPr/>
        </p:nvSpPr>
        <p:spPr bwMode="auto">
          <a:xfrm>
            <a:off x="3192715" y="3470177"/>
            <a:ext cx="5167513" cy="781172"/>
          </a:xfrm>
          <a:prstGeom prst="wedgeRectCallout">
            <a:avLst>
              <a:gd name="adj1" fmla="val -31277"/>
              <a:gd name="adj2" fmla="val 96190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 smtClean="0">
                <a:solidFill>
                  <a:srgbClr val="0000FF"/>
                </a:solidFill>
              </a:rPr>
              <a:t>「本部所在地」</a:t>
            </a:r>
            <a:r>
              <a:rPr lang="ja-JP" altLang="en-US" sz="2400" b="1" dirty="0">
                <a:solidFill>
                  <a:srgbClr val="0000FF"/>
                </a:solidFill>
              </a:rPr>
              <a:t>を表すプロパティ（述語）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0229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検索例２：</a:t>
            </a:r>
            <a:r>
              <a:rPr lang="ja-JP" altLang="en-US" b="1" dirty="0"/>
              <a:t>主語と述語を指定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/>
              <a:t>例２</a:t>
            </a:r>
            <a:r>
              <a:rPr lang="en-US" altLang="ja-JP" u="none" dirty="0" smtClean="0"/>
              <a:t>-</a:t>
            </a:r>
            <a:r>
              <a:rPr lang="ja-JP" altLang="en-US" u="none" dirty="0"/>
              <a:t>２）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 </a:t>
            </a:r>
            <a:r>
              <a:rPr lang="ja-JP" altLang="en-US" u="none" dirty="0">
                <a:solidFill>
                  <a:srgbClr val="0000FF"/>
                </a:solidFill>
              </a:rPr>
              <a:t>「大阪大学」の</a:t>
            </a:r>
            <a:r>
              <a:rPr lang="ja-JP" altLang="en-US" u="none" dirty="0">
                <a:solidFill>
                  <a:srgbClr val="FF0000"/>
                </a:solidFill>
              </a:rPr>
              <a:t>ラベル</a:t>
            </a:r>
            <a:r>
              <a:rPr lang="ja-JP" altLang="en-US" u="none" dirty="0"/>
              <a:t>となる目的語（</a:t>
            </a:r>
            <a:r>
              <a:rPr lang="en-US" altLang="ja-JP" u="none" dirty="0"/>
              <a:t>?o</a:t>
            </a:r>
            <a:r>
              <a:rPr lang="ja-JP" altLang="en-US" u="none" dirty="0"/>
              <a:t>）を取得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206582"/>
            <a:ext cx="8591203" cy="3039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rdfs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&lt;http://www.w3.org/2000/01/rdf-schema#&gt;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wd:Q651233 </a:t>
            </a:r>
            <a:r>
              <a:rPr lang="en-US" altLang="ja-JP" sz="2800" b="1" dirty="0" err="1">
                <a:solidFill>
                  <a:srgbClr val="FF0000"/>
                </a:solidFill>
              </a:rPr>
              <a:t>rdfs:label</a:t>
            </a:r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dirty="0">
                <a:solidFill>
                  <a:srgbClr val="000000"/>
                </a:solidFill>
              </a:rPr>
              <a:t>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EFBFA8FC-2524-46BF-BFC2-33D477CD9EE4}"/>
              </a:ext>
            </a:extLst>
          </p:cNvPr>
          <p:cNvSpPr/>
          <p:nvPr/>
        </p:nvSpPr>
        <p:spPr bwMode="auto">
          <a:xfrm>
            <a:off x="3192716" y="3329636"/>
            <a:ext cx="4503484" cy="600757"/>
          </a:xfrm>
          <a:prstGeom prst="wedgeRectCallout">
            <a:avLst>
              <a:gd name="adj1" fmla="val -35124"/>
              <a:gd name="adj2" fmla="val 117274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「ラベル」を表すプロパティ（述語）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8267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9E75-D1F8-4D09-879F-0979B15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3EC7A55-3018-4B05-8C08-4BA886B5F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817"/>
          <a:stretch/>
        </p:blipFill>
        <p:spPr>
          <a:xfrm>
            <a:off x="325437" y="146050"/>
            <a:ext cx="8044839" cy="6333114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A3B1A-0138-4CAF-B418-D4514E9C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9BACA0-519B-4C8D-BBBE-EA96874B72EA}"/>
              </a:ext>
            </a:extLst>
          </p:cNvPr>
          <p:cNvSpPr txBox="1"/>
          <p:nvPr/>
        </p:nvSpPr>
        <p:spPr>
          <a:xfrm>
            <a:off x="1622796" y="5328453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6885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60" y="146050"/>
            <a:ext cx="6300788" cy="762000"/>
          </a:xfrm>
        </p:spPr>
        <p:txBody>
          <a:bodyPr/>
          <a:lstStyle/>
          <a:p>
            <a:r>
              <a:rPr lang="ja-JP" altLang="en-US" b="1" dirty="0" smtClean="0"/>
              <a:t>検索例</a:t>
            </a:r>
            <a:r>
              <a:rPr lang="en-US" altLang="ja-JP" b="1" dirty="0" smtClean="0"/>
              <a:t>2-3</a:t>
            </a:r>
            <a:r>
              <a:rPr lang="ja-JP" altLang="en-US" b="1" dirty="0" smtClean="0"/>
              <a:t>：ラベルの言語種別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「大阪大学」の</a:t>
            </a:r>
            <a:r>
              <a:rPr lang="ja-JP" altLang="en-US" u="none" dirty="0">
                <a:solidFill>
                  <a:srgbClr val="FF0000"/>
                </a:solidFill>
              </a:rPr>
              <a:t>ラベル</a:t>
            </a:r>
            <a:r>
              <a:rPr lang="ja-JP" altLang="en-US" u="none" dirty="0"/>
              <a:t>となる目的語（</a:t>
            </a:r>
            <a:r>
              <a:rPr lang="en-US" altLang="ja-JP" u="none" dirty="0"/>
              <a:t>?o</a:t>
            </a:r>
            <a:r>
              <a:rPr lang="ja-JP" altLang="en-US" u="none" dirty="0" smtClean="0"/>
              <a:t>）と，その</a:t>
            </a:r>
            <a:r>
              <a:rPr lang="ja-JP" altLang="en-US" u="none" dirty="0" smtClean="0">
                <a:solidFill>
                  <a:srgbClr val="FF0000"/>
                </a:solidFill>
              </a:rPr>
              <a:t>言語種別</a:t>
            </a:r>
            <a:r>
              <a:rPr lang="ja-JP" altLang="en-US" u="none" dirty="0" smtClean="0"/>
              <a:t>を</a:t>
            </a:r>
            <a:r>
              <a:rPr lang="ja-JP" altLang="en-US" u="none" dirty="0"/>
              <a:t>取得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1992538"/>
            <a:ext cx="8591203" cy="3039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rdfs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&lt;http://www.w3.org/2000/01/rdf-schema#&gt;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wd:Q651233 </a:t>
            </a:r>
            <a:r>
              <a:rPr lang="en-US" altLang="ja-JP" sz="2800" b="1" dirty="0" err="1">
                <a:solidFill>
                  <a:srgbClr val="FF0000"/>
                </a:solidFill>
              </a:rPr>
              <a:t>rdfs:label</a:t>
            </a:r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dirty="0">
                <a:solidFill>
                  <a:srgbClr val="000000"/>
                </a:solidFill>
              </a:rPr>
              <a:t>?o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3438553" y="4474107"/>
            <a:ext cx="3786365" cy="463688"/>
          </a:xfrm>
          <a:prstGeom prst="wedgeRectCallout">
            <a:avLst>
              <a:gd name="adj1" fmla="val -34370"/>
              <a:gd name="adj2" fmla="val 13926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00FF"/>
                </a:solidFill>
              </a:rPr>
              <a:t>「言語種別」を取得する関数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781C25-0F1A-4D34-8D8A-49800C07DEB8}"/>
              </a:ext>
            </a:extLst>
          </p:cNvPr>
          <p:cNvSpPr txBox="1"/>
          <p:nvPr/>
        </p:nvSpPr>
        <p:spPr>
          <a:xfrm>
            <a:off x="528799" y="5208401"/>
            <a:ext cx="6379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2800" b="1" dirty="0"/>
              <a:t>select distinct ?o </a:t>
            </a:r>
            <a:r>
              <a:rPr lang="pt-BR" altLang="ja-JP" sz="2800" b="1" dirty="0">
                <a:solidFill>
                  <a:srgbClr val="FF0000"/>
                </a:solidFill>
              </a:rPr>
              <a:t>(</a:t>
            </a:r>
            <a:r>
              <a:rPr lang="pt-BR" altLang="ja-JP" sz="2800" b="1" dirty="0">
                <a:solidFill>
                  <a:srgbClr val="0000FF"/>
                </a:solidFill>
              </a:rPr>
              <a:t>lang(</a:t>
            </a:r>
            <a:r>
              <a:rPr lang="pt-BR" altLang="ja-JP" sz="2800" b="1" dirty="0">
                <a:solidFill>
                  <a:srgbClr val="FF0000"/>
                </a:solidFill>
              </a:rPr>
              <a:t>?o</a:t>
            </a:r>
            <a:r>
              <a:rPr lang="pt-BR" altLang="ja-JP" sz="2800" b="1" dirty="0">
                <a:solidFill>
                  <a:srgbClr val="0000FF"/>
                </a:solidFill>
              </a:rPr>
              <a:t>)</a:t>
            </a:r>
            <a:r>
              <a:rPr lang="pt-BR" altLang="ja-JP" sz="2800" b="1" dirty="0">
                <a:solidFill>
                  <a:srgbClr val="FF0000"/>
                </a:solidFill>
              </a:rPr>
              <a:t> </a:t>
            </a:r>
            <a:r>
              <a:rPr lang="pt-BR" altLang="ja-JP" sz="2800" b="1" dirty="0">
                <a:solidFill>
                  <a:srgbClr val="00B050"/>
                </a:solidFill>
              </a:rPr>
              <a:t>AS</a:t>
            </a:r>
            <a:r>
              <a:rPr lang="pt-BR" altLang="ja-JP" sz="2800" b="1" dirty="0">
                <a:solidFill>
                  <a:srgbClr val="FF0000"/>
                </a:solidFill>
              </a:rPr>
              <a:t> ?ln)</a:t>
            </a:r>
            <a:br>
              <a:rPr lang="pt-BR" altLang="ja-JP" sz="2800" b="1" dirty="0">
                <a:solidFill>
                  <a:srgbClr val="FF0000"/>
                </a:solidFill>
              </a:rPr>
            </a:br>
            <a:r>
              <a:rPr lang="ja-JP" altLang="en-US" sz="2800" dirty="0"/>
              <a:t>とすることで，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「言語の種別」</a:t>
            </a:r>
            <a:r>
              <a:rPr lang="ja-JP" altLang="en-US" sz="2800" dirty="0" err="1"/>
              <a:t>がを</a:t>
            </a:r>
            <a:r>
              <a:rPr lang="ja-JP" altLang="en-US" sz="2800" dirty="0"/>
              <a:t>合わせて取得できる</a:t>
            </a:r>
            <a:endParaRPr kumimoji="1" lang="ja-JP" altLang="en-US" sz="2800" dirty="0"/>
          </a:p>
        </p:txBody>
      </p:sp>
      <p:sp>
        <p:nvSpPr>
          <p:cNvPr id="15" name="四角形吹き出し 15">
            <a:extLst>
              <a:ext uri="{FF2B5EF4-FFF2-40B4-BE49-F238E27FC236}">
                <a16:creationId xmlns:a16="http://schemas.microsoft.com/office/drawing/2014/main" id="{DF8BA428-4CD8-4E2C-ACB9-453E41A886E9}"/>
              </a:ext>
            </a:extLst>
          </p:cNvPr>
          <p:cNvSpPr/>
          <p:nvPr/>
        </p:nvSpPr>
        <p:spPr bwMode="auto">
          <a:xfrm>
            <a:off x="5942191" y="5672508"/>
            <a:ext cx="3194475" cy="463688"/>
          </a:xfrm>
          <a:prstGeom prst="wedgeRectCallout">
            <a:avLst>
              <a:gd name="adj1" fmla="val -57123"/>
              <a:gd name="adj2" fmla="val -51612"/>
            </a:avLst>
          </a:prstGeom>
          <a:solidFill>
            <a:srgbClr val="FFFFCC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B050"/>
                </a:solidFill>
              </a:rPr>
              <a:t>結果を別の変数に代入</a:t>
            </a: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4A5444E1-EE56-4847-AE7C-04B1AB45116F}"/>
              </a:ext>
            </a:extLst>
          </p:cNvPr>
          <p:cNvSpPr/>
          <p:nvPr/>
        </p:nvSpPr>
        <p:spPr bwMode="auto">
          <a:xfrm>
            <a:off x="3192716" y="3115592"/>
            <a:ext cx="4503484" cy="600757"/>
          </a:xfrm>
          <a:prstGeom prst="wedgeRectCallout">
            <a:avLst>
              <a:gd name="adj1" fmla="val -35124"/>
              <a:gd name="adj2" fmla="val 117274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「ラベル」を表すプロパティ（述語）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24267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6">
            <a:extLst>
              <a:ext uri="{FF2B5EF4-FFF2-40B4-BE49-F238E27FC236}">
                <a16:creationId xmlns:a16="http://schemas.microsoft.com/office/drawing/2014/main" id="{CC0E4981-69CB-44A0-854D-5FCCDC5B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94"/>
          <a:stretch/>
        </p:blipFill>
        <p:spPr bwMode="auto">
          <a:xfrm>
            <a:off x="170162" y="0"/>
            <a:ext cx="8352670" cy="652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9E75-D1F8-4D09-879F-0979B15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A3B1A-0138-4CAF-B418-D4514E9C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9BACA0-519B-4C8D-BBBE-EA96874B72EA}"/>
              </a:ext>
            </a:extLst>
          </p:cNvPr>
          <p:cNvSpPr txBox="1"/>
          <p:nvPr/>
        </p:nvSpPr>
        <p:spPr>
          <a:xfrm>
            <a:off x="1622796" y="5328453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6267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</a:t>
            </a:r>
            <a:r>
              <a:rPr kumimoji="1" lang="en-US" altLang="ja-JP" u="none" dirty="0" smtClean="0"/>
              <a:t>2</a:t>
            </a:r>
            <a:r>
              <a:rPr kumimoji="1" lang="ja-JP" altLang="en-US" u="none" dirty="0" smtClean="0"/>
              <a:t>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（２）主語と</a:t>
            </a:r>
            <a:r>
              <a:rPr lang="en-US" altLang="ja-JP" u="none" dirty="0"/>
              <a:t>IRI</a:t>
            </a:r>
            <a:r>
              <a:rPr lang="ja-JP" altLang="en-US" u="none" dirty="0"/>
              <a:t>を変え，同様</a:t>
            </a:r>
            <a:r>
              <a:rPr lang="ja-JP" altLang="en-US" u="none" dirty="0" smtClean="0"/>
              <a:t>のクエリ</a:t>
            </a:r>
            <a:r>
              <a:rPr lang="ja-JP" altLang="en-US" u="none" dirty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検索例</a:t>
            </a:r>
            <a:r>
              <a:rPr lang="en-US" altLang="ja-JP" dirty="0" smtClean="0"/>
              <a:t>2-1</a:t>
            </a:r>
            <a:r>
              <a:rPr lang="ja-JP" altLang="en-US" dirty="0" smtClean="0"/>
              <a:t>の「本部所在地」の代わりとなる，適当な述語（プロパティ）を選択して用いる</a:t>
            </a:r>
            <a:endParaRPr lang="en-US" altLang="ja-JP" dirty="0" smtClean="0"/>
          </a:p>
          <a:p>
            <a:pPr marL="457200" lvl="1" indent="0">
              <a:buNone/>
            </a:pP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2178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ヒント</a:t>
            </a:r>
            <a:r>
              <a:rPr lang="ja-JP" altLang="en-US" dirty="0"/>
              <a:t>：プロパティの探し方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350" y="1060450"/>
            <a:ext cx="8674100" cy="54864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u="none" dirty="0"/>
              <a:t>（１）適当なデータ（インスタンス）を探し，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そのデータの</a:t>
            </a:r>
            <a:r>
              <a:rPr lang="ja-JP" altLang="en-US" b="1" u="none" dirty="0">
                <a:solidFill>
                  <a:srgbClr val="FF0000"/>
                </a:solidFill>
              </a:rPr>
              <a:t>プロパティ</a:t>
            </a:r>
            <a:r>
              <a:rPr lang="ja-JP" altLang="en-US" u="none" dirty="0"/>
              <a:t>を調べる</a:t>
            </a:r>
            <a:endParaRPr lang="en-US" altLang="ja-JP" u="none" dirty="0"/>
          </a:p>
          <a:p>
            <a:pPr lvl="1"/>
            <a:r>
              <a:rPr kumimoji="1" lang="ja-JP" altLang="en-US" dirty="0"/>
              <a:t>データをブラウザで</a:t>
            </a:r>
            <a:r>
              <a:rPr kumimoji="1" lang="ja-JP" altLang="en-US" dirty="0" smtClean="0"/>
              <a:t>閲覧して調べる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Wikidata</a:t>
            </a:r>
            <a:r>
              <a:rPr lang="ja-JP" altLang="en-US" dirty="0" smtClean="0"/>
              <a:t>の場合「</a:t>
            </a:r>
            <a:r>
              <a:rPr lang="en-US" altLang="ja-JP" b="1" dirty="0" smtClean="0"/>
              <a:t>Statements</a:t>
            </a:r>
            <a:r>
              <a:rPr lang="ja-JP" altLang="en-US" dirty="0" smtClean="0"/>
              <a:t>」欄をみる</a:t>
            </a:r>
            <a:endParaRPr kumimoji="1" lang="en-US" altLang="ja-JP" dirty="0"/>
          </a:p>
          <a:p>
            <a:pPr lvl="1"/>
            <a:r>
              <a:rPr lang="en-US" altLang="ja-JP" dirty="0"/>
              <a:t>SPARQL</a:t>
            </a:r>
            <a:r>
              <a:rPr lang="ja-JP" altLang="en-US" dirty="0"/>
              <a:t>クエリで</a:t>
            </a:r>
            <a:r>
              <a:rPr lang="ja-JP" altLang="en-US" dirty="0" smtClean="0"/>
              <a:t>探す（</a:t>
            </a:r>
            <a:r>
              <a:rPr lang="ja-JP" altLang="en-US" b="1" dirty="0" smtClean="0">
                <a:solidFill>
                  <a:srgbClr val="FF0000"/>
                </a:solidFill>
              </a:rPr>
              <a:t>検索例</a:t>
            </a:r>
            <a:r>
              <a:rPr lang="en-US" altLang="ja-JP" b="1" dirty="0" smtClean="0">
                <a:solidFill>
                  <a:srgbClr val="FF0000"/>
                </a:solidFill>
              </a:rPr>
              <a:t>1-2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ja-JP" altLang="en-US" b="1" dirty="0" smtClean="0"/>
              <a:t>→</a:t>
            </a:r>
            <a:r>
              <a:rPr lang="en-US" altLang="ja-JP" dirty="0" err="1" smtClean="0"/>
              <a:t>Wikidata</a:t>
            </a:r>
            <a:r>
              <a:rPr lang="ja-JP" altLang="en-US" dirty="0" smtClean="0"/>
              <a:t>で定義されたプロパティは「</a:t>
            </a:r>
            <a:r>
              <a:rPr lang="en-US" altLang="ja-JP" b="1" dirty="0" err="1" smtClean="0">
                <a:solidFill>
                  <a:srgbClr val="FF0000"/>
                </a:solidFill>
              </a:rPr>
              <a:t>wdt:P</a:t>
            </a:r>
            <a:r>
              <a:rPr lang="ja-JP" altLang="en-US" b="1" dirty="0" smtClean="0">
                <a:solidFill>
                  <a:srgbClr val="FF0000"/>
                </a:solidFill>
              </a:rPr>
              <a:t>○○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のものを使うとよい．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（同じ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の「</a:t>
            </a:r>
            <a:r>
              <a:rPr lang="en-US" altLang="ja-JP" b="1" dirty="0" smtClean="0"/>
              <a:t>p:P</a:t>
            </a:r>
            <a:r>
              <a:rPr lang="ja-JP" altLang="en-US" b="1" dirty="0" smtClean="0"/>
              <a:t>○○</a:t>
            </a:r>
            <a:r>
              <a:rPr lang="ja-JP" altLang="en-US" dirty="0" smtClean="0"/>
              <a:t>」も見つかるが，今回は使わない）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1300" u="none" dirty="0"/>
          </a:p>
          <a:p>
            <a:r>
              <a:rPr kumimoji="1" lang="ja-JP" altLang="en-US" u="none" dirty="0"/>
              <a:t>（２</a:t>
            </a:r>
            <a:r>
              <a:rPr kumimoji="1" lang="ja-JP" altLang="en-US" u="none" dirty="0" smtClean="0"/>
              <a:t>）</a:t>
            </a:r>
            <a:r>
              <a:rPr lang="ja-JP" altLang="en-US" u="none" dirty="0"/>
              <a:t>プロパティ</a:t>
            </a:r>
            <a:r>
              <a:rPr kumimoji="1" lang="ja-JP" altLang="en-US" u="none" dirty="0" smtClean="0"/>
              <a:t>一覧</a:t>
            </a:r>
            <a:r>
              <a:rPr kumimoji="1" lang="ja-JP" altLang="en-US" u="none" dirty="0"/>
              <a:t>をまとめたページを調べる</a:t>
            </a:r>
            <a:endParaRPr kumimoji="1" lang="en-US" altLang="ja-JP" u="none" dirty="0"/>
          </a:p>
          <a:p>
            <a:pPr lvl="1"/>
            <a:r>
              <a:rPr lang="en-US" altLang="ja-JP" b="1" dirty="0" err="1"/>
              <a:t>Wikidata</a:t>
            </a:r>
            <a:r>
              <a:rPr lang="ja-JP" altLang="en-US" b="1" dirty="0"/>
              <a:t>のプロパティ一覧（抜粋）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dirty="0">
                <a:hlinkClick r:id="rId2"/>
              </a:rPr>
              <a:t>https://www.wikidata.org/wiki/Wikidata:List_of_properties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17406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46050"/>
            <a:ext cx="6193284" cy="762000"/>
          </a:xfrm>
        </p:spPr>
        <p:txBody>
          <a:bodyPr/>
          <a:lstStyle/>
          <a:p>
            <a:r>
              <a:rPr kumimoji="1" lang="en-US" altLang="ja-JP" dirty="0" err="1" smtClean="0"/>
              <a:t>Wikidata</a:t>
            </a:r>
            <a:r>
              <a:rPr lang="ja-JP" altLang="en-US" dirty="0" smtClean="0"/>
              <a:t>のデータ閲覧ページ例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87" y="998306"/>
            <a:ext cx="7999892" cy="568216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1484617" y="1643865"/>
            <a:ext cx="1335640" cy="512686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 bwMode="auto">
          <a:xfrm>
            <a:off x="337587" y="2003460"/>
            <a:ext cx="784924" cy="3328827"/>
          </a:xfrm>
          <a:prstGeom prst="wedgeRectCallout">
            <a:avLst>
              <a:gd name="adj1" fmla="val 105063"/>
              <a:gd name="adj2" fmla="val -19408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 smtClean="0">
                <a:solidFill>
                  <a:srgbClr val="FF0000"/>
                </a:solidFill>
                <a:latin typeface="Tahoma"/>
                <a:ea typeface="ＭＳ Ｐゴシック"/>
              </a:rPr>
              <a:t>述語（プロパティ）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945385" y="1651542"/>
            <a:ext cx="2176281" cy="5126864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3" name="四角形吹き出し 12"/>
          <p:cNvSpPr/>
          <p:nvPr/>
        </p:nvSpPr>
        <p:spPr bwMode="auto">
          <a:xfrm>
            <a:off x="5671713" y="1913533"/>
            <a:ext cx="784924" cy="4209865"/>
          </a:xfrm>
          <a:prstGeom prst="wedgeRectCallout">
            <a:avLst>
              <a:gd name="adj1" fmla="val -127928"/>
              <a:gd name="adj2" fmla="val -18920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 smtClean="0">
                <a:solidFill>
                  <a:srgbClr val="0000FF"/>
                </a:solidFill>
                <a:latin typeface="Tahoma"/>
                <a:ea typeface="ＭＳ Ｐゴシック"/>
              </a:rPr>
              <a:t>目的語（オブジェクト）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945385" y="5334495"/>
            <a:ext cx="611789" cy="360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3389617" y="5883270"/>
            <a:ext cx="2244905" cy="956324"/>
          </a:xfrm>
          <a:prstGeom prst="wedgeRectCallout">
            <a:avLst>
              <a:gd name="adj1" fmla="val -47499"/>
              <a:gd name="adj2" fmla="val -79491"/>
            </a:avLst>
          </a:prstGeom>
          <a:solidFill>
            <a:srgbClr val="FFCC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</a:rPr>
              <a:t>他のリソース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</a:rPr>
              <a:t>への</a:t>
            </a:r>
            <a:r>
              <a:rPr lang="ja-JP" altLang="en-US" sz="2800" b="1" dirty="0" smtClean="0">
                <a:solidFill>
                  <a:srgbClr val="FF0000"/>
                </a:solidFill>
                <a:latin typeface="Tahoma"/>
                <a:ea typeface="ＭＳ Ｐゴシック"/>
              </a:rPr>
              <a:t>リンク</a:t>
            </a:r>
            <a:endParaRPr lang="en-US" altLang="ja-JP" sz="2800" b="1" dirty="0">
              <a:solidFill>
                <a:srgbClr val="FF0000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56898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ハンズオンに必要なデータ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5438" y="1037690"/>
            <a:ext cx="8484652" cy="55429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b="0" u="none" dirty="0" smtClean="0"/>
              <a:t>※</a:t>
            </a:r>
            <a:r>
              <a:rPr lang="ja-JP" altLang="en-US" sz="2800" b="0" u="none" dirty="0" smtClean="0"/>
              <a:t>以下の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２つの</a:t>
            </a:r>
            <a:r>
              <a:rPr lang="en-US" altLang="ja-JP" sz="2800" u="none" dirty="0" smtClean="0">
                <a:solidFill>
                  <a:srgbClr val="FF0000"/>
                </a:solidFill>
              </a:rPr>
              <a:t>URI</a:t>
            </a:r>
            <a:r>
              <a:rPr lang="ja-JP" altLang="en-US" sz="2800" b="0" u="none" dirty="0" smtClean="0"/>
              <a:t>は常に</a:t>
            </a:r>
            <a:r>
              <a:rPr lang="en-US" altLang="ja-JP" sz="2800" b="0" u="none" dirty="0" smtClean="0"/>
              <a:t>Web</a:t>
            </a:r>
            <a:r>
              <a:rPr lang="ja-JP" altLang="en-US" sz="2800" b="0" u="none" dirty="0" smtClean="0"/>
              <a:t>ブラウザで開けるよう</a:t>
            </a:r>
            <a:r>
              <a:rPr lang="en-US" altLang="ja-JP" sz="2800" b="0" u="none" dirty="0" smtClean="0"/>
              <a:t/>
            </a:r>
            <a:br>
              <a:rPr lang="en-US" altLang="ja-JP" sz="2800" b="0" u="none" dirty="0" smtClean="0"/>
            </a:br>
            <a:r>
              <a:rPr lang="ja-JP" altLang="en-US" sz="2800" b="0" u="none" dirty="0" smtClean="0"/>
              <a:t>　にしておいて下さい．</a:t>
            </a:r>
            <a:endParaRPr lang="en-US" altLang="ja-JP" sz="2800" b="0" u="none" dirty="0" smtClean="0"/>
          </a:p>
          <a:p>
            <a:r>
              <a:rPr lang="ja-JP" altLang="en-US" dirty="0" smtClean="0"/>
              <a:t>利用する</a:t>
            </a:r>
            <a:r>
              <a:rPr lang="en-US" altLang="ja-JP" dirty="0" smtClean="0"/>
              <a:t>LOD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SPARQL</a:t>
            </a:r>
            <a:r>
              <a:rPr lang="ja-JP" altLang="en-US" dirty="0" smtClean="0"/>
              <a:t>エンドポイント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今回のハンズオンで</a:t>
            </a:r>
            <a:r>
              <a:rPr lang="ja-JP" altLang="en-US" dirty="0"/>
              <a:t>は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Wikidata</a:t>
            </a:r>
            <a:r>
              <a:rPr lang="ja-JP" altLang="en-US" dirty="0"/>
              <a:t>の</a:t>
            </a:r>
            <a:r>
              <a:rPr lang="en-US" altLang="ja-JP" dirty="0"/>
              <a:t>SPARQL</a:t>
            </a:r>
            <a:r>
              <a:rPr lang="ja-JP" altLang="en-US" dirty="0"/>
              <a:t>エンドポイント（検索用</a:t>
            </a:r>
            <a:r>
              <a:rPr lang="en-US" altLang="ja-JP" dirty="0"/>
              <a:t>API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://query.wikidata.org/</a:t>
            </a:r>
            <a:r>
              <a:rPr lang="ja-JP" altLang="en-US" dirty="0"/>
              <a:t>　</a:t>
            </a:r>
            <a:r>
              <a:rPr lang="ja-JP" altLang="en-US" dirty="0" smtClean="0"/>
              <a:t>を利用します．</a:t>
            </a:r>
            <a:endParaRPr lang="en-US" altLang="ja-JP" dirty="0"/>
          </a:p>
          <a:p>
            <a:r>
              <a:rPr lang="ja-JP" altLang="en-US" dirty="0" smtClean="0"/>
              <a:t>必要</a:t>
            </a:r>
            <a:r>
              <a:rPr lang="ja-JP" altLang="en-US" dirty="0"/>
              <a:t>なサンプルクエリ，</a:t>
            </a:r>
            <a:r>
              <a:rPr lang="en-US" altLang="ja-JP" dirty="0"/>
              <a:t>URL</a:t>
            </a:r>
            <a:r>
              <a:rPr lang="ja-JP" altLang="en-US" dirty="0" smtClean="0"/>
              <a:t>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資料置き場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github.com/KnowledgeGraphJapan/LODws1st</a:t>
            </a:r>
            <a:r>
              <a:rPr lang="ja-JP" altLang="en-US" dirty="0" smtClean="0"/>
              <a:t>　にある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>
                <a:solidFill>
                  <a:srgbClr val="FF0000"/>
                </a:solidFill>
              </a:rPr>
              <a:t>/</a:t>
            </a:r>
            <a:r>
              <a:rPr lang="en-US" altLang="ja-JP" b="1" dirty="0" smtClean="0">
                <a:solidFill>
                  <a:srgbClr val="FF0000"/>
                </a:solidFill>
              </a:rPr>
              <a:t>SPARQL-Lec/SPARQL-query-samples.md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をご覧下さい．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672CD-0955-43AD-A921-BB5CF6E6A0A1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46928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19" y="146050"/>
            <a:ext cx="6430481" cy="762000"/>
          </a:xfrm>
        </p:spPr>
        <p:txBody>
          <a:bodyPr/>
          <a:lstStyle/>
          <a:p>
            <a:r>
              <a:rPr lang="ja-JP" altLang="en-US" b="1" dirty="0">
                <a:solidFill>
                  <a:srgbClr val="FF0000"/>
                </a:solidFill>
              </a:rPr>
              <a:t>ヒント：</a:t>
            </a:r>
            <a:r>
              <a:rPr lang="ja-JP" altLang="en-US" b="1" dirty="0"/>
              <a:t>プロパティを調べるクエリ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36512" y="987167"/>
            <a:ext cx="9001000" cy="1171833"/>
          </a:xfrm>
        </p:spPr>
        <p:txBody>
          <a:bodyPr/>
          <a:lstStyle/>
          <a:p>
            <a:r>
              <a:rPr lang="ja-JP" altLang="en-US" u="none" dirty="0"/>
              <a:t>大阪大学（</a:t>
            </a:r>
            <a:r>
              <a:rPr lang="en-US" altLang="ja-JP" b="0" u="none" dirty="0"/>
              <a:t>wd:Q651233</a:t>
            </a:r>
            <a:r>
              <a:rPr lang="ja-JP" altLang="en-US" u="none" dirty="0"/>
              <a:t>）につながるプロパティを調べる例</a:t>
            </a:r>
            <a:endParaRPr lang="en-US" altLang="ja-JP" u="none" dirty="0"/>
          </a:p>
          <a:p>
            <a:pPr lvl="1"/>
            <a:r>
              <a:rPr lang="ja-JP" altLang="en-US" b="1" dirty="0"/>
              <a:t>（１）大阪大学を</a:t>
            </a:r>
            <a:r>
              <a:rPr lang="ja-JP" altLang="en-US" b="1" dirty="0">
                <a:solidFill>
                  <a:srgbClr val="FF0000"/>
                </a:solidFill>
              </a:rPr>
              <a:t>主語</a:t>
            </a:r>
            <a:r>
              <a:rPr lang="ja-JP" altLang="en-US" b="1" dirty="0"/>
              <a:t>とするプロパティ</a:t>
            </a:r>
            <a:endParaRPr lang="en-US" altLang="ja-JP" b="1" u="none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（２）大阪大学を</a:t>
            </a:r>
            <a:r>
              <a:rPr lang="ja-JP" altLang="en-US" b="1" dirty="0">
                <a:solidFill>
                  <a:srgbClr val="FF0000"/>
                </a:solidFill>
              </a:rPr>
              <a:t>目的語</a:t>
            </a:r>
            <a:r>
              <a:rPr lang="ja-JP" altLang="en-US" b="1" dirty="0"/>
              <a:t>とするプロパティ</a:t>
            </a:r>
            <a:endParaRPr lang="en-US" altLang="ja-JP" b="1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1343" y="2591436"/>
            <a:ext cx="78692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PREFIX </a:t>
            </a:r>
            <a:r>
              <a:rPr lang="en-US" altLang="ja-JP" sz="2800" dirty="0" err="1">
                <a:solidFill>
                  <a:srgbClr val="000000"/>
                </a:solidFill>
              </a:rPr>
              <a:t>wd</a:t>
            </a:r>
            <a:r>
              <a:rPr lang="en-US" altLang="ja-JP" sz="28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>
                <a:solidFill>
                  <a:srgbClr val="FF0000"/>
                </a:solidFill>
              </a:rPr>
              <a:t>distinct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?p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 </a:t>
            </a:r>
            <a:r>
              <a:rPr lang="en-US" altLang="ja-JP" sz="2800" b="1" dirty="0"/>
              <a:t>wd:Q651233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?p</a:t>
            </a:r>
            <a:r>
              <a:rPr lang="en-US" altLang="ja-JP" sz="2800" dirty="0">
                <a:solidFill>
                  <a:srgbClr val="000000"/>
                </a:solidFill>
              </a:rPr>
              <a:t> ?o . }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1343" y="4769486"/>
            <a:ext cx="78692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PREFIX </a:t>
            </a:r>
            <a:r>
              <a:rPr lang="en-US" altLang="ja-JP" sz="2800" dirty="0" err="1">
                <a:solidFill>
                  <a:srgbClr val="000000"/>
                </a:solidFill>
              </a:rPr>
              <a:t>wd</a:t>
            </a:r>
            <a:r>
              <a:rPr lang="en-US" altLang="ja-JP" sz="28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>
                <a:solidFill>
                  <a:srgbClr val="FF0000"/>
                </a:solidFill>
              </a:rPr>
              <a:t>distinct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?p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?s </a:t>
            </a:r>
            <a:r>
              <a:rPr lang="en-US" altLang="ja-JP" sz="2800" b="1" dirty="0">
                <a:solidFill>
                  <a:srgbClr val="FF0000"/>
                </a:solidFill>
              </a:rPr>
              <a:t>?p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/>
              <a:t>wd:Q651233</a:t>
            </a:r>
            <a:r>
              <a:rPr lang="en-US" altLang="ja-JP" sz="2800" dirty="0">
                <a:solidFill>
                  <a:srgbClr val="000000"/>
                </a:solidFill>
              </a:rPr>
              <a:t> . 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4093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</a:pPr>
            <a:r>
              <a:rPr lang="ja-JP" altLang="en-US" sz="4800" b="1" dirty="0" smtClean="0">
                <a:solidFill>
                  <a:srgbClr val="009900"/>
                </a:solidFill>
              </a:rPr>
              <a:t>検索例</a:t>
            </a:r>
            <a:r>
              <a:rPr lang="en-US" altLang="ja-JP" sz="4800" b="1" dirty="0" smtClean="0">
                <a:solidFill>
                  <a:srgbClr val="009900"/>
                </a:solidFill>
              </a:rPr>
              <a:t>3</a:t>
            </a:r>
            <a:r>
              <a:rPr lang="en-US" altLang="ja-JP" sz="4800" b="1" dirty="0">
                <a:solidFill>
                  <a:srgbClr val="009900"/>
                </a:solidFill>
              </a:rPr>
              <a:t/>
            </a:r>
            <a:br>
              <a:rPr lang="en-US" altLang="ja-JP" sz="4800" b="1" dirty="0">
                <a:solidFill>
                  <a:srgbClr val="009900"/>
                </a:solidFill>
              </a:rPr>
            </a:br>
            <a:r>
              <a:rPr lang="ja-JP" altLang="en-US" sz="4800" b="1" dirty="0">
                <a:solidFill>
                  <a:srgbClr val="009900"/>
                </a:solidFill>
              </a:rPr>
              <a:t>：</a:t>
            </a:r>
            <a:r>
              <a:rPr lang="en-US" altLang="ja-JP" sz="4800" b="1" dirty="0">
                <a:solidFill>
                  <a:srgbClr val="009900"/>
                </a:solidFill>
              </a:rPr>
              <a:t>FILTER</a:t>
            </a:r>
            <a:r>
              <a:rPr lang="ja-JP" altLang="en-US" sz="4800" b="1" dirty="0">
                <a:solidFill>
                  <a:srgbClr val="009900"/>
                </a:solidFill>
              </a:rPr>
              <a:t>による絞り込み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0831" y="4336565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FF0000"/>
                </a:solidFill>
                <a:latin typeface="Tahoma"/>
                <a:ea typeface="ＭＳ Ｐゴシック"/>
              </a:rPr>
              <a:t>任意のグラフパターンと</a:t>
            </a:r>
            <a:endParaRPr lang="en-US" altLang="ja-JP" sz="2400" b="1" dirty="0">
              <a:solidFill>
                <a:srgbClr val="FF0000"/>
              </a:solidFill>
              <a:latin typeface="Tahoma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</a:rPr>
              <a:t>組み合わせて使用</a:t>
            </a:r>
            <a:r>
              <a:rPr lang="ja-JP" altLang="en-US" sz="2400" b="1" dirty="0">
                <a:solidFill>
                  <a:srgbClr val="FF0000"/>
                </a:solidFill>
                <a:latin typeface="Tahoma"/>
                <a:ea typeface="ＭＳ Ｐゴシック"/>
              </a:rPr>
              <a:t>できる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0439" y="4028540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493" y="3762473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47501" y="4397663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FILTER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（絞り込み条件）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947501" y="4037221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8481" y="3751791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71904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031" y="146050"/>
            <a:ext cx="6259757" cy="762000"/>
          </a:xfrm>
        </p:spPr>
        <p:txBody>
          <a:bodyPr/>
          <a:lstStyle/>
          <a:p>
            <a:r>
              <a:rPr lang="ja-JP" altLang="en-US" b="1" dirty="0" smtClean="0"/>
              <a:t>例</a:t>
            </a:r>
            <a:r>
              <a:rPr lang="en-US" altLang="ja-JP" b="1" dirty="0" smtClean="0"/>
              <a:t>3-1</a:t>
            </a:r>
            <a:r>
              <a:rPr lang="ja-JP" altLang="en-US" b="1" dirty="0" smtClean="0"/>
              <a:t>：</a:t>
            </a:r>
            <a:r>
              <a:rPr lang="en-US" altLang="ja-JP" b="1" dirty="0"/>
              <a:t>Filter</a:t>
            </a:r>
            <a:r>
              <a:rPr lang="ja-JP" altLang="en-US" b="1" dirty="0"/>
              <a:t>による絞り込み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「大阪大学」の</a:t>
            </a:r>
            <a:r>
              <a:rPr lang="ja-JP" altLang="en-US" u="none" dirty="0">
                <a:solidFill>
                  <a:srgbClr val="FF0000"/>
                </a:solidFill>
              </a:rPr>
              <a:t>ラベル</a:t>
            </a:r>
            <a:r>
              <a:rPr lang="ja-JP" altLang="en-US" u="none" dirty="0"/>
              <a:t>となる目的語（</a:t>
            </a:r>
            <a:r>
              <a:rPr lang="en-US" altLang="ja-JP" u="none" dirty="0"/>
              <a:t>?o</a:t>
            </a:r>
            <a:r>
              <a:rPr lang="ja-JP" altLang="en-US" u="none" dirty="0"/>
              <a:t>）から，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“日本語のラベルのみ”を取得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6398" y="2092569"/>
            <a:ext cx="8591203" cy="366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rdfs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&lt;http://www.w3.org/2000/01/rdf-schema#&gt;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wd:Q651233 </a:t>
            </a:r>
            <a:r>
              <a:rPr lang="en-US" altLang="ja-JP" sz="2800" b="1" dirty="0" err="1"/>
              <a:t>rdfs:label</a:t>
            </a:r>
            <a:r>
              <a:rPr lang="en-US" altLang="ja-JP" sz="2800" b="1" dirty="0"/>
              <a:t> </a:t>
            </a:r>
            <a:r>
              <a:rPr lang="en-US" altLang="ja-JP" sz="2800" dirty="0">
                <a:solidFill>
                  <a:srgbClr val="000000"/>
                </a:solidFill>
              </a:rPr>
              <a:t>?o . </a:t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en-US" altLang="ja-JP" sz="2800" b="1" dirty="0">
                <a:solidFill>
                  <a:srgbClr val="FF0000"/>
                </a:solidFill>
              </a:rPr>
              <a:t>FILTER</a:t>
            </a:r>
            <a:r>
              <a:rPr lang="en-US" altLang="ja-JP" sz="2800" b="1" dirty="0">
                <a:solidFill>
                  <a:srgbClr val="000000"/>
                </a:solidFill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</a:rPr>
              <a:t>(</a:t>
            </a:r>
            <a:r>
              <a:rPr lang="en-US" altLang="ja-JP" sz="2800" b="1" dirty="0" err="1">
                <a:solidFill>
                  <a:srgbClr val="0000FF"/>
                </a:solidFill>
              </a:rPr>
              <a:t>lang</a:t>
            </a:r>
            <a:r>
              <a:rPr lang="en-US" altLang="ja-JP" sz="2800" b="1" dirty="0">
                <a:solidFill>
                  <a:srgbClr val="0000FF"/>
                </a:solidFill>
              </a:rPr>
              <a:t>(?o) = "ja") </a:t>
            </a:r>
            <a:r>
              <a:rPr lang="en-US" altLang="ja-JP" sz="2800" dirty="0">
                <a:solidFill>
                  <a:srgbClr val="000000"/>
                </a:solidFill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89610B81-32C8-4972-9E99-6A83A13C459A}"/>
              </a:ext>
            </a:extLst>
          </p:cNvPr>
          <p:cNvSpPr/>
          <p:nvPr/>
        </p:nvSpPr>
        <p:spPr bwMode="auto">
          <a:xfrm>
            <a:off x="2403422" y="5234118"/>
            <a:ext cx="6336131" cy="463688"/>
          </a:xfrm>
          <a:prstGeom prst="wedgeRectCallout">
            <a:avLst>
              <a:gd name="adj1" fmla="val -31494"/>
              <a:gd name="adj2" fmla="val -93328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rgbClr val="0000FF"/>
                </a:solidFill>
              </a:rPr>
              <a:t>絞り込みの条件を記述（様々な条件記述できる）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36679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031" y="146050"/>
            <a:ext cx="6259757" cy="762000"/>
          </a:xfrm>
        </p:spPr>
        <p:txBody>
          <a:bodyPr/>
          <a:lstStyle/>
          <a:p>
            <a:r>
              <a:rPr lang="ja-JP" altLang="en-US" b="1" dirty="0" smtClean="0"/>
              <a:t>例</a:t>
            </a:r>
            <a:r>
              <a:rPr lang="en-US" altLang="ja-JP" b="1" dirty="0" smtClean="0"/>
              <a:t>3-2</a:t>
            </a:r>
            <a:r>
              <a:rPr lang="ja-JP" altLang="en-US" b="1" dirty="0" smtClean="0"/>
              <a:t>：</a:t>
            </a:r>
            <a:r>
              <a:rPr lang="ja-JP" altLang="en-US" b="1" dirty="0"/>
              <a:t>その他の</a:t>
            </a:r>
            <a:r>
              <a:rPr lang="en-US" altLang="ja-JP" b="1" dirty="0"/>
              <a:t>Filter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「大阪大学」の</a:t>
            </a:r>
            <a:r>
              <a:rPr lang="ja-JP" altLang="en-US" u="none" dirty="0">
                <a:solidFill>
                  <a:srgbClr val="FF0000"/>
                </a:solidFill>
              </a:rPr>
              <a:t>ラベル</a:t>
            </a:r>
            <a:r>
              <a:rPr lang="ja-JP" altLang="en-US" u="none" dirty="0"/>
              <a:t>となる目的語（</a:t>
            </a:r>
            <a:r>
              <a:rPr lang="en-US" altLang="ja-JP" u="none" dirty="0"/>
              <a:t>?o</a:t>
            </a:r>
            <a:r>
              <a:rPr lang="ja-JP" altLang="en-US" u="none" dirty="0"/>
              <a:t>）のうち，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“</a:t>
            </a:r>
            <a:r>
              <a:rPr lang="en-US" altLang="ja-JP" u="none" dirty="0"/>
              <a:t>Osaka</a:t>
            </a:r>
            <a:r>
              <a:rPr lang="ja-JP" altLang="en-US" u="none" dirty="0"/>
              <a:t>”という</a:t>
            </a:r>
            <a:r>
              <a:rPr lang="ja-JP" altLang="en-US" dirty="0">
                <a:solidFill>
                  <a:srgbClr val="FF0000"/>
                </a:solidFill>
              </a:rPr>
              <a:t>文字列を含む</a:t>
            </a:r>
            <a:r>
              <a:rPr lang="ja-JP" altLang="en-US" u="none" dirty="0"/>
              <a:t>もの取得</a:t>
            </a:r>
            <a:endParaRPr lang="en-US" altLang="ja-JP" u="none" dirty="0"/>
          </a:p>
          <a:p>
            <a:pPr lvl="1"/>
            <a:endParaRPr lang="en-US" altLang="ja-JP" sz="3200" dirty="0"/>
          </a:p>
          <a:p>
            <a:pPr lvl="1"/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6398" y="2092569"/>
            <a:ext cx="8591203" cy="366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rdfs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&lt;http://www.w3.org/2000/01/rdf-schema#&gt;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distinct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  wd:Q651233 </a:t>
            </a:r>
            <a:r>
              <a:rPr lang="en-US" altLang="ja-JP" sz="2800" b="1" dirty="0" err="1"/>
              <a:t>rdfs:label</a:t>
            </a:r>
            <a:r>
              <a:rPr lang="en-US" altLang="ja-JP" sz="2800" b="1" dirty="0"/>
              <a:t> </a:t>
            </a:r>
            <a:r>
              <a:rPr lang="en-US" altLang="ja-JP" sz="2800" dirty="0">
                <a:solidFill>
                  <a:srgbClr val="000000"/>
                </a:solidFill>
              </a:rPr>
              <a:t>?o . </a:t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en-US" altLang="ja-JP" sz="2800" dirty="0">
                <a:solidFill>
                  <a:srgbClr val="000000"/>
                </a:solidFill>
              </a:rPr>
              <a:t>   </a:t>
            </a:r>
            <a:r>
              <a:rPr lang="en-US" altLang="ja-JP" sz="2800" dirty="0"/>
              <a:t>FILTER (</a:t>
            </a:r>
            <a:r>
              <a:rPr lang="en-US" altLang="ja-JP" sz="2800" b="1" dirty="0">
                <a:solidFill>
                  <a:srgbClr val="FF0000"/>
                </a:solidFill>
              </a:rPr>
              <a:t>regex</a:t>
            </a:r>
            <a:r>
              <a:rPr lang="en-US" altLang="ja-JP" sz="2800" dirty="0"/>
              <a:t>(</a:t>
            </a:r>
            <a:r>
              <a:rPr lang="en-US" altLang="ja-JP" sz="2800" b="1" dirty="0"/>
              <a:t>?</a:t>
            </a:r>
            <a:r>
              <a:rPr lang="en-US" altLang="ja-JP" sz="2800" b="1" dirty="0" err="1"/>
              <a:t>o</a:t>
            </a:r>
            <a:r>
              <a:rPr lang="en-US" altLang="ja-JP" sz="2800" dirty="0" err="1"/>
              <a:t>,</a:t>
            </a:r>
            <a:r>
              <a:rPr lang="en-US" altLang="ja-JP" sz="2800" b="1" dirty="0" err="1">
                <a:solidFill>
                  <a:srgbClr val="FF0000"/>
                </a:solidFill>
              </a:rPr>
              <a:t>"Osaka</a:t>
            </a:r>
            <a:r>
              <a:rPr lang="en-US" altLang="ja-JP" sz="2800" b="1" dirty="0">
                <a:solidFill>
                  <a:srgbClr val="FF0000"/>
                </a:solidFill>
              </a:rPr>
              <a:t>"</a:t>
            </a:r>
            <a:r>
              <a:rPr lang="en-US" altLang="ja-JP" sz="2800" dirty="0"/>
              <a:t>)) .</a:t>
            </a:r>
            <a:r>
              <a:rPr lang="en-US" altLang="ja-JP" sz="2800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89610B81-32C8-4972-9E99-6A83A13C459A}"/>
              </a:ext>
            </a:extLst>
          </p:cNvPr>
          <p:cNvSpPr/>
          <p:nvPr/>
        </p:nvSpPr>
        <p:spPr bwMode="auto">
          <a:xfrm>
            <a:off x="2287155" y="5464231"/>
            <a:ext cx="2483471" cy="1021347"/>
          </a:xfrm>
          <a:prstGeom prst="wedgeRectCallout">
            <a:avLst>
              <a:gd name="adj1" fmla="val -33933"/>
              <a:gd name="adj2" fmla="val -93921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FF0000"/>
                </a:solidFill>
              </a:rPr>
              <a:t>正規表現での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FF0000"/>
                </a:solidFill>
              </a:rPr>
              <a:t>文字列一致判定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80867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検索例３の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</a:t>
            </a:r>
            <a:r>
              <a:rPr lang="ja-JP" altLang="en-US" u="none" dirty="0" smtClean="0"/>
              <a:t>）先に調べた</a:t>
            </a:r>
            <a:r>
              <a:rPr lang="en-US" altLang="ja-JP" u="none" dirty="0" smtClean="0"/>
              <a:t>IRI</a:t>
            </a:r>
            <a:r>
              <a:rPr lang="ja-JP" altLang="en-US" u="none" dirty="0"/>
              <a:t>を</a:t>
            </a:r>
            <a:r>
              <a:rPr lang="ja-JP" altLang="en-US" u="none" dirty="0" smtClean="0"/>
              <a:t>用いて</a:t>
            </a:r>
            <a:r>
              <a:rPr lang="ja-JP" altLang="en-US" u="none" dirty="0"/>
              <a:t>，</a:t>
            </a:r>
            <a:r>
              <a:rPr lang="ja-JP" altLang="en-US" u="none" dirty="0" smtClean="0"/>
              <a:t>同様</a:t>
            </a:r>
            <a:r>
              <a:rPr lang="ja-JP" altLang="en-US" u="none" dirty="0"/>
              <a:t>のクエリを実行</a:t>
            </a:r>
            <a:r>
              <a:rPr lang="ja-JP" altLang="en-US" u="none" dirty="0" smtClean="0"/>
              <a:t>する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15430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</a:pPr>
            <a:r>
              <a:rPr lang="ja-JP" altLang="en-US" sz="4800" b="1" dirty="0" smtClean="0">
                <a:solidFill>
                  <a:srgbClr val="009900"/>
                </a:solidFill>
              </a:rPr>
              <a:t>検索例</a:t>
            </a:r>
            <a:r>
              <a:rPr lang="en-US" altLang="ja-JP" sz="4800" b="1" dirty="0" smtClean="0">
                <a:solidFill>
                  <a:srgbClr val="009900"/>
                </a:solidFill>
              </a:rPr>
              <a:t>4</a:t>
            </a:r>
            <a:r>
              <a:rPr lang="en-US" altLang="ja-JP" sz="4800" b="1" dirty="0">
                <a:solidFill>
                  <a:srgbClr val="009900"/>
                </a:solidFill>
              </a:rPr>
              <a:t/>
            </a:r>
            <a:br>
              <a:rPr lang="en-US" altLang="ja-JP" sz="4800" b="1" dirty="0">
                <a:solidFill>
                  <a:srgbClr val="009900"/>
                </a:solidFill>
              </a:rPr>
            </a:br>
            <a:r>
              <a:rPr lang="ja-JP" altLang="en-US" sz="4800" b="1" dirty="0">
                <a:solidFill>
                  <a:srgbClr val="009900"/>
                </a:solidFill>
              </a:rPr>
              <a:t>：述語と目的語を指定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円/楕円 7"/>
          <p:cNvSpPr/>
          <p:nvPr/>
        </p:nvSpPr>
        <p:spPr bwMode="auto">
          <a:xfrm>
            <a:off x="767852" y="487381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21" name="円/楕円 29"/>
          <p:cNvSpPr/>
          <p:nvPr/>
        </p:nvSpPr>
        <p:spPr bwMode="auto">
          <a:xfrm>
            <a:off x="3022377" y="4873811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日本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22" name="直線矢印コネクタ 21"/>
          <p:cNvCxnSpPr>
            <a:stCxn id="20" idx="6"/>
            <a:endCxn id="21" idx="2"/>
          </p:cNvCxnSpPr>
          <p:nvPr/>
        </p:nvCxnSpPr>
        <p:spPr bwMode="auto">
          <a:xfrm>
            <a:off x="1938442" y="5269855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2105686" y="476712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90161" y="4547716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215" y="4281649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90686" y="4912065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国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日本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86461" y="5704633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98023" y="5703572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45728" y="5679255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917223" y="4556397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48203" y="4270967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38795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93924"/>
            <a:ext cx="7886700" cy="67831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グラフパターンによる検索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800949" y="2829814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日本</a:t>
            </a:r>
          </a:p>
        </p:txBody>
      </p:sp>
      <p:sp>
        <p:nvSpPr>
          <p:cNvPr id="8" name="円/楕円 7"/>
          <p:cNvSpPr/>
          <p:nvPr/>
        </p:nvSpPr>
        <p:spPr bwMode="auto">
          <a:xfrm>
            <a:off x="472381" y="448376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大阪大学</a:t>
            </a:r>
          </a:p>
        </p:txBody>
      </p:sp>
      <p:cxnSp>
        <p:nvCxnSpPr>
          <p:cNvPr id="10" name="直線矢印コネクタ 9"/>
          <p:cNvCxnSpPr>
            <a:stCxn id="8" idx="6"/>
            <a:endCxn id="7" idx="2"/>
          </p:cNvCxnSpPr>
          <p:nvPr/>
        </p:nvCxnSpPr>
        <p:spPr bwMode="auto">
          <a:xfrm flipV="1">
            <a:off x="1642971" y="3225858"/>
            <a:ext cx="2157978" cy="1653947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2493036" y="3568428"/>
            <a:ext cx="41549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85342" y="3722961"/>
            <a:ext cx="20104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おおさかだいがく</a:t>
            </a:r>
          </a:p>
        </p:txBody>
      </p:sp>
      <p:cxnSp>
        <p:nvCxnSpPr>
          <p:cNvPr id="18" name="直線矢印コネクタ 17"/>
          <p:cNvCxnSpPr>
            <a:stCxn id="8" idx="6"/>
            <a:endCxn id="16" idx="1"/>
          </p:cNvCxnSpPr>
          <p:nvPr/>
        </p:nvCxnSpPr>
        <p:spPr bwMode="auto">
          <a:xfrm flipV="1">
            <a:off x="1642971" y="3923016"/>
            <a:ext cx="2642371" cy="95678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2772543" y="3827578"/>
            <a:ext cx="110799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読み仮名</a:t>
            </a:r>
          </a:p>
        </p:txBody>
      </p:sp>
      <p:sp>
        <p:nvSpPr>
          <p:cNvPr id="30" name="円/楕円 29"/>
          <p:cNvSpPr/>
          <p:nvPr/>
        </p:nvSpPr>
        <p:spPr bwMode="auto">
          <a:xfrm>
            <a:off x="3722610" y="4512477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吹田市</a:t>
            </a:r>
          </a:p>
        </p:txBody>
      </p:sp>
      <p:cxnSp>
        <p:nvCxnSpPr>
          <p:cNvPr id="31" name="直線矢印コネクタ 30"/>
          <p:cNvCxnSpPr>
            <a:stCxn id="8" idx="6"/>
            <a:endCxn id="30" idx="2"/>
          </p:cNvCxnSpPr>
          <p:nvPr/>
        </p:nvCxnSpPr>
        <p:spPr bwMode="auto">
          <a:xfrm>
            <a:off x="1642971" y="4879805"/>
            <a:ext cx="2079639" cy="28716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円/楕円 32"/>
          <p:cNvSpPr/>
          <p:nvPr/>
        </p:nvSpPr>
        <p:spPr bwMode="auto">
          <a:xfrm>
            <a:off x="6988569" y="5474906"/>
            <a:ext cx="1529972" cy="79208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(VIAF)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4" name="直線矢印コネクタ 33"/>
          <p:cNvCxnSpPr>
            <a:stCxn id="48" idx="6"/>
            <a:endCxn id="33" idx="2"/>
          </p:cNvCxnSpPr>
          <p:nvPr/>
        </p:nvCxnSpPr>
        <p:spPr bwMode="auto">
          <a:xfrm flipV="1">
            <a:off x="5251250" y="5870950"/>
            <a:ext cx="1737319" cy="376104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1642971" y="5393121"/>
            <a:ext cx="250581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国立国会図書館典拠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ID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71431" y="4589131"/>
            <a:ext cx="133882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本部所在地</a:t>
            </a:r>
          </a:p>
        </p:txBody>
      </p:sp>
      <p:sp>
        <p:nvSpPr>
          <p:cNvPr id="48" name="円/楕円 47"/>
          <p:cNvSpPr/>
          <p:nvPr/>
        </p:nvSpPr>
        <p:spPr bwMode="auto">
          <a:xfrm>
            <a:off x="3821475" y="5831069"/>
            <a:ext cx="1429775" cy="83196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/>
                <a:cs typeface="+mn-cs"/>
              </a:rPr>
              <a:t>00296951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Web NDL </a:t>
            </a:r>
            <a:b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</a:b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Authorities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49" name="直線矢印コネクタ 48"/>
          <p:cNvCxnSpPr>
            <a:stCxn id="8" idx="6"/>
            <a:endCxn id="48" idx="2"/>
          </p:cNvCxnSpPr>
          <p:nvPr/>
        </p:nvCxnSpPr>
        <p:spPr bwMode="auto">
          <a:xfrm>
            <a:off x="1642971" y="4879805"/>
            <a:ext cx="2178504" cy="136724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5118172" y="5646403"/>
            <a:ext cx="186095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skos:exactMatch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24547" y="640715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大阪大学</a:t>
            </a:r>
          </a:p>
        </p:txBody>
      </p:sp>
      <p:cxnSp>
        <p:nvCxnSpPr>
          <p:cNvPr id="56" name="直線矢印コネクタ 55"/>
          <p:cNvCxnSpPr>
            <a:stCxn id="48" idx="6"/>
            <a:endCxn id="55" idx="1"/>
          </p:cNvCxnSpPr>
          <p:nvPr/>
        </p:nvCxnSpPr>
        <p:spPr bwMode="auto">
          <a:xfrm>
            <a:off x="5251250" y="6247054"/>
            <a:ext cx="1273297" cy="36015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5485284" y="6394083"/>
            <a:ext cx="6463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/>
                <a:cs typeface="+mn-cs"/>
              </a:rPr>
              <a:t>標目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7" name="円/楕円 7"/>
          <p:cNvSpPr/>
          <p:nvPr/>
        </p:nvSpPr>
        <p:spPr bwMode="auto">
          <a:xfrm>
            <a:off x="737574" y="1537160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8" name="円/楕円 29"/>
          <p:cNvSpPr/>
          <p:nvPr/>
        </p:nvSpPr>
        <p:spPr bwMode="auto">
          <a:xfrm>
            <a:off x="2992099" y="1537160"/>
            <a:ext cx="1170590" cy="792088"/>
          </a:xfrm>
          <a:prstGeom prst="ellipse">
            <a:avLst/>
          </a:prstGeom>
          <a:solidFill>
            <a:srgbClr val="FFC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日本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cxnSp>
        <p:nvCxnSpPr>
          <p:cNvPr id="39" name="直線矢印コネクタ 38"/>
          <p:cNvCxnSpPr>
            <a:stCxn id="37" idx="6"/>
            <a:endCxn id="38" idx="2"/>
          </p:cNvCxnSpPr>
          <p:nvPr/>
        </p:nvCxnSpPr>
        <p:spPr bwMode="auto">
          <a:xfrm>
            <a:off x="1908164" y="1933204"/>
            <a:ext cx="1083935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テキスト ボックス 39"/>
          <p:cNvSpPr txBox="1"/>
          <p:nvPr/>
        </p:nvSpPr>
        <p:spPr>
          <a:xfrm>
            <a:off x="2075408" y="14304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国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59883" y="1211065"/>
            <a:ext cx="3955551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937" y="944998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60408" y="1575414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国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&lt;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日本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56183" y="2367982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主語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67745" y="2366921"/>
            <a:ext cx="646331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述語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15450" y="2342604"/>
            <a:ext cx="87716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目的語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4886945" y="1219746"/>
            <a:ext cx="3973276" cy="12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17925" y="934316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82644" y="2822498"/>
            <a:ext cx="4499158" cy="2446035"/>
            <a:chOff x="624781" y="2982214"/>
            <a:chExt cx="4499158" cy="2446035"/>
          </a:xfrm>
        </p:grpSpPr>
        <p:sp>
          <p:nvSpPr>
            <p:cNvPr id="60" name="円/楕円 6"/>
            <p:cNvSpPr/>
            <p:nvPr/>
          </p:nvSpPr>
          <p:spPr bwMode="auto">
            <a:xfrm>
              <a:off x="3953349" y="2982214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61" name="円/楕円 7"/>
            <p:cNvSpPr/>
            <p:nvPr/>
          </p:nvSpPr>
          <p:spPr bwMode="auto">
            <a:xfrm>
              <a:off x="624781" y="4636161"/>
              <a:ext cx="1170590" cy="79208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  <p:cxnSp>
          <p:nvCxnSpPr>
            <p:cNvPr id="62" name="直線矢印コネクタ 61"/>
            <p:cNvCxnSpPr>
              <a:stCxn id="61" idx="6"/>
              <a:endCxn id="60" idx="2"/>
            </p:cNvCxnSpPr>
            <p:nvPr/>
          </p:nvCxnSpPr>
          <p:spPr bwMode="auto">
            <a:xfrm flipV="1">
              <a:off x="1795371" y="3378258"/>
              <a:ext cx="2157978" cy="1653947"/>
            </a:xfrm>
            <a:prstGeom prst="straightConnector1">
              <a:avLst/>
            </a:prstGeom>
            <a:solidFill>
              <a:srgbClr val="FFFFCC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2645436" y="3720828"/>
              <a:ext cx="338554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b="1" dirty="0">
                  <a:solidFill>
                    <a:srgbClr val="FF0000"/>
                  </a:solidFill>
                  <a:latin typeface="Tahoma"/>
                  <a:ea typeface="ＭＳ Ｐゴシック"/>
                </a:rPr>
                <a:t>　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312" y="146050"/>
            <a:ext cx="6299488" cy="762000"/>
          </a:xfrm>
        </p:spPr>
        <p:txBody>
          <a:bodyPr/>
          <a:lstStyle/>
          <a:p>
            <a:r>
              <a:rPr lang="ja-JP" altLang="en-US" b="1" dirty="0" smtClean="0"/>
              <a:t>検索例４：</a:t>
            </a:r>
            <a:r>
              <a:rPr lang="ja-JP" altLang="en-US" b="1" dirty="0"/>
              <a:t>述語と目的語を指定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/>
              <a:t>例</a:t>
            </a:r>
            <a:r>
              <a:rPr lang="ja-JP" altLang="en-US" u="none" dirty="0" smtClean="0"/>
              <a:t>）</a:t>
            </a:r>
            <a:r>
              <a:rPr lang="en-US" altLang="ja-JP" u="none" dirty="0" smtClean="0"/>
              <a:t>4-1</a:t>
            </a:r>
            <a:r>
              <a:rPr lang="ja-JP" altLang="en-US" u="none" dirty="0"/>
              <a:t>：</a:t>
            </a:r>
            <a:r>
              <a:rPr lang="ja-JP" altLang="en-US" u="none" dirty="0">
                <a:solidFill>
                  <a:srgbClr val="0000FF"/>
                </a:solidFill>
              </a:rPr>
              <a:t>「国が“日本”と</a:t>
            </a:r>
            <a:r>
              <a:rPr lang="ja-JP" altLang="en-US" u="none" dirty="0">
                <a:solidFill>
                  <a:srgbClr val="FF0000"/>
                </a:solidFill>
              </a:rPr>
              <a:t>一致する</a:t>
            </a:r>
            <a:r>
              <a:rPr lang="ja-JP" altLang="en-US" u="none" dirty="0">
                <a:solidFill>
                  <a:srgbClr val="0000FF"/>
                </a:solidFill>
              </a:rPr>
              <a:t>」</a:t>
            </a:r>
            <a:r>
              <a:rPr lang="ja-JP" altLang="en-US" u="none" dirty="0"/>
              <a:t>トリプルの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主語（</a:t>
            </a:r>
            <a:r>
              <a:rPr lang="en-US" altLang="ja-JP" u="none" dirty="0"/>
              <a:t>?s</a:t>
            </a:r>
            <a:r>
              <a:rPr lang="ja-JP" altLang="en-US" u="none" dirty="0"/>
              <a:t>）を取得する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032707"/>
            <a:ext cx="8591203" cy="3465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wdt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&lt;http://www.wikidata.org/prop/direct/&gt;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>
                <a:solidFill>
                  <a:srgbClr val="000000"/>
                </a:solidFill>
              </a:rPr>
              <a:t>?s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?s </a:t>
            </a:r>
            <a:r>
              <a:rPr lang="en-US" altLang="ja-JP" sz="2800" b="1" dirty="0">
                <a:solidFill>
                  <a:srgbClr val="000000"/>
                </a:solidFill>
              </a:rPr>
              <a:t>wdt:P17 </a:t>
            </a:r>
            <a:r>
              <a:rPr lang="en-US" altLang="ja-JP" sz="2800" b="1" dirty="0">
                <a:solidFill>
                  <a:srgbClr val="FF0000"/>
                </a:solidFill>
              </a:rPr>
              <a:t>wd:Q17</a:t>
            </a:r>
            <a:r>
              <a:rPr lang="en-US" altLang="ja-JP" sz="2800" dirty="0">
                <a:solidFill>
                  <a:srgbClr val="000000"/>
                </a:solidFill>
              </a:rPr>
              <a:t> .</a:t>
            </a:r>
            <a:r>
              <a:rPr lang="pt-BR" altLang="ja-JP" sz="2800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LIMIT</a:t>
            </a:r>
            <a:r>
              <a:rPr lang="ja-JP" altLang="en-US" sz="2800" dirty="0">
                <a:solidFill>
                  <a:srgbClr val="000000"/>
                </a:solidFill>
              </a:rPr>
              <a:t> </a:t>
            </a:r>
            <a:r>
              <a:rPr lang="en-US" altLang="ja-JP" sz="2800" dirty="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 bwMode="auto">
          <a:xfrm>
            <a:off x="2915087" y="3142872"/>
            <a:ext cx="1075572" cy="602230"/>
          </a:xfrm>
          <a:prstGeom prst="wedgeRectCallout">
            <a:avLst>
              <a:gd name="adj1" fmla="val -31485"/>
              <a:gd name="adj2" fmla="val 77371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>
                <a:solidFill>
                  <a:srgbClr val="FF0000"/>
                </a:solidFill>
              </a:rPr>
              <a:t>日本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2066483" y="4586948"/>
            <a:ext cx="1075572" cy="602230"/>
          </a:xfrm>
          <a:prstGeom prst="wedgeRectCallout">
            <a:avLst>
              <a:gd name="adj1" fmla="val -45561"/>
              <a:gd name="adj2" fmla="val -87537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>
                <a:solidFill>
                  <a:srgbClr val="FF0000"/>
                </a:solidFill>
              </a:rPr>
              <a:t>国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97779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312" y="146050"/>
            <a:ext cx="6299488" cy="762000"/>
          </a:xfrm>
        </p:spPr>
        <p:txBody>
          <a:bodyPr/>
          <a:lstStyle/>
          <a:p>
            <a:r>
              <a:rPr lang="ja-JP" altLang="en-US" b="1" dirty="0" smtClean="0"/>
              <a:t>検索例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：</a:t>
            </a:r>
            <a:r>
              <a:rPr lang="ja-JP" altLang="en-US" b="1" dirty="0"/>
              <a:t>述語と目的語を指定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/>
              <a:t>例</a:t>
            </a:r>
            <a:r>
              <a:rPr lang="ja-JP" altLang="en-US" u="none" dirty="0" smtClean="0"/>
              <a:t>）</a:t>
            </a:r>
            <a:r>
              <a:rPr lang="en-US" altLang="ja-JP" u="none" dirty="0" smtClean="0"/>
              <a:t>4-2</a:t>
            </a:r>
            <a:r>
              <a:rPr lang="ja-JP" altLang="en-US" u="none" dirty="0"/>
              <a:t>： </a:t>
            </a:r>
            <a:r>
              <a:rPr lang="ja-JP" altLang="en-US" u="none" dirty="0">
                <a:solidFill>
                  <a:srgbClr val="0000FF"/>
                </a:solidFill>
              </a:rPr>
              <a:t>「ラベルが“大阪大学”と</a:t>
            </a:r>
            <a:r>
              <a:rPr lang="ja-JP" altLang="en-US" u="none" dirty="0">
                <a:solidFill>
                  <a:srgbClr val="FF0000"/>
                </a:solidFill>
              </a:rPr>
              <a:t>一致する</a:t>
            </a:r>
            <a:r>
              <a:rPr lang="ja-JP" altLang="en-US" u="none" dirty="0">
                <a:solidFill>
                  <a:srgbClr val="0000FF"/>
                </a:solidFill>
              </a:rPr>
              <a:t>」</a:t>
            </a:r>
            <a:r>
              <a:rPr lang="ja-JP" altLang="en-US" u="none" dirty="0"/>
              <a:t>トリプルの主語（</a:t>
            </a:r>
            <a:r>
              <a:rPr lang="en-US" altLang="ja-JP" u="none" dirty="0"/>
              <a:t>?s</a:t>
            </a:r>
            <a:r>
              <a:rPr lang="ja-JP" altLang="en-US" u="none" dirty="0"/>
              <a:t>）を取得する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032708"/>
            <a:ext cx="8591203" cy="2815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rdfs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&lt;http://www.w3.org/2000/01/rdf-schema#&gt;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select </a:t>
            </a:r>
            <a:r>
              <a:rPr lang="en-US" altLang="ja-JP" sz="2800" b="1" dirty="0">
                <a:solidFill>
                  <a:srgbClr val="000000"/>
                </a:solidFill>
              </a:rPr>
              <a:t>?s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 ?s </a:t>
            </a:r>
            <a:r>
              <a:rPr lang="en-US" altLang="ja-JP" sz="2800" b="1" dirty="0" err="1">
                <a:solidFill>
                  <a:srgbClr val="000000"/>
                </a:solidFill>
              </a:rPr>
              <a:t>rdfs:label</a:t>
            </a:r>
            <a:r>
              <a:rPr lang="en-US" altLang="ja-JP" sz="2800" b="1" dirty="0">
                <a:solidFill>
                  <a:srgbClr val="000000"/>
                </a:solidFill>
              </a:rPr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"</a:t>
            </a:r>
            <a:r>
              <a:rPr lang="ja-JP" altLang="en-US" sz="2800" dirty="0">
                <a:solidFill>
                  <a:srgbClr val="FF0000"/>
                </a:solidFill>
              </a:rPr>
              <a:t>大阪大学</a:t>
            </a:r>
            <a:r>
              <a:rPr lang="en-US" altLang="ja-JP" sz="2800" dirty="0">
                <a:solidFill>
                  <a:srgbClr val="FF0000"/>
                </a:solidFill>
              </a:rPr>
              <a:t>"@ja</a:t>
            </a:r>
            <a:r>
              <a:rPr lang="en-US" altLang="ja-JP" sz="2800" dirty="0">
                <a:solidFill>
                  <a:srgbClr val="000000"/>
                </a:solidFill>
              </a:rPr>
              <a:t> .</a:t>
            </a:r>
            <a:r>
              <a:rPr lang="pt-BR" altLang="ja-JP" sz="2800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0000"/>
                </a:solidFill>
              </a:rPr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56932" r="50467" b="28112"/>
          <a:stretch/>
        </p:blipFill>
        <p:spPr>
          <a:xfrm>
            <a:off x="289599" y="4847992"/>
            <a:ext cx="6682666" cy="1686652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 bwMode="auto">
          <a:xfrm>
            <a:off x="2672862" y="2931917"/>
            <a:ext cx="5664150" cy="825296"/>
          </a:xfrm>
          <a:prstGeom prst="wedgeRectCallout">
            <a:avLst>
              <a:gd name="adj1" fmla="val -31485"/>
              <a:gd name="adj2" fmla="val 77371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>
                <a:solidFill>
                  <a:srgbClr val="FF0000"/>
                </a:solidFill>
              </a:rPr>
              <a:t>リテラルの指定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FF0000"/>
                </a:solidFill>
              </a:rPr>
              <a:t>（</a:t>
            </a: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データの言語指定も含めて一致が判定される）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99398" y="5366402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4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1905000" y="5412775"/>
            <a:ext cx="2857906" cy="890965"/>
          </a:xfrm>
          <a:prstGeom prst="wedgeRectCallout">
            <a:avLst>
              <a:gd name="adj1" fmla="val -55297"/>
              <a:gd name="adj2" fmla="val 41315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「リンクのコピー」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で</a:t>
            </a:r>
            <a:r>
              <a:rPr lang="en-US" altLang="ja-JP" sz="2400" b="1" dirty="0">
                <a:solidFill>
                  <a:srgbClr val="0000FF"/>
                </a:solidFill>
              </a:rPr>
              <a:t>URI</a:t>
            </a:r>
            <a:r>
              <a:rPr lang="ja-JP" altLang="en-US" sz="2400" b="1" dirty="0">
                <a:solidFill>
                  <a:srgbClr val="0000FF"/>
                </a:solidFill>
              </a:rPr>
              <a:t>を取得できる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6713" y="4714746"/>
            <a:ext cx="7048724" cy="584775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★ラベルが分かるとき，</a:t>
            </a:r>
            <a:r>
              <a:rPr kumimoji="1" lang="en-US" altLang="ja-JP" sz="3200" dirty="0">
                <a:solidFill>
                  <a:srgbClr val="FF0000"/>
                </a:solidFill>
              </a:rPr>
              <a:t>IRI</a:t>
            </a:r>
            <a:r>
              <a:rPr kumimoji="1" lang="ja-JP" altLang="en-US" sz="3200" dirty="0">
                <a:solidFill>
                  <a:srgbClr val="FF0000"/>
                </a:solidFill>
              </a:rPr>
              <a:t>を取得できる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0116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Wikidata</a:t>
            </a:r>
            <a:r>
              <a:rPr kumimoji="1" lang="ja-JP" altLang="en-US" dirty="0" err="1"/>
              <a:t>での</a:t>
            </a:r>
            <a:r>
              <a:rPr kumimoji="1" lang="en-US" altLang="ja-JP" dirty="0"/>
              <a:t>URI</a:t>
            </a:r>
            <a:r>
              <a:rPr kumimoji="1" lang="ja-JP" altLang="en-US" dirty="0"/>
              <a:t>の探し方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6738" y="962347"/>
            <a:ext cx="8881062" cy="56696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Wikidata</a:t>
            </a:r>
            <a:r>
              <a:rPr kumimoji="1" lang="ja-JP" altLang="en-US" dirty="0"/>
              <a:t>のページを利用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ja-JP" altLang="en-US" dirty="0"/>
              <a:t>→各データのページのメニューにある</a:t>
            </a:r>
            <a:r>
              <a:rPr lang="ja-JP" altLang="en-US" b="1" dirty="0">
                <a:solidFill>
                  <a:srgbClr val="FF0000"/>
                </a:solidFill>
              </a:rPr>
              <a:t>「</a:t>
            </a:r>
            <a:r>
              <a:rPr lang="en-US" altLang="ja-JP" b="1" dirty="0">
                <a:solidFill>
                  <a:srgbClr val="FF0000"/>
                </a:solidFill>
              </a:rPr>
              <a:t>Concept URI</a:t>
            </a:r>
            <a:r>
              <a:rPr lang="ja-JP" altLang="en-US" b="1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から取得．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該当ページは，下記の方法で検索できる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/>
              <a:t>検索欄から</a:t>
            </a:r>
            <a:r>
              <a:rPr kumimoji="1" lang="ja-JP" altLang="en-US" b="1" dirty="0">
                <a:solidFill>
                  <a:srgbClr val="FF0000"/>
                </a:solidFill>
              </a:rPr>
              <a:t>「</a:t>
            </a:r>
            <a:r>
              <a:rPr kumimoji="1" lang="en-US" altLang="ja-JP" b="1" dirty="0" err="1">
                <a:solidFill>
                  <a:srgbClr val="FF0000"/>
                </a:solidFill>
              </a:rPr>
              <a:t>Wikidata</a:t>
            </a:r>
            <a:r>
              <a:rPr kumimoji="1" lang="ja-JP" altLang="en-US" b="1" dirty="0">
                <a:solidFill>
                  <a:srgbClr val="FF0000"/>
                </a:solidFill>
              </a:rPr>
              <a:t>内を検索」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b="1" dirty="0"/>
              <a:t>Wikipedia</a:t>
            </a:r>
            <a:r>
              <a:rPr kumimoji="1" lang="ja-JP" altLang="en-US" dirty="0"/>
              <a:t>の各記事のページのメニューから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「ウィキデータ項目」</a:t>
            </a:r>
            <a:r>
              <a:rPr kumimoji="1" lang="ja-JP" altLang="en-US" dirty="0"/>
              <a:t>のリンクを辿る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SPARQL</a:t>
            </a:r>
            <a:r>
              <a:rPr kumimoji="1" lang="ja-JP" altLang="en-US" dirty="0"/>
              <a:t>クエリを用いた検索</a:t>
            </a:r>
            <a:endParaRPr lang="en-US" altLang="ja-JP" dirty="0"/>
          </a:p>
          <a:p>
            <a:pPr marL="400050" lvl="1" indent="0">
              <a:buNone/>
            </a:pPr>
            <a:r>
              <a:rPr kumimoji="1" lang="ja-JP" altLang="en-US" dirty="0"/>
              <a:t>→ラベルの完全一致：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検索例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4-2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FILTER</a:t>
            </a:r>
            <a:r>
              <a:rPr lang="ja-JP" altLang="en-US" dirty="0"/>
              <a:t>でラベルの部分一致：</a:t>
            </a:r>
            <a:r>
              <a:rPr lang="ja-JP" altLang="en-US" b="1" dirty="0" smtClean="0">
                <a:solidFill>
                  <a:srgbClr val="FF0000"/>
                </a:solidFill>
              </a:rPr>
              <a:t>検索例</a:t>
            </a:r>
            <a:r>
              <a:rPr lang="en-US" altLang="ja-JP" b="1" dirty="0" smtClean="0">
                <a:solidFill>
                  <a:srgbClr val="FF0000"/>
                </a:solidFill>
              </a:rPr>
              <a:t>3-2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代表的な</a:t>
            </a:r>
            <a:r>
              <a:rPr kumimoji="1" lang="en-US" altLang="ja-JP" dirty="0"/>
              <a:t>URI</a:t>
            </a:r>
            <a:r>
              <a:rPr kumimoji="1" lang="ja-JP" altLang="en-US" dirty="0"/>
              <a:t>をまとめたページを利用する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6738" y="4458410"/>
            <a:ext cx="8724402" cy="1647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1444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ハンズオンの手順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1169" y="991456"/>
            <a:ext cx="8748444" cy="5691883"/>
          </a:xfrm>
        </p:spPr>
        <p:txBody>
          <a:bodyPr>
            <a:normAutofit/>
          </a:bodyPr>
          <a:lstStyle/>
          <a:p>
            <a:r>
              <a:rPr kumimoji="1" lang="ja-JP" altLang="en-US" u="none" dirty="0" smtClean="0"/>
              <a:t>１．サンプルクエリの解説</a:t>
            </a:r>
            <a:endParaRPr kumimoji="1" lang="en-US" altLang="ja-JP" u="none" dirty="0" smtClean="0"/>
          </a:p>
          <a:p>
            <a:pPr lvl="1"/>
            <a:r>
              <a:rPr lang="ja-JP" altLang="en-US" u="none" dirty="0" smtClean="0"/>
              <a:t>スライドで解説＋</a:t>
            </a:r>
            <a:r>
              <a:rPr lang="ja-JP" altLang="en-US" dirty="0" smtClean="0"/>
              <a:t>前の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でクエリを実行</a:t>
            </a:r>
            <a:endParaRPr lang="en-US" altLang="ja-JP" u="none" dirty="0"/>
          </a:p>
          <a:p>
            <a:r>
              <a:rPr kumimoji="1" lang="ja-JP" altLang="en-US" u="none" dirty="0" smtClean="0"/>
              <a:t>２．サンプルクエリを各自の</a:t>
            </a:r>
            <a:r>
              <a:rPr kumimoji="1" lang="en-US" altLang="ja-JP" u="none" dirty="0" smtClean="0"/>
              <a:t>PC</a:t>
            </a:r>
            <a:r>
              <a:rPr kumimoji="1" lang="ja-JP" altLang="en-US" u="none" dirty="0" smtClean="0"/>
              <a:t>で試す</a:t>
            </a:r>
            <a:endParaRPr kumimoji="1" lang="en-US" altLang="ja-JP" u="none" dirty="0" smtClean="0"/>
          </a:p>
          <a:p>
            <a:pPr lvl="1"/>
            <a:r>
              <a:rPr lang="ja-JP" altLang="en-US" u="none" dirty="0" smtClean="0"/>
              <a:t>サンプルクエリを</a:t>
            </a:r>
            <a:r>
              <a:rPr lang="ja-JP" altLang="en-US" b="1" u="none" dirty="0" smtClean="0">
                <a:solidFill>
                  <a:srgbClr val="FF0000"/>
                </a:solidFill>
              </a:rPr>
              <a:t>コピー＆ペースト</a:t>
            </a:r>
            <a:r>
              <a:rPr lang="ja-JP" altLang="en-US" u="none" dirty="0" smtClean="0"/>
              <a:t>して実行</a:t>
            </a:r>
            <a:endParaRPr lang="en-US" altLang="ja-JP" u="none" dirty="0"/>
          </a:p>
          <a:p>
            <a:r>
              <a:rPr kumimoji="1" lang="ja-JP" altLang="en-US" u="none" dirty="0" smtClean="0"/>
              <a:t>３．サンプルクエリの一部を，各自の興味に応じて書き換えたクエリ試す</a:t>
            </a:r>
            <a:endParaRPr kumimoji="1" lang="en-US" altLang="ja-JP" u="none" dirty="0" smtClean="0"/>
          </a:p>
          <a:p>
            <a:pPr lvl="1"/>
            <a:r>
              <a:rPr kumimoji="1" lang="ja-JP" altLang="en-US" u="none" dirty="0" smtClean="0"/>
              <a:t>サンプルクエリの</a:t>
            </a:r>
            <a:r>
              <a:rPr kumimoji="1" lang="ja-JP" altLang="en-US" u="none" dirty="0" smtClean="0">
                <a:solidFill>
                  <a:srgbClr val="FF0000"/>
                </a:solidFill>
              </a:rPr>
              <a:t>一部を書き換えて</a:t>
            </a:r>
            <a:r>
              <a:rPr kumimoji="1" lang="ja-JP" altLang="en-US" u="none" dirty="0" smtClean="0"/>
              <a:t>，実行してみる．</a:t>
            </a:r>
            <a:endParaRPr kumimoji="1" lang="en-US" altLang="ja-JP" u="none" dirty="0" smtClean="0"/>
          </a:p>
          <a:p>
            <a:pPr lvl="1"/>
            <a:r>
              <a:rPr kumimoji="1" lang="ja-JP" altLang="en-US" u="none" dirty="0" smtClean="0"/>
              <a:t>試したクエリは，各自の手元のファイルにコピーして残しておく（後のハンズオンでも利用する）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u="none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u="none" dirty="0" smtClean="0">
                <a:solidFill>
                  <a:srgbClr val="FF0000"/>
                </a:solidFill>
              </a:rPr>
              <a:t>質問があれば，随時，手を挙げてください</a:t>
            </a:r>
            <a:r>
              <a:rPr kumimoji="1" lang="ja-JP" altLang="en-US" u="none" dirty="0" smtClean="0"/>
              <a:t>．</a:t>
            </a:r>
            <a:endParaRPr kumimoji="1" lang="en-US" altLang="ja-JP" u="none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672CD-0955-43AD-A921-BB5CF6E6A0A1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50166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312" y="146050"/>
            <a:ext cx="6299488" cy="762000"/>
          </a:xfrm>
        </p:spPr>
        <p:txBody>
          <a:bodyPr/>
          <a:lstStyle/>
          <a:p>
            <a:r>
              <a:rPr lang="ja-JP" altLang="en-US" sz="3200" b="1" dirty="0" smtClean="0"/>
              <a:t>検索例４：主語の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クラス</a:t>
            </a:r>
            <a:r>
              <a:rPr lang="ja-JP" altLang="en-US" sz="3200" b="1" dirty="0" smtClean="0"/>
              <a:t>を調べる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例</a:t>
            </a:r>
            <a:r>
              <a:rPr lang="ja-JP" altLang="en-US" u="none" dirty="0" smtClean="0">
                <a:solidFill>
                  <a:srgbClr val="0000FF"/>
                </a:solidFill>
              </a:rPr>
              <a:t>）</a:t>
            </a:r>
            <a:r>
              <a:rPr lang="en-US" altLang="ja-JP" u="none" dirty="0" smtClean="0">
                <a:solidFill>
                  <a:srgbClr val="0000FF"/>
                </a:solidFill>
              </a:rPr>
              <a:t>4-3)</a:t>
            </a:r>
            <a:r>
              <a:rPr lang="ja-JP" altLang="en-US" u="none" dirty="0">
                <a:solidFill>
                  <a:srgbClr val="0000FF"/>
                </a:solidFill>
              </a:rPr>
              <a:t>「大阪大学」のクラス（何のインスタンスか？）</a:t>
            </a:r>
            <a:r>
              <a:rPr lang="ja-JP" altLang="en-US" u="none" dirty="0"/>
              <a:t>を取得する</a:t>
            </a:r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959" y="2180111"/>
            <a:ext cx="8591203" cy="3277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wdt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&lt;http://www.wikidata.org/prop/direct/&gt;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</a:rPr>
              <a:t>PREFIX </a:t>
            </a:r>
            <a:r>
              <a:rPr lang="en-US" altLang="ja-JP" sz="2400" dirty="0" err="1">
                <a:solidFill>
                  <a:srgbClr val="000000"/>
                </a:solidFill>
              </a:rPr>
              <a:t>wd</a:t>
            </a:r>
            <a:r>
              <a:rPr lang="en-US" altLang="ja-JP" sz="2400" dirty="0">
                <a:solidFill>
                  <a:srgbClr val="000000"/>
                </a:solidFill>
              </a:rPr>
              <a:t>: &lt;http://www.wikidata.org/entity/&gt;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200" dirty="0">
                <a:solidFill>
                  <a:srgbClr val="000000"/>
                </a:solidFill>
              </a:rPr>
              <a:t>select ?o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200" dirty="0">
                <a:solidFill>
                  <a:srgbClr val="000000"/>
                </a:solidFill>
              </a:rPr>
              <a:t>where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200" dirty="0">
                <a:solidFill>
                  <a:srgbClr val="000000"/>
                </a:solidFill>
              </a:rPr>
              <a:t> wd:Q651233  </a:t>
            </a:r>
            <a:r>
              <a:rPr lang="en-US" altLang="ja-JP" sz="3200" b="1" dirty="0">
                <a:solidFill>
                  <a:srgbClr val="FF0000"/>
                </a:solidFill>
              </a:rPr>
              <a:t>wdt:P31 </a:t>
            </a:r>
            <a:r>
              <a:rPr lang="en-US" altLang="ja-JP" sz="3200" dirty="0">
                <a:solidFill>
                  <a:srgbClr val="000000"/>
                </a:solidFill>
              </a:rPr>
              <a:t>?o.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200" dirty="0">
                <a:solidFill>
                  <a:srgbClr val="000000"/>
                </a:solidFill>
              </a:rPr>
              <a:t>}</a:t>
            </a:r>
            <a:endParaRPr lang="en-US" altLang="ja-JP" sz="3600" dirty="0">
              <a:solidFill>
                <a:srgbClr val="000000"/>
              </a:solidFill>
            </a:endParaRP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0884" y="5185441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12" name="四角形吹き出し 15">
            <a:extLst>
              <a:ext uri="{FF2B5EF4-FFF2-40B4-BE49-F238E27FC236}">
                <a16:creationId xmlns:a16="http://schemas.microsoft.com/office/drawing/2014/main" id="{05273929-08FB-4C1A-AA0B-C9A227AD0F94}"/>
              </a:ext>
            </a:extLst>
          </p:cNvPr>
          <p:cNvSpPr/>
          <p:nvPr/>
        </p:nvSpPr>
        <p:spPr bwMode="auto">
          <a:xfrm>
            <a:off x="3251056" y="3434244"/>
            <a:ext cx="2181200" cy="514756"/>
          </a:xfrm>
          <a:prstGeom prst="wedgeRectCallout">
            <a:avLst>
              <a:gd name="adj1" fmla="val -28649"/>
              <a:gd name="adj2" fmla="val 108146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instance-of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15" name="コンテンツ プレースホルダー 6">
            <a:extLst>
              <a:ext uri="{FF2B5EF4-FFF2-40B4-BE49-F238E27FC236}">
                <a16:creationId xmlns:a16="http://schemas.microsoft.com/office/drawing/2014/main" id="{7005B010-7540-4C1D-9800-57402AC16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78" r="80195" b="55978"/>
          <a:stretch/>
        </p:blipFill>
        <p:spPr bwMode="auto">
          <a:xfrm>
            <a:off x="4493971" y="4845887"/>
            <a:ext cx="2857500" cy="161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B6B6DD74-937F-4E8E-ACBC-97DF420634AD}"/>
              </a:ext>
            </a:extLst>
          </p:cNvPr>
          <p:cNvSpPr/>
          <p:nvPr/>
        </p:nvSpPr>
        <p:spPr bwMode="auto">
          <a:xfrm>
            <a:off x="5859441" y="5370229"/>
            <a:ext cx="1945323" cy="514756"/>
          </a:xfrm>
          <a:prstGeom prst="wedgeRectCallout">
            <a:avLst>
              <a:gd name="adj1" fmla="val -53959"/>
              <a:gd name="adj2" fmla="val 8764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university 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70374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312" y="146050"/>
            <a:ext cx="6299488" cy="762000"/>
          </a:xfrm>
        </p:spPr>
        <p:txBody>
          <a:bodyPr/>
          <a:lstStyle/>
          <a:p>
            <a:r>
              <a:rPr lang="ja-JP" altLang="en-US" sz="3200" b="1" dirty="0" smtClean="0"/>
              <a:t>検索例</a:t>
            </a:r>
            <a:r>
              <a:rPr lang="en-US" altLang="ja-JP" sz="3200" b="1" dirty="0" smtClean="0"/>
              <a:t>4</a:t>
            </a:r>
            <a:r>
              <a:rPr lang="ja-JP" altLang="en-US" sz="3200" b="1" dirty="0" smtClean="0"/>
              <a:t>：</a:t>
            </a:r>
            <a:r>
              <a:rPr lang="ja-JP" altLang="en-US" sz="3200" b="1" dirty="0"/>
              <a:t>述語と目的語を指定し，　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ja-JP" altLang="en-US" sz="3200" b="1" dirty="0"/>
              <a:t>　</a:t>
            </a:r>
            <a:r>
              <a:rPr lang="ja-JP" altLang="en-US" sz="3200" b="1" dirty="0">
                <a:solidFill>
                  <a:srgbClr val="FF0000"/>
                </a:solidFill>
              </a:rPr>
              <a:t>主語の一覧</a:t>
            </a:r>
            <a:r>
              <a:rPr lang="ja-JP" altLang="en-US" sz="3200" b="1" dirty="0"/>
              <a:t>を</a:t>
            </a:r>
            <a:r>
              <a:rPr lang="ja-JP" altLang="en-US" sz="3200" b="1" dirty="0" smtClean="0"/>
              <a:t>取得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例</a:t>
            </a:r>
            <a:r>
              <a:rPr lang="en-US" altLang="ja-JP" u="none" dirty="0" smtClean="0">
                <a:solidFill>
                  <a:srgbClr val="0000FF"/>
                </a:solidFill>
              </a:rPr>
              <a:t>4-4)</a:t>
            </a:r>
            <a:r>
              <a:rPr lang="ja-JP" altLang="en-US" u="none" dirty="0">
                <a:solidFill>
                  <a:srgbClr val="0000FF"/>
                </a:solidFill>
              </a:rPr>
              <a:t>「大学」のインスタンス</a:t>
            </a:r>
            <a:r>
              <a:rPr lang="ja-JP" altLang="en-US" u="none" dirty="0"/>
              <a:t>の一覧を取得する</a:t>
            </a:r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1430" y="1640822"/>
            <a:ext cx="8591203" cy="289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  <a:endParaRPr lang="en-US" altLang="ja-JP" sz="3200" dirty="0"/>
          </a:p>
          <a:p>
            <a:r>
              <a:rPr lang="en-US" altLang="ja-JP" sz="3200" dirty="0" smtClean="0"/>
              <a:t>select </a:t>
            </a:r>
            <a:r>
              <a:rPr lang="en-US" altLang="ja-JP" sz="3200" b="1" dirty="0">
                <a:solidFill>
                  <a:srgbClr val="FF0000"/>
                </a:solidFill>
              </a:rPr>
              <a:t>?s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ja-JP" altLang="en-US" sz="3200" dirty="0"/>
              <a:t>　</a:t>
            </a:r>
            <a:r>
              <a:rPr lang="en-US" altLang="ja-JP" sz="3200" b="1" dirty="0">
                <a:solidFill>
                  <a:srgbClr val="FF0000"/>
                </a:solidFill>
              </a:rPr>
              <a:t>?s</a:t>
            </a:r>
            <a:r>
              <a:rPr lang="en-US" altLang="ja-JP" sz="3200" dirty="0"/>
              <a:t> </a:t>
            </a:r>
            <a:r>
              <a:rPr lang="en-US" altLang="ja-JP" sz="3200" b="1" dirty="0"/>
              <a:t>wdt:P31 wd:Q3918</a:t>
            </a:r>
            <a:r>
              <a:rPr lang="en-US" altLang="ja-JP" sz="3200" dirty="0"/>
              <a:t>. </a:t>
            </a:r>
            <a:endParaRPr lang="en-US" altLang="ja-JP" sz="4000" dirty="0"/>
          </a:p>
          <a:p>
            <a:r>
              <a:rPr lang="en-US" altLang="ja-JP" sz="3200" dirty="0"/>
              <a:t>}LIMIT 100</a:t>
            </a:r>
            <a:endParaRPr lang="en-US" altLang="ja-JP" sz="4000" dirty="0"/>
          </a:p>
          <a:p>
            <a:endParaRPr lang="en-US" altLang="ja-JP" sz="4400" dirty="0">
              <a:solidFill>
                <a:srgbClr val="000000"/>
              </a:solidFill>
            </a:endParaRP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四角形吹き出し 15">
            <a:extLst>
              <a:ext uri="{FF2B5EF4-FFF2-40B4-BE49-F238E27FC236}">
                <a16:creationId xmlns:a16="http://schemas.microsoft.com/office/drawing/2014/main" id="{05273929-08FB-4C1A-AA0B-C9A227AD0F94}"/>
              </a:ext>
            </a:extLst>
          </p:cNvPr>
          <p:cNvSpPr/>
          <p:nvPr/>
        </p:nvSpPr>
        <p:spPr bwMode="auto">
          <a:xfrm>
            <a:off x="2141405" y="2535755"/>
            <a:ext cx="2181200" cy="514756"/>
          </a:xfrm>
          <a:prstGeom prst="wedgeRectCallout">
            <a:avLst>
              <a:gd name="adj1" fmla="val -28649"/>
              <a:gd name="adj2" fmla="val 108146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instance-of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B6B6DD74-937F-4E8E-ACBC-97DF420634AD}"/>
              </a:ext>
            </a:extLst>
          </p:cNvPr>
          <p:cNvSpPr/>
          <p:nvPr/>
        </p:nvSpPr>
        <p:spPr bwMode="auto">
          <a:xfrm>
            <a:off x="4567031" y="2559540"/>
            <a:ext cx="1945323" cy="514756"/>
          </a:xfrm>
          <a:prstGeom prst="wedgeRectCallout">
            <a:avLst>
              <a:gd name="adj1" fmla="val -44920"/>
              <a:gd name="adj2" fmla="val 118394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university 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8846" y="4567297"/>
            <a:ext cx="8796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rgbClr val="000000"/>
                </a:solidFill>
              </a:rPr>
              <a:t>※</a:t>
            </a:r>
            <a:r>
              <a:rPr lang="ja-JP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ja-JP" sz="2800" b="1" dirty="0" smtClean="0">
                <a:solidFill>
                  <a:srgbClr val="000000"/>
                </a:solidFill>
              </a:rPr>
              <a:t>4-3)</a:t>
            </a:r>
            <a:r>
              <a:rPr lang="ja-JP" altLang="en-US" sz="2800" b="1" dirty="0">
                <a:solidFill>
                  <a:srgbClr val="000000"/>
                </a:solidFill>
              </a:rPr>
              <a:t>「</a:t>
            </a:r>
            <a:r>
              <a:rPr lang="en-US" altLang="ja-JP" sz="2800" b="1" dirty="0" smtClean="0">
                <a:solidFill>
                  <a:srgbClr val="000000"/>
                </a:solidFill>
              </a:rPr>
              <a:t>wd:Q651233</a:t>
            </a:r>
            <a:r>
              <a:rPr lang="en-US" altLang="ja-JP" sz="2800" dirty="0" smtClean="0">
                <a:solidFill>
                  <a:srgbClr val="000000"/>
                </a:solidFill>
              </a:rPr>
              <a:t>  </a:t>
            </a:r>
            <a:r>
              <a:rPr lang="en-US" altLang="ja-JP" sz="2800" b="1" dirty="0"/>
              <a:t>wdt:P31</a:t>
            </a:r>
            <a:r>
              <a:rPr lang="en-US" altLang="ja-JP" sz="2800" b="1" dirty="0">
                <a:solidFill>
                  <a:srgbClr val="FF0000"/>
                </a:solidFill>
              </a:rPr>
              <a:t> ?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o</a:t>
            </a:r>
            <a:r>
              <a:rPr lang="ja-JP" altLang="en-US" sz="2800" b="1" dirty="0" smtClean="0">
                <a:solidFill>
                  <a:srgbClr val="000000"/>
                </a:solidFill>
              </a:rPr>
              <a:t>」</a:t>
            </a:r>
            <a:r>
              <a:rPr lang="ja-JP" altLang="en-US" sz="2800" dirty="0" smtClean="0">
                <a:solidFill>
                  <a:srgbClr val="000000"/>
                </a:solidFill>
              </a:rPr>
              <a:t>と比較し，変数</a:t>
            </a:r>
            <a:r>
              <a:rPr lang="en-US" altLang="ja-JP" sz="2800" dirty="0" smtClean="0">
                <a:solidFill>
                  <a:srgbClr val="000000"/>
                </a:solidFill>
              </a:rPr>
              <a:t/>
            </a:r>
            <a:br>
              <a:rPr lang="en-US" altLang="ja-JP" sz="2800" dirty="0" smtClean="0">
                <a:solidFill>
                  <a:srgbClr val="000000"/>
                </a:solidFill>
              </a:rPr>
            </a:br>
            <a:r>
              <a:rPr lang="ja-JP" altLang="en-US" sz="2800" dirty="0" smtClean="0">
                <a:solidFill>
                  <a:srgbClr val="000000"/>
                </a:solidFill>
              </a:rPr>
              <a:t> 　を「目的語（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?o</a:t>
            </a:r>
            <a:r>
              <a:rPr lang="ja-JP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ja-JP" sz="2800" dirty="0" smtClean="0">
                <a:solidFill>
                  <a:srgbClr val="000000"/>
                </a:solidFill>
              </a:rPr>
              <a:t> </a:t>
            </a:r>
            <a:r>
              <a:rPr lang="ja-JP" altLang="en-US" sz="2800" dirty="0" smtClean="0">
                <a:solidFill>
                  <a:srgbClr val="000000"/>
                </a:solidFill>
              </a:rPr>
              <a:t>から主語（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?s</a:t>
            </a:r>
            <a:r>
              <a:rPr lang="ja-JP" altLang="en-US" sz="2800" dirty="0" smtClean="0">
                <a:solidFill>
                  <a:srgbClr val="000000"/>
                </a:solidFill>
              </a:rPr>
              <a:t>）」に変えている</a:t>
            </a:r>
            <a:endParaRPr lang="en-US" altLang="ja-JP" sz="2800" dirty="0" smtClean="0">
              <a:solidFill>
                <a:srgbClr val="000000"/>
              </a:solidFill>
            </a:endParaRPr>
          </a:p>
          <a:p>
            <a:r>
              <a:rPr lang="ja-JP" altLang="en-US" sz="2800" dirty="0" smtClean="0">
                <a:solidFill>
                  <a:srgbClr val="000000"/>
                </a:solidFill>
              </a:rPr>
              <a:t>　　→この変更により，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「条件を満たす主語（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?s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）の一覧を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/>
            </a:r>
            <a:br>
              <a:rPr lang="en-US" altLang="ja-JP" sz="2800" b="1" dirty="0" smtClean="0">
                <a:solidFill>
                  <a:srgbClr val="FF0000"/>
                </a:solidFill>
              </a:rPr>
            </a:br>
            <a:r>
              <a:rPr lang="ja-JP" altLang="en-US" sz="2800" b="1" dirty="0" smtClean="0">
                <a:solidFill>
                  <a:srgbClr val="FF0000"/>
                </a:solidFill>
              </a:rPr>
              <a:t>　　　取得する」</a:t>
            </a:r>
            <a:r>
              <a:rPr lang="ja-JP" altLang="en-US" sz="2800" dirty="0" smtClean="0">
                <a:solidFill>
                  <a:srgbClr val="000000"/>
                </a:solidFill>
              </a:rPr>
              <a:t>クエリが作れる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382831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437560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検索例４の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</a:t>
            </a:r>
            <a:r>
              <a:rPr lang="ja-JP" altLang="en-US" u="none" dirty="0" smtClean="0"/>
              <a:t>）文字列一致のクエリを用いて，先に調べたリソースの</a:t>
            </a:r>
            <a:r>
              <a:rPr lang="en-US" altLang="ja-JP" u="none" dirty="0" smtClean="0"/>
              <a:t>IRI</a:t>
            </a:r>
            <a:r>
              <a:rPr lang="ja-JP" altLang="en-US" u="none" dirty="0" smtClean="0"/>
              <a:t>を，</a:t>
            </a:r>
            <a:r>
              <a:rPr lang="en-US" altLang="ja-JP" u="none" dirty="0" smtClean="0"/>
              <a:t>SPARQL</a:t>
            </a:r>
            <a:r>
              <a:rPr lang="ja-JP" altLang="en-US" u="none" dirty="0" smtClean="0"/>
              <a:t>クエリを使って調べることができるか確かめる</a:t>
            </a:r>
            <a:endParaRPr lang="en-US" altLang="ja-JP" u="none" dirty="0" smtClean="0"/>
          </a:p>
          <a:p>
            <a:endParaRPr lang="en-US" altLang="ja-JP" u="none" dirty="0"/>
          </a:p>
          <a:p>
            <a:r>
              <a:rPr lang="ja-JP" altLang="en-US" u="none" dirty="0" smtClean="0"/>
              <a:t>（３）先に</a:t>
            </a:r>
            <a:r>
              <a:rPr lang="en-US" altLang="ja-JP" u="none" dirty="0" smtClean="0"/>
              <a:t>IRI</a:t>
            </a:r>
            <a:r>
              <a:rPr lang="ja-JP" altLang="en-US" u="none" dirty="0" smtClean="0"/>
              <a:t>を調べたリソースの「クラス」を調べ，同じクラスのインスタンス一覧を取得するクエリを実行する</a:t>
            </a:r>
            <a:endParaRPr lang="en-US" altLang="ja-JP" u="none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38131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ヒント</a:t>
            </a:r>
            <a:r>
              <a:rPr lang="ja-JP" altLang="en-US" dirty="0"/>
              <a:t>：クラスの探し方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350" y="1060450"/>
            <a:ext cx="8674100" cy="5486400"/>
          </a:xfrm>
        </p:spPr>
        <p:txBody>
          <a:bodyPr/>
          <a:lstStyle/>
          <a:p>
            <a:r>
              <a:rPr lang="ja-JP" altLang="en-US" u="none" dirty="0"/>
              <a:t>（１）適当なデータ（インスタンス）を探し，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そのデータの</a:t>
            </a:r>
            <a:r>
              <a:rPr lang="en-US" altLang="ja-JP" b="1" u="none" dirty="0">
                <a:solidFill>
                  <a:srgbClr val="FF0000"/>
                </a:solidFill>
              </a:rPr>
              <a:t>instance-of</a:t>
            </a:r>
            <a:r>
              <a:rPr lang="ja-JP" altLang="en-US" u="none" dirty="0">
                <a:solidFill>
                  <a:srgbClr val="FF0000"/>
                </a:solidFill>
              </a:rPr>
              <a:t>の目的語</a:t>
            </a:r>
            <a:r>
              <a:rPr lang="ja-JP" altLang="en-US" u="none" dirty="0"/>
              <a:t>を調べる</a:t>
            </a:r>
            <a:endParaRPr lang="en-US" altLang="ja-JP" u="none" dirty="0"/>
          </a:p>
          <a:p>
            <a:pPr lvl="1"/>
            <a:r>
              <a:rPr kumimoji="1" lang="ja-JP" altLang="en-US" dirty="0"/>
              <a:t>データをブラウザで閲覧</a:t>
            </a:r>
            <a:endParaRPr kumimoji="1" lang="en-US" altLang="ja-JP" dirty="0"/>
          </a:p>
          <a:p>
            <a:pPr lvl="1"/>
            <a:r>
              <a:rPr lang="en-US" altLang="ja-JP" dirty="0"/>
              <a:t>SPARQL</a:t>
            </a:r>
            <a:r>
              <a:rPr lang="ja-JP" altLang="en-US" dirty="0"/>
              <a:t>クエリで探す→</a:t>
            </a:r>
            <a:r>
              <a:rPr lang="ja-JP" altLang="en-US" b="1" dirty="0" smtClean="0">
                <a:solidFill>
                  <a:srgbClr val="FF0000"/>
                </a:solidFill>
              </a:rPr>
              <a:t>検索例</a:t>
            </a:r>
            <a:r>
              <a:rPr lang="en-US" altLang="ja-JP" b="1" dirty="0" smtClean="0">
                <a:solidFill>
                  <a:srgbClr val="FF0000"/>
                </a:solidFill>
              </a:rPr>
              <a:t>4-3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ja-JP" altLang="en-US" u="none" dirty="0"/>
              <a:t>　</a:t>
            </a:r>
            <a:r>
              <a:rPr lang="en-US" altLang="ja-JP" u="none" dirty="0"/>
              <a:t>※</a:t>
            </a:r>
            <a:r>
              <a:rPr lang="en-US" altLang="ja-JP" u="none" dirty="0" err="1"/>
              <a:t>Wikidata</a:t>
            </a:r>
            <a:r>
              <a:rPr lang="ja-JP" altLang="en-US" u="none" dirty="0"/>
              <a:t>以外の一般の</a:t>
            </a:r>
            <a:r>
              <a:rPr lang="en-US" altLang="ja-JP" u="none" dirty="0"/>
              <a:t>LOD</a:t>
            </a:r>
            <a:r>
              <a:rPr lang="ja-JP" altLang="en-US" u="none" dirty="0"/>
              <a:t>では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　　　</a:t>
            </a:r>
            <a:r>
              <a:rPr lang="en-US" altLang="ja-JP" b="1" u="none" dirty="0" err="1">
                <a:solidFill>
                  <a:srgbClr val="FF0000"/>
                </a:solidFill>
              </a:rPr>
              <a:t>rdf:type</a:t>
            </a:r>
            <a:r>
              <a:rPr lang="ja-JP" altLang="en-US" u="none" dirty="0">
                <a:solidFill>
                  <a:srgbClr val="FF0000"/>
                </a:solidFill>
              </a:rPr>
              <a:t>の目的語</a:t>
            </a:r>
            <a:r>
              <a:rPr lang="ja-JP" altLang="en-US" u="none" dirty="0"/>
              <a:t>を調べる</a:t>
            </a:r>
            <a:endParaRPr lang="en-US" altLang="ja-JP" u="none" dirty="0"/>
          </a:p>
          <a:p>
            <a:r>
              <a:rPr kumimoji="1" lang="ja-JP" altLang="en-US" u="none" dirty="0"/>
              <a:t>（２）クラス一覧をまとめたページを調べる</a:t>
            </a:r>
            <a:endParaRPr kumimoji="1" lang="en-US" altLang="ja-JP" u="none" dirty="0"/>
          </a:p>
          <a:p>
            <a:pPr lvl="1"/>
            <a:r>
              <a:rPr lang="en-US" altLang="ja-JP" b="1" dirty="0" err="1"/>
              <a:t>Wikidata</a:t>
            </a:r>
            <a:r>
              <a:rPr lang="ja-JP" altLang="en-US" b="1" dirty="0"/>
              <a:t>のクラス一覧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dirty="0">
                <a:hlinkClick r:id="rId2"/>
              </a:rPr>
              <a:t>https://goo.gl/E3zPn8</a:t>
            </a:r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8468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</a:pPr>
            <a:r>
              <a:rPr lang="ja-JP" altLang="en-US" sz="4800" b="1" dirty="0" smtClean="0">
                <a:solidFill>
                  <a:srgbClr val="009900"/>
                </a:solidFill>
              </a:rPr>
              <a:t>検索例</a:t>
            </a:r>
            <a:r>
              <a:rPr lang="en-US" altLang="ja-JP" sz="4800" b="1" dirty="0" smtClean="0">
                <a:solidFill>
                  <a:srgbClr val="009900"/>
                </a:solidFill>
              </a:rPr>
              <a:t>5</a:t>
            </a:r>
            <a:r>
              <a:rPr lang="en-US" altLang="ja-JP" sz="4800" b="1" dirty="0">
                <a:solidFill>
                  <a:srgbClr val="009900"/>
                </a:solidFill>
              </a:rPr>
              <a:t/>
            </a:r>
            <a:br>
              <a:rPr lang="en-US" altLang="ja-JP" sz="4800" b="1" dirty="0">
                <a:solidFill>
                  <a:srgbClr val="009900"/>
                </a:solidFill>
              </a:rPr>
            </a:br>
            <a:r>
              <a:rPr lang="ja-JP" altLang="en-US" sz="4800" b="1" dirty="0">
                <a:solidFill>
                  <a:srgbClr val="009900"/>
                </a:solidFill>
              </a:rPr>
              <a:t>：複数パターンの組み合わせ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90485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93924"/>
            <a:ext cx="7886700" cy="67831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グラフパターン</a:t>
            </a:r>
            <a:r>
              <a:rPr lang="ja-JP" altLang="en-US" b="1" dirty="0"/>
              <a:t>の組み合わせ</a:t>
            </a:r>
            <a:endParaRPr kumimoji="1" lang="ja-JP" altLang="en-US" b="1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7" name="円/楕円 7"/>
          <p:cNvSpPr/>
          <p:nvPr/>
        </p:nvSpPr>
        <p:spPr bwMode="auto">
          <a:xfrm>
            <a:off x="343953" y="1537160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8" name="円/楕円 29"/>
          <p:cNvSpPr/>
          <p:nvPr/>
        </p:nvSpPr>
        <p:spPr bwMode="auto">
          <a:xfrm>
            <a:off x="2896249" y="2234349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dirty="0">
                <a:solidFill>
                  <a:srgbClr val="0000FF"/>
                </a:solidFill>
                <a:latin typeface="Tahoma" pitchFamily="34" charset="0"/>
                <a:ea typeface="ＭＳ Ｐゴシック" pitchFamily="50" charset="-128"/>
              </a:rPr>
              <a:t>?o2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39" name="直線矢印コネクタ 38"/>
          <p:cNvCxnSpPr>
            <a:stCxn id="37" idx="6"/>
            <a:endCxn id="32" idx="2"/>
          </p:cNvCxnSpPr>
          <p:nvPr/>
        </p:nvCxnSpPr>
        <p:spPr bwMode="auto">
          <a:xfrm flipV="1">
            <a:off x="1514543" y="1816703"/>
            <a:ext cx="1400721" cy="116501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テキスト ボックス 39"/>
          <p:cNvSpPr txBox="1"/>
          <p:nvPr/>
        </p:nvSpPr>
        <p:spPr>
          <a:xfrm>
            <a:off x="1670732" y="1394743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?p1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6262" y="1211065"/>
            <a:ext cx="4454178" cy="19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879" y="1001798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15831" y="1775954"/>
            <a:ext cx="2890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?p1  ?o1.</a:t>
            </a:r>
          </a:p>
          <a:p>
            <a:r>
              <a:rPr lang="en-US" altLang="ja-JP" sz="3200" b="1" dirty="0">
                <a:solidFill>
                  <a:srgbClr val="0000FF"/>
                </a:solidFill>
              </a:rPr>
              <a:t>?s   ?p2  ?o2.</a:t>
            </a:r>
            <a:endParaRPr kumimoji="1" lang="en-US" altLang="ja-JP" sz="3200" b="1" dirty="0">
              <a:solidFill>
                <a:srgbClr val="0000FF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886945" y="1219747"/>
            <a:ext cx="3839217" cy="1900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27540" y="991250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cxnSp>
        <p:nvCxnSpPr>
          <p:cNvPr id="65" name="直線矢印コネクタ 64"/>
          <p:cNvCxnSpPr>
            <a:stCxn id="37" idx="6"/>
            <a:endCxn id="38" idx="2"/>
          </p:cNvCxnSpPr>
          <p:nvPr/>
        </p:nvCxnSpPr>
        <p:spPr bwMode="auto">
          <a:xfrm>
            <a:off x="1514543" y="1933204"/>
            <a:ext cx="1381706" cy="697189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正方形/長方形 67"/>
          <p:cNvSpPr/>
          <p:nvPr/>
        </p:nvSpPr>
        <p:spPr>
          <a:xfrm>
            <a:off x="1577931" y="2223960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Tahoma" pitchFamily="34" charset="0"/>
                <a:ea typeface="ＭＳ Ｐゴシック" pitchFamily="50" charset="-128"/>
              </a:rPr>
              <a:t>?p2</a:t>
            </a:r>
            <a:endParaRPr lang="ja-JP" altLang="en-US" sz="2800" b="1" dirty="0">
              <a:solidFill>
                <a:srgbClr val="0000FF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2" name="円/楕円 7"/>
          <p:cNvSpPr/>
          <p:nvPr/>
        </p:nvSpPr>
        <p:spPr bwMode="auto">
          <a:xfrm>
            <a:off x="2915264" y="1420659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?o1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5" name="円/楕円 7"/>
          <p:cNvSpPr/>
          <p:nvPr/>
        </p:nvSpPr>
        <p:spPr bwMode="auto">
          <a:xfrm>
            <a:off x="260532" y="384684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6" name="円/楕円 29"/>
          <p:cNvSpPr/>
          <p:nvPr/>
        </p:nvSpPr>
        <p:spPr bwMode="auto">
          <a:xfrm>
            <a:off x="3882478" y="3821508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dirty="0">
                <a:solidFill>
                  <a:srgbClr val="0000FF"/>
                </a:solidFill>
                <a:latin typeface="Tahoma" pitchFamily="34" charset="0"/>
                <a:ea typeface="ＭＳ Ｐゴシック" pitchFamily="50" charset="-128"/>
              </a:rPr>
              <a:t>?o2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43" name="直線矢印コネクタ 42"/>
          <p:cNvCxnSpPr>
            <a:stCxn id="35" idx="6"/>
            <a:endCxn id="56" idx="2"/>
          </p:cNvCxnSpPr>
          <p:nvPr/>
        </p:nvCxnSpPr>
        <p:spPr bwMode="auto">
          <a:xfrm>
            <a:off x="1431122" y="4242885"/>
            <a:ext cx="616027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テキスト ボックス 43"/>
          <p:cNvSpPr txBox="1"/>
          <p:nvPr/>
        </p:nvSpPr>
        <p:spPr>
          <a:xfrm>
            <a:off x="1287981" y="3704424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?p1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66261" y="3400815"/>
            <a:ext cx="4949569" cy="148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3879" y="3134748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60402" y="3678943"/>
            <a:ext cx="31598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?p1  ?o1.</a:t>
            </a:r>
          </a:p>
          <a:p>
            <a:r>
              <a:rPr lang="en-US" altLang="ja-JP" sz="3200" b="1" dirty="0">
                <a:solidFill>
                  <a:srgbClr val="0000FF"/>
                </a:solidFill>
              </a:rPr>
              <a:t>?o1  ?p2  ?o2.</a:t>
            </a:r>
            <a:endParaRPr kumimoji="1" lang="en-US" altLang="ja-JP" sz="3200" b="1" dirty="0">
              <a:solidFill>
                <a:srgbClr val="0000FF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285179" y="3409496"/>
            <a:ext cx="3440983" cy="1480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08116" y="3134748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cxnSp>
        <p:nvCxnSpPr>
          <p:cNvPr id="51" name="直線矢印コネクタ 50"/>
          <p:cNvCxnSpPr>
            <a:stCxn id="56" idx="6"/>
            <a:endCxn id="36" idx="2"/>
          </p:cNvCxnSpPr>
          <p:nvPr/>
        </p:nvCxnSpPr>
        <p:spPr bwMode="auto">
          <a:xfrm flipV="1">
            <a:off x="3217739" y="4217552"/>
            <a:ext cx="664739" cy="2533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正方形/長方形 54"/>
          <p:cNvSpPr/>
          <p:nvPr/>
        </p:nvSpPr>
        <p:spPr>
          <a:xfrm>
            <a:off x="3078506" y="3694332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Tahoma" pitchFamily="34" charset="0"/>
                <a:ea typeface="ＭＳ Ｐゴシック" pitchFamily="50" charset="-128"/>
              </a:rPr>
              <a:t>?p2</a:t>
            </a:r>
            <a:endParaRPr lang="ja-JP" altLang="en-US" sz="2800" b="1" dirty="0">
              <a:solidFill>
                <a:srgbClr val="0000FF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56" name="円/楕円 7"/>
          <p:cNvSpPr/>
          <p:nvPr/>
        </p:nvSpPr>
        <p:spPr bwMode="auto">
          <a:xfrm>
            <a:off x="2047149" y="3846841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?o1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126933" y="1861747"/>
            <a:ext cx="641897" cy="41621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115830" y="2371434"/>
            <a:ext cx="641897" cy="41621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7546706" y="3704424"/>
            <a:ext cx="904231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593710" y="4234659"/>
            <a:ext cx="904231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3" name="円/楕円 7"/>
          <p:cNvSpPr/>
          <p:nvPr/>
        </p:nvSpPr>
        <p:spPr bwMode="auto">
          <a:xfrm>
            <a:off x="260532" y="5556335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?o2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4" name="円/楕円 29"/>
          <p:cNvSpPr/>
          <p:nvPr/>
        </p:nvSpPr>
        <p:spPr bwMode="auto">
          <a:xfrm>
            <a:off x="3882478" y="5553722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?</a:t>
            </a:r>
            <a:r>
              <a:rPr lang="en-US" altLang="ja-JP" sz="3200" b="1" dirty="0" smtClean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o1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41" name="直線矢印コネクタ 40"/>
          <p:cNvCxnSpPr>
            <a:stCxn id="33" idx="6"/>
            <a:endCxn id="67" idx="2"/>
          </p:cNvCxnSpPr>
          <p:nvPr/>
        </p:nvCxnSpPr>
        <p:spPr bwMode="auto">
          <a:xfrm>
            <a:off x="1431122" y="5952379"/>
            <a:ext cx="616027" cy="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2" name="テキスト ボックス 41"/>
          <p:cNvSpPr txBox="1"/>
          <p:nvPr/>
        </p:nvSpPr>
        <p:spPr>
          <a:xfrm>
            <a:off x="1287981" y="5413918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p2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66261" y="5110309"/>
            <a:ext cx="4949569" cy="148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3879" y="4923762"/>
            <a:ext cx="37785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検索するグラフパターン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60402" y="5388437"/>
            <a:ext cx="3010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?s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　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?p1  ?o1.</a:t>
            </a:r>
          </a:p>
          <a:p>
            <a:r>
              <a:rPr lang="en-US" altLang="ja-JP" sz="3200" b="1" dirty="0">
                <a:solidFill>
                  <a:srgbClr val="0000FF"/>
                </a:solidFill>
              </a:rPr>
              <a:t>?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o2  </a:t>
            </a:r>
            <a:r>
              <a:rPr lang="en-US" altLang="ja-JP" sz="3200" b="1" dirty="0">
                <a:solidFill>
                  <a:srgbClr val="0000FF"/>
                </a:solidFill>
              </a:rPr>
              <a:t>?p2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?s.</a:t>
            </a:r>
            <a:endParaRPr kumimoji="1" lang="en-US" altLang="ja-JP" sz="3200" b="1" dirty="0">
              <a:solidFill>
                <a:srgbClr val="0000FF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285179" y="5118990"/>
            <a:ext cx="3440983" cy="1480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96756" y="4901042"/>
            <a:ext cx="3042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SPARQL</a:t>
            </a:r>
            <a:r>
              <a:rPr lang="ja-JP" altLang="en-US" sz="2800" b="1" dirty="0" err="1"/>
              <a:t>での</a:t>
            </a:r>
            <a:r>
              <a:rPr lang="ja-JP" altLang="en-US" sz="2800" b="1" dirty="0"/>
              <a:t>記述</a:t>
            </a:r>
            <a:endParaRPr kumimoji="1" lang="ja-JP" altLang="en-US" sz="2800" b="1" dirty="0"/>
          </a:p>
        </p:txBody>
      </p:sp>
      <p:cxnSp>
        <p:nvCxnSpPr>
          <p:cNvPr id="64" name="直線矢印コネクタ 63"/>
          <p:cNvCxnSpPr>
            <a:stCxn id="67" idx="6"/>
            <a:endCxn id="34" idx="2"/>
          </p:cNvCxnSpPr>
          <p:nvPr/>
        </p:nvCxnSpPr>
        <p:spPr bwMode="auto">
          <a:xfrm flipV="1">
            <a:off x="3217739" y="5949766"/>
            <a:ext cx="664739" cy="2613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正方形/長方形 65"/>
          <p:cNvSpPr/>
          <p:nvPr/>
        </p:nvSpPr>
        <p:spPr>
          <a:xfrm>
            <a:off x="3078506" y="5403826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?</a:t>
            </a:r>
            <a:r>
              <a:rPr lang="en-US" altLang="ja-JP" sz="2800" b="1" dirty="0" smtClean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p1</a:t>
            </a:r>
            <a:endParaRPr lang="ja-JP" altLang="en-US" sz="2800" b="1" dirty="0">
              <a:solidFill>
                <a:srgbClr val="FF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67" name="円/楕円 7"/>
          <p:cNvSpPr/>
          <p:nvPr/>
        </p:nvSpPr>
        <p:spPr bwMode="auto">
          <a:xfrm>
            <a:off x="2047149" y="5556335"/>
            <a:ext cx="1170590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dirty="0" smtClean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?s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581589" y="5413918"/>
            <a:ext cx="904231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553154" y="5944153"/>
            <a:ext cx="904231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342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5-1</a:t>
            </a:r>
            <a:r>
              <a:rPr lang="ja-JP" altLang="en-US" sz="3200" b="1" dirty="0" smtClean="0"/>
              <a:t>：複数の述語を指定して，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　　　　　目的語を取得する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966488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「大阪大学」</a:t>
            </a:r>
            <a:r>
              <a:rPr lang="ja-JP" altLang="en-US" u="none" dirty="0" smtClean="0"/>
              <a:t>の</a:t>
            </a:r>
            <a:r>
              <a:rPr lang="ja-JP" altLang="en-US" u="none" dirty="0" smtClean="0">
                <a:solidFill>
                  <a:srgbClr val="FF0000"/>
                </a:solidFill>
              </a:rPr>
              <a:t>“本部所在地”</a:t>
            </a:r>
            <a:r>
              <a:rPr lang="ja-JP" altLang="en-US" u="none" dirty="0" smtClean="0"/>
              <a:t>と</a:t>
            </a:r>
            <a:r>
              <a:rPr lang="ja-JP" altLang="en-US" u="none" dirty="0" smtClean="0">
                <a:solidFill>
                  <a:srgbClr val="FF0000"/>
                </a:solidFill>
              </a:rPr>
              <a:t>“創立</a:t>
            </a:r>
            <a:r>
              <a:rPr lang="ja-JP" altLang="en-US" u="none" dirty="0">
                <a:solidFill>
                  <a:srgbClr val="FF0000"/>
                </a:solidFill>
              </a:rPr>
              <a:t>日</a:t>
            </a:r>
            <a:r>
              <a:rPr lang="ja-JP" altLang="en-US" u="none" dirty="0" smtClean="0">
                <a:solidFill>
                  <a:srgbClr val="FF0000"/>
                </a:solidFill>
              </a:rPr>
              <a:t>”</a:t>
            </a:r>
            <a:r>
              <a:rPr lang="ja-JP" altLang="en-US" u="none" dirty="0" smtClean="0"/>
              <a:t>取得</a:t>
            </a:r>
            <a:r>
              <a:rPr lang="ja-JP" altLang="en-US" u="none" dirty="0"/>
              <a:t>する</a:t>
            </a:r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1554963"/>
            <a:ext cx="8591203" cy="3096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endParaRPr lang="en-US" altLang="ja-JP" sz="1100" dirty="0"/>
          </a:p>
          <a:p>
            <a:r>
              <a:rPr lang="en-US" altLang="ja-JP" sz="3200" dirty="0" smtClean="0"/>
              <a:t>select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?o1 </a:t>
            </a:r>
            <a:r>
              <a:rPr lang="en-US" altLang="ja-JP" sz="3200" b="1" dirty="0">
                <a:solidFill>
                  <a:srgbClr val="FF0000"/>
                </a:solidFill>
              </a:rPr>
              <a:t>?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o2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en-US" altLang="ja-JP" sz="3200" dirty="0" smtClean="0"/>
              <a:t>  wd:Q651233 </a:t>
            </a:r>
            <a:r>
              <a:rPr lang="en-US" altLang="ja-JP" sz="3200" b="1" dirty="0" smtClean="0"/>
              <a:t>wdt:P159 ?o1</a:t>
            </a:r>
            <a:r>
              <a:rPr lang="en-US" altLang="ja-JP" sz="3200" dirty="0" smtClean="0"/>
              <a:t>.</a:t>
            </a:r>
          </a:p>
          <a:p>
            <a:r>
              <a:rPr lang="en-US" altLang="ja-JP" sz="3200" dirty="0" smtClean="0"/>
              <a:t>  wd:Q651233 </a:t>
            </a:r>
            <a:r>
              <a:rPr lang="en-US" altLang="ja-JP" sz="3200" b="1" dirty="0" smtClean="0"/>
              <a:t>wdt:P571 </a:t>
            </a:r>
            <a:r>
              <a:rPr lang="en-US" altLang="ja-JP" sz="3200" b="1" dirty="0"/>
              <a:t>?</a:t>
            </a:r>
            <a:r>
              <a:rPr lang="en-US" altLang="ja-JP" sz="3200" b="1" dirty="0" smtClean="0"/>
              <a:t>o2</a:t>
            </a:r>
            <a:r>
              <a:rPr lang="en-US" altLang="ja-JP" sz="3200" dirty="0" smtClean="0"/>
              <a:t>.</a:t>
            </a:r>
            <a:endParaRPr lang="en-US" altLang="ja-JP" sz="3200" dirty="0"/>
          </a:p>
          <a:p>
            <a:r>
              <a:rPr lang="en-US" altLang="ja-JP" sz="3200" dirty="0" smtClean="0"/>
              <a:t>}</a:t>
            </a:r>
            <a:endParaRPr lang="en-US" altLang="ja-JP" sz="32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4960231" y="2371962"/>
            <a:ext cx="1877221" cy="633234"/>
          </a:xfrm>
          <a:prstGeom prst="wedgeRectCallout">
            <a:avLst>
              <a:gd name="adj1" fmla="val -67714"/>
              <a:gd name="adj2" fmla="val 56203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 smtClean="0">
                <a:solidFill>
                  <a:srgbClr val="0000FF"/>
                </a:solidFill>
              </a:rPr>
              <a:t>本部</a:t>
            </a:r>
            <a:r>
              <a:rPr lang="ja-JP" altLang="en-US" sz="2400" b="1" dirty="0">
                <a:solidFill>
                  <a:srgbClr val="0000FF"/>
                </a:solidFill>
              </a:rPr>
              <a:t>所在地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37015" y="3041892"/>
            <a:ext cx="2444886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0442" y="3517923"/>
            <a:ext cx="2444886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4960230" y="4017760"/>
            <a:ext cx="1312143" cy="633234"/>
          </a:xfrm>
          <a:prstGeom prst="wedgeRectCallout">
            <a:avLst>
              <a:gd name="adj1" fmla="val -69630"/>
              <a:gd name="adj2" fmla="val -59805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 smtClean="0">
                <a:solidFill>
                  <a:srgbClr val="0000FF"/>
                </a:solidFill>
              </a:rPr>
              <a:t>創立日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1312" y="4867925"/>
            <a:ext cx="3915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3200" b="1" dirty="0">
                <a:solidFill>
                  <a:srgbClr val="FF0000"/>
                </a:solidFill>
              </a:rPr>
              <a:t>クエリを複数書くと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AND</a:t>
            </a:r>
            <a:r>
              <a:rPr lang="ja-JP" altLang="en-US" sz="3200" b="1" dirty="0">
                <a:solidFill>
                  <a:srgbClr val="FF0000"/>
                </a:solidFill>
              </a:rPr>
              <a:t>条件として検索される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76" y="4638694"/>
            <a:ext cx="4247520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53927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補足：</a:t>
            </a:r>
            <a:r>
              <a:rPr lang="en-US" altLang="ja-JP" dirty="0"/>
              <a:t>SPARQL</a:t>
            </a:r>
            <a:r>
              <a:rPr lang="ja-JP" altLang="en-US" dirty="0"/>
              <a:t>の省略表現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36512" y="987167"/>
            <a:ext cx="9001000" cy="860683"/>
          </a:xfrm>
        </p:spPr>
        <p:txBody>
          <a:bodyPr/>
          <a:lstStyle/>
          <a:p>
            <a:r>
              <a:rPr lang="ja-JP" altLang="en-US" u="none" dirty="0">
                <a:solidFill>
                  <a:srgbClr val="0000FF"/>
                </a:solidFill>
              </a:rPr>
              <a:t>主語が同じ時の省略表現</a:t>
            </a:r>
            <a:endParaRPr lang="en-US" altLang="ja-JP" u="none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129" y="1509058"/>
            <a:ext cx="8125686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PREFIX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rdfs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: &lt;http://www.w3.org/2000/01/rdf-schema#&gt;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select distinct ?p ?o where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rdfs:label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"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"@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ja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?s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 ?o.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}LIMIT 100</a:t>
            </a:r>
          </a:p>
        </p:txBody>
      </p:sp>
      <p:sp>
        <p:nvSpPr>
          <p:cNvPr id="13" name="下矢印 12"/>
          <p:cNvSpPr/>
          <p:nvPr/>
        </p:nvSpPr>
        <p:spPr>
          <a:xfrm>
            <a:off x="2838450" y="3448050"/>
            <a:ext cx="781050" cy="72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704" y="4318933"/>
            <a:ext cx="8125686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PREFIX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rdfs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: &lt;http://www.w3.org/2000/01/rdf-schema#&gt;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select distinct ?p ?o where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rdfs:label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"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大阪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"@ja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;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  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?p ?o.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}LIMIT 100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52128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5-2</a:t>
            </a:r>
            <a:r>
              <a:rPr lang="ja-JP" altLang="en-US" sz="3200" b="1" dirty="0" smtClean="0"/>
              <a:t>：</a:t>
            </a:r>
            <a:r>
              <a:rPr lang="ja-JP" altLang="en-US" sz="3200" b="1" dirty="0"/>
              <a:t>述語と目的語を指定し，　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ja-JP" altLang="en-US" sz="3200" b="1" dirty="0"/>
              <a:t>　主語の一覧を取得（</a:t>
            </a:r>
            <a:r>
              <a:rPr lang="ja-JP" altLang="en-US" sz="3200" b="1" dirty="0">
                <a:solidFill>
                  <a:srgbClr val="FF0000"/>
                </a:solidFill>
              </a:rPr>
              <a:t>ラベルを併記</a:t>
            </a:r>
            <a:r>
              <a:rPr lang="ja-JP" altLang="en-US" sz="3200" b="1" dirty="0"/>
              <a:t>）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「</a:t>
            </a:r>
            <a:r>
              <a:rPr lang="ja-JP" altLang="en-US" u="none" dirty="0">
                <a:solidFill>
                  <a:srgbClr val="0000FF"/>
                </a:solidFill>
              </a:rPr>
              <a:t>大学」のインスタンス</a:t>
            </a:r>
            <a:r>
              <a:rPr lang="ja-JP" altLang="en-US" u="none" dirty="0"/>
              <a:t>の一覧と，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その</a:t>
            </a:r>
            <a:r>
              <a:rPr lang="ja-JP" altLang="en-US" u="none" dirty="0">
                <a:solidFill>
                  <a:srgbClr val="FF0000"/>
                </a:solidFill>
              </a:rPr>
              <a:t>“日本語ラベル付き”</a:t>
            </a:r>
            <a:r>
              <a:rPr lang="ja-JP" altLang="en-US" u="none" dirty="0"/>
              <a:t>を取得する</a:t>
            </a:r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032708"/>
            <a:ext cx="8591203" cy="393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r>
              <a:rPr lang="pt-BR" altLang="ja-JP" sz="2400" dirty="0"/>
              <a:t>PREFIX rdfs: &lt;http://www.w3.org/2000/01/rdf-schema#&gt;</a:t>
            </a:r>
          </a:p>
          <a:p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3200" dirty="0"/>
              <a:t>select </a:t>
            </a:r>
            <a:r>
              <a:rPr lang="en-US" altLang="ja-JP" sz="3200" b="1" dirty="0"/>
              <a:t>?s </a:t>
            </a:r>
            <a:r>
              <a:rPr lang="en-US" altLang="ja-JP" sz="3200" b="1" dirty="0">
                <a:solidFill>
                  <a:srgbClr val="FF0000"/>
                </a:solidFill>
              </a:rPr>
              <a:t>?o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ja-JP" altLang="en-US" sz="3200" dirty="0"/>
              <a:t>　</a:t>
            </a:r>
            <a:r>
              <a:rPr lang="en-US" altLang="ja-JP" sz="3200" b="1" dirty="0"/>
              <a:t>?s</a:t>
            </a:r>
            <a:r>
              <a:rPr lang="en-US" altLang="ja-JP" sz="3200" dirty="0"/>
              <a:t> </a:t>
            </a:r>
            <a:r>
              <a:rPr lang="en-US" altLang="ja-JP" sz="3200" b="1" dirty="0"/>
              <a:t>wdt:P31 wd:Q3918</a:t>
            </a:r>
            <a:r>
              <a:rPr lang="en-US" altLang="ja-JP" sz="3200" dirty="0"/>
              <a:t>.</a:t>
            </a:r>
          </a:p>
          <a:p>
            <a:r>
              <a:rPr lang="pt-BR" altLang="ja-JP" sz="3200" dirty="0"/>
              <a:t>  </a:t>
            </a:r>
            <a:r>
              <a:rPr lang="pt-BR" altLang="ja-JP" sz="3200" b="1" dirty="0">
                <a:solidFill>
                  <a:srgbClr val="FF0000"/>
                </a:solidFill>
              </a:rPr>
              <a:t>?s rdfs:label ?o . </a:t>
            </a:r>
          </a:p>
          <a:p>
            <a:r>
              <a:rPr lang="pt-BR" altLang="ja-JP" sz="3200" b="1" dirty="0">
                <a:solidFill>
                  <a:srgbClr val="FF0000"/>
                </a:solidFill>
              </a:rPr>
              <a:t>  FILTER (lang(?o) = "ja") . </a:t>
            </a:r>
            <a:r>
              <a:rPr lang="en-US" altLang="ja-JP" sz="3200" b="1" dirty="0">
                <a:solidFill>
                  <a:srgbClr val="FF0000"/>
                </a:solidFill>
              </a:rPr>
              <a:t> 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r>
              <a:rPr lang="en-US" altLang="ja-JP" sz="3200" dirty="0"/>
              <a:t>}LIMIT 100</a:t>
            </a:r>
            <a:endParaRPr lang="en-US" altLang="ja-JP" sz="40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5828397" y="3766602"/>
            <a:ext cx="2870279" cy="1136771"/>
          </a:xfrm>
          <a:prstGeom prst="wedgeRectCallout">
            <a:avLst>
              <a:gd name="adj1" fmla="val -72640"/>
              <a:gd name="adj2" fmla="val 3429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クエリを複数書くと，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AND</a:t>
            </a:r>
            <a:r>
              <a:rPr lang="ja-JP" altLang="en-US" sz="2400" b="1" dirty="0">
                <a:solidFill>
                  <a:srgbClr val="0000FF"/>
                </a:solidFill>
              </a:rPr>
              <a:t>条件として検索される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8118" y="3899824"/>
            <a:ext cx="641897" cy="36939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7015" y="4409511"/>
            <a:ext cx="641897" cy="36939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87" y="5336821"/>
            <a:ext cx="2901604" cy="13766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59052078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5D20C-226C-462A-B615-BEC8206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2692B-C290-4067-A8C7-D7E13D6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71CA781-C20C-40F5-AE2F-281674678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435"/>
          <a:stretch/>
        </p:blipFill>
        <p:spPr>
          <a:xfrm>
            <a:off x="242901" y="-1"/>
            <a:ext cx="8404173" cy="655517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7CCEDD-0A62-4252-A11C-F304411ACF73}"/>
              </a:ext>
            </a:extLst>
          </p:cNvPr>
          <p:cNvSpPr txBox="1"/>
          <p:nvPr/>
        </p:nvSpPr>
        <p:spPr>
          <a:xfrm>
            <a:off x="4634653" y="5033041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70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/>
            <a:r>
              <a:rPr lang="ja-JP" altLang="en-US" sz="4400" b="1" dirty="0" smtClean="0">
                <a:solidFill>
                  <a:srgbClr val="009900"/>
                </a:solidFill>
              </a:rPr>
              <a:t>関心があるデータの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IRI</a:t>
            </a:r>
            <a:r>
              <a:rPr lang="ja-JP" altLang="en-US" sz="4400" b="1" dirty="0" smtClean="0">
                <a:solidFill>
                  <a:srgbClr val="009900"/>
                </a:solidFill>
              </a:rPr>
              <a:t>を探す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62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5-3</a:t>
            </a:r>
            <a:r>
              <a:rPr lang="ja-JP" altLang="en-US" sz="3200" b="1" dirty="0" smtClean="0"/>
              <a:t>：</a:t>
            </a:r>
            <a:r>
              <a:rPr lang="ja-JP" altLang="en-US" sz="3200" b="1" dirty="0"/>
              <a:t>述語と目的語を指定し，　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ja-JP" altLang="en-US" sz="3200" b="1" dirty="0"/>
              <a:t>　主語の一覧を取得（</a:t>
            </a:r>
            <a:r>
              <a:rPr lang="ja-JP" altLang="en-US" sz="3200" b="1" dirty="0">
                <a:solidFill>
                  <a:srgbClr val="FF0000"/>
                </a:solidFill>
              </a:rPr>
              <a:t>ラベルを併記</a:t>
            </a:r>
            <a:r>
              <a:rPr lang="ja-JP" altLang="en-US" sz="3200" b="1" dirty="0"/>
              <a:t>）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「</a:t>
            </a:r>
            <a:r>
              <a:rPr lang="ja-JP" altLang="en-US" u="none" dirty="0">
                <a:solidFill>
                  <a:srgbClr val="0000FF"/>
                </a:solidFill>
              </a:rPr>
              <a:t>大学」のインスタンス</a:t>
            </a:r>
            <a:r>
              <a:rPr lang="ja-JP" altLang="en-US" u="none" dirty="0"/>
              <a:t>の一覧を取得し，</a:t>
            </a:r>
            <a:r>
              <a:rPr lang="en-US" altLang="ja-JP" u="none" dirty="0"/>
              <a:t/>
            </a:r>
            <a:br>
              <a:rPr lang="en-US" altLang="ja-JP" u="none" dirty="0"/>
            </a:br>
            <a:r>
              <a:rPr lang="ja-JP" altLang="en-US" u="none" dirty="0"/>
              <a:t>その“日本語ラベル付き”が</a:t>
            </a:r>
            <a:r>
              <a:rPr lang="ja-JP" altLang="en-US" u="none" dirty="0">
                <a:solidFill>
                  <a:srgbClr val="FF0000"/>
                </a:solidFill>
              </a:rPr>
              <a:t>あれば</a:t>
            </a:r>
            <a:r>
              <a:rPr lang="ja-JP" altLang="en-US" u="none" dirty="0"/>
              <a:t>，取得する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032708"/>
            <a:ext cx="8591203" cy="436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r>
              <a:rPr lang="pt-BR" altLang="ja-JP" sz="2400" dirty="0"/>
              <a:t>PREFIX rdfs: &lt;http://www.w3.org/2000/01/rdf-schema#&gt;</a:t>
            </a:r>
          </a:p>
          <a:p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3200" dirty="0"/>
              <a:t>select </a:t>
            </a:r>
            <a:r>
              <a:rPr lang="en-US" altLang="ja-JP" sz="3200" b="1" dirty="0"/>
              <a:t>?s ?o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ja-JP" altLang="en-US" sz="3200" dirty="0"/>
              <a:t>　</a:t>
            </a:r>
            <a:r>
              <a:rPr lang="en-US" altLang="ja-JP" sz="3200" b="1" dirty="0"/>
              <a:t>?s</a:t>
            </a:r>
            <a:r>
              <a:rPr lang="en-US" altLang="ja-JP" sz="3200" dirty="0"/>
              <a:t> </a:t>
            </a:r>
            <a:r>
              <a:rPr lang="en-US" altLang="ja-JP" sz="3200" b="1" dirty="0"/>
              <a:t>wdt:P31 wd:Q3918</a:t>
            </a:r>
            <a:r>
              <a:rPr lang="en-US" altLang="ja-JP" sz="3200" dirty="0"/>
              <a:t>.</a:t>
            </a:r>
          </a:p>
          <a:p>
            <a:r>
              <a:rPr lang="pt-BR" altLang="ja-JP" sz="3200" dirty="0"/>
              <a:t>  </a:t>
            </a:r>
            <a:r>
              <a:rPr lang="pt-BR" altLang="ja-JP" sz="3200" b="1" dirty="0">
                <a:solidFill>
                  <a:srgbClr val="FF0000"/>
                </a:solidFill>
              </a:rPr>
              <a:t>OPTIONAL{</a:t>
            </a:r>
          </a:p>
          <a:p>
            <a:r>
              <a:rPr lang="pt-BR" altLang="ja-JP" sz="3200" b="1" dirty="0">
                <a:solidFill>
                  <a:srgbClr val="FF0000"/>
                </a:solidFill>
              </a:rPr>
              <a:t>  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pt-BR" altLang="ja-JP" sz="3200" b="1" dirty="0"/>
              <a:t>?s rdfs:label ?o . </a:t>
            </a:r>
          </a:p>
          <a:p>
            <a:r>
              <a:rPr lang="pt-BR" altLang="ja-JP" sz="3200" b="1" dirty="0"/>
              <a:t>  </a:t>
            </a:r>
            <a:r>
              <a:rPr lang="ja-JP" altLang="en-US" sz="3200" b="1" dirty="0"/>
              <a:t>　</a:t>
            </a:r>
            <a:r>
              <a:rPr lang="pt-BR" altLang="ja-JP" sz="3200" b="1" dirty="0"/>
              <a:t>FILTER (lang(?o) = "ja") . </a:t>
            </a:r>
            <a:r>
              <a:rPr lang="pt-BR" altLang="ja-JP" sz="3200" b="1" dirty="0">
                <a:solidFill>
                  <a:srgbClr val="FF0000"/>
                </a:solidFill>
              </a:rPr>
              <a:t>}</a:t>
            </a:r>
            <a:br>
              <a:rPr lang="pt-BR" altLang="ja-JP" sz="3200" b="1" dirty="0">
                <a:solidFill>
                  <a:srgbClr val="FF0000"/>
                </a:solidFill>
              </a:rPr>
            </a:br>
            <a:r>
              <a:rPr lang="en-US" altLang="ja-JP" sz="3200" dirty="0"/>
              <a:t>}LIMIT 100</a:t>
            </a:r>
            <a:endParaRPr lang="en-US" altLang="ja-JP" sz="40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5828397" y="3766602"/>
            <a:ext cx="2870279" cy="1136771"/>
          </a:xfrm>
          <a:prstGeom prst="wedgeRectCallout">
            <a:avLst>
              <a:gd name="adj1" fmla="val -72640"/>
              <a:gd name="adj2" fmla="val 3429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</a:rPr>
              <a:t>OPTIONAL</a:t>
            </a:r>
            <a:r>
              <a:rPr lang="ja-JP" altLang="en-US" sz="2400" b="1" dirty="0">
                <a:solidFill>
                  <a:srgbClr val="FF0000"/>
                </a:solidFill>
              </a:rPr>
              <a:t>｛　｝</a:t>
            </a:r>
            <a:r>
              <a:rPr lang="ja-JP" altLang="en-US" sz="2400" b="1" dirty="0">
                <a:solidFill>
                  <a:srgbClr val="0000FF"/>
                </a:solidFill>
              </a:rPr>
              <a:t>で囲うと</a:t>
            </a:r>
            <a:r>
              <a:rPr lang="en-US" altLang="ja-JP" sz="2400" b="1" dirty="0">
                <a:solidFill>
                  <a:srgbClr val="FF0000"/>
                </a:solidFill>
              </a:rPr>
              <a:t>OR</a:t>
            </a:r>
            <a:r>
              <a:rPr lang="ja-JP" altLang="en-US" sz="2400" b="1" dirty="0">
                <a:solidFill>
                  <a:srgbClr val="FF0000"/>
                </a:solidFill>
              </a:rPr>
              <a:t>条件</a:t>
            </a:r>
            <a:r>
              <a:rPr lang="ja-JP" altLang="en-US" sz="2400" b="1" dirty="0">
                <a:solidFill>
                  <a:srgbClr val="0000FF"/>
                </a:solidFill>
              </a:rPr>
              <a:t>となる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04363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B1728-D671-40AE-B568-E3480C30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CB9B66A-1EDD-4FBE-B266-01D7F7771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39"/>
          <a:stretch/>
        </p:blipFill>
        <p:spPr>
          <a:xfrm>
            <a:off x="242902" y="71253"/>
            <a:ext cx="8402334" cy="6494252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515B40-5C6A-4F86-8AF2-B883DD48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F20458-AF2E-4A97-A9A8-5D7B209957FB}"/>
              </a:ext>
            </a:extLst>
          </p:cNvPr>
          <p:cNvSpPr txBox="1"/>
          <p:nvPr/>
        </p:nvSpPr>
        <p:spPr>
          <a:xfrm>
            <a:off x="4634653" y="5033041"/>
            <a:ext cx="38197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solidFill>
                  <a:srgbClr val="000000"/>
                </a:solidFill>
              </a:rPr>
              <a:t>Wikidata</a:t>
            </a:r>
            <a:endParaRPr lang="en-US" altLang="ja-JP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hlinkClick r:id="rId3"/>
              </a:rPr>
              <a:t>https://query.wikidata.org/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err="1">
                <a:solidFill>
                  <a:srgbClr val="000000"/>
                </a:solidFill>
              </a:rPr>
              <a:t>での</a:t>
            </a:r>
            <a:r>
              <a:rPr lang="ja-JP" altLang="en-US" sz="2400" dirty="0">
                <a:solidFill>
                  <a:srgbClr val="000000"/>
                </a:solidFill>
              </a:rPr>
              <a:t>検索結果</a:t>
            </a:r>
          </a:p>
        </p:txBody>
      </p:sp>
      <p:sp>
        <p:nvSpPr>
          <p:cNvPr id="9" name="四角形吹き出し 15">
            <a:extLst>
              <a:ext uri="{FF2B5EF4-FFF2-40B4-BE49-F238E27FC236}">
                <a16:creationId xmlns:a16="http://schemas.microsoft.com/office/drawing/2014/main" id="{06D97ADC-5EE5-4BF2-B216-B0C3DFF573EA}"/>
              </a:ext>
            </a:extLst>
          </p:cNvPr>
          <p:cNvSpPr/>
          <p:nvPr/>
        </p:nvSpPr>
        <p:spPr bwMode="auto">
          <a:xfrm>
            <a:off x="3118200" y="1718281"/>
            <a:ext cx="3182588" cy="1136771"/>
          </a:xfrm>
          <a:prstGeom prst="wedgeRectCallout">
            <a:avLst>
              <a:gd name="adj1" fmla="val -72640"/>
              <a:gd name="adj2" fmla="val 3429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</a:rPr>
              <a:t>OR</a:t>
            </a:r>
            <a:r>
              <a:rPr lang="ja-JP" altLang="en-US" sz="2400" b="1" dirty="0">
                <a:solidFill>
                  <a:srgbClr val="FF0000"/>
                </a:solidFill>
              </a:rPr>
              <a:t>条件</a:t>
            </a:r>
            <a:r>
              <a:rPr lang="ja-JP" altLang="en-US" sz="2400" b="1" dirty="0">
                <a:solidFill>
                  <a:srgbClr val="0000FF"/>
                </a:solidFill>
              </a:rPr>
              <a:t>なので，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「値がない」場合もある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49486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</a:t>
            </a:r>
            <a:r>
              <a:rPr kumimoji="1" lang="en-US" altLang="ja-JP" dirty="0" smtClean="0"/>
              <a:t>5(a)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</a:t>
            </a:r>
            <a:r>
              <a:rPr kumimoji="1" lang="en-US" altLang="ja-JP" u="none" dirty="0" smtClean="0"/>
              <a:t>5-1,5-2,5-3</a:t>
            </a:r>
            <a:r>
              <a:rPr kumimoji="1" lang="ja-JP" altLang="en-US" u="none" dirty="0" smtClean="0"/>
              <a:t>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</a:t>
            </a:r>
            <a:r>
              <a:rPr lang="ja-JP" altLang="en-US" u="none" dirty="0" smtClean="0"/>
              <a:t>）例の</a:t>
            </a:r>
            <a:r>
              <a:rPr lang="ja-JP" altLang="en-US" u="none" dirty="0"/>
              <a:t>一部を書き換えたクエリを作って</a:t>
            </a:r>
            <a:r>
              <a:rPr lang="ja-JP" altLang="en-US" u="none" dirty="0" smtClean="0"/>
              <a:t>，</a:t>
            </a:r>
            <a:endParaRPr lang="en-US" altLang="ja-JP" dirty="0"/>
          </a:p>
          <a:p>
            <a:pPr lvl="1"/>
            <a:r>
              <a:rPr lang="ja-JP" altLang="en-US" dirty="0"/>
              <a:t>「大学」以外のクラスのインスタンス一覧を取得</a:t>
            </a:r>
            <a:endParaRPr lang="en-US" altLang="ja-JP" dirty="0"/>
          </a:p>
          <a:p>
            <a:pPr lvl="1"/>
            <a:r>
              <a:rPr lang="ja-JP" altLang="en-US" dirty="0" smtClean="0"/>
              <a:t>取得したインスタンス一覧の「日本語ラベル」も併せて取得する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61183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5-4</a:t>
            </a:r>
            <a:r>
              <a:rPr lang="ja-JP" altLang="en-US" sz="3200" b="1" dirty="0" smtClean="0"/>
              <a:t>：主語の述語と，その目的語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　　　　　の述語を指定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704526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「大阪大学」</a:t>
            </a:r>
            <a:r>
              <a:rPr lang="ja-JP" altLang="en-US" u="none" dirty="0" smtClean="0"/>
              <a:t>の</a:t>
            </a:r>
            <a:r>
              <a:rPr lang="ja-JP" altLang="en-US" u="none" dirty="0" smtClean="0">
                <a:solidFill>
                  <a:srgbClr val="FF0000"/>
                </a:solidFill>
              </a:rPr>
              <a:t>“本部所在地”</a:t>
            </a:r>
            <a:r>
              <a:rPr lang="ja-JP" altLang="en-US" u="none" dirty="0" smtClean="0"/>
              <a:t>と，その</a:t>
            </a:r>
            <a:r>
              <a:rPr lang="ja-JP" altLang="en-US" u="none" dirty="0" smtClean="0">
                <a:solidFill>
                  <a:srgbClr val="FF0000"/>
                </a:solidFill>
              </a:rPr>
              <a:t>“日本語ラベル”</a:t>
            </a:r>
            <a:r>
              <a:rPr lang="ja-JP" altLang="en-US" u="none" dirty="0" smtClean="0"/>
              <a:t>取得</a:t>
            </a:r>
            <a:r>
              <a:rPr lang="ja-JP" altLang="en-US" u="none" dirty="0"/>
              <a:t>する</a:t>
            </a:r>
            <a:endParaRPr lang="en-US" altLang="ja-JP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4635" y="2032708"/>
            <a:ext cx="8591203" cy="3494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endParaRPr lang="en-US" altLang="ja-JP" sz="1100" dirty="0"/>
          </a:p>
          <a:p>
            <a:r>
              <a:rPr lang="en-US" altLang="ja-JP" sz="3200" dirty="0" smtClean="0"/>
              <a:t>select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?o1 </a:t>
            </a:r>
            <a:r>
              <a:rPr lang="en-US" altLang="ja-JP" sz="3200" b="1" dirty="0">
                <a:solidFill>
                  <a:srgbClr val="FF0000"/>
                </a:solidFill>
              </a:rPr>
              <a:t>?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o2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en-US" altLang="ja-JP" sz="3200" dirty="0" smtClean="0"/>
              <a:t>  wd:Q651233 </a:t>
            </a:r>
            <a:r>
              <a:rPr lang="en-US" altLang="ja-JP" sz="3200" b="1" dirty="0" smtClean="0"/>
              <a:t>wdt:P159 ?o1 </a:t>
            </a:r>
            <a:r>
              <a:rPr lang="en-US" altLang="ja-JP" sz="3200" dirty="0" smtClean="0"/>
              <a:t>.</a:t>
            </a:r>
          </a:p>
          <a:p>
            <a:r>
              <a:rPr lang="en-US" altLang="ja-JP" sz="3200" dirty="0" smtClean="0"/>
              <a:t>  </a:t>
            </a:r>
            <a:r>
              <a:rPr lang="en-US" altLang="ja-JP" sz="3200" b="1" dirty="0" smtClean="0"/>
              <a:t>?o1 </a:t>
            </a:r>
            <a:r>
              <a:rPr lang="pt-BR" altLang="ja-JP" sz="3200" b="1" dirty="0">
                <a:solidFill>
                  <a:srgbClr val="FF0000"/>
                </a:solidFill>
              </a:rPr>
              <a:t>rdfs:label ?</a:t>
            </a:r>
            <a:r>
              <a:rPr lang="pt-BR" altLang="ja-JP" sz="3200" b="1" dirty="0" smtClean="0">
                <a:solidFill>
                  <a:srgbClr val="FF0000"/>
                </a:solidFill>
              </a:rPr>
              <a:t>o2 </a:t>
            </a:r>
            <a:r>
              <a:rPr lang="pt-BR" altLang="ja-JP" sz="3200" b="1" dirty="0">
                <a:solidFill>
                  <a:srgbClr val="FF0000"/>
                </a:solidFill>
              </a:rPr>
              <a:t>. </a:t>
            </a:r>
          </a:p>
          <a:p>
            <a:r>
              <a:rPr lang="pt-BR" altLang="ja-JP" sz="3200" b="1" dirty="0">
                <a:solidFill>
                  <a:srgbClr val="FF0000"/>
                </a:solidFill>
              </a:rPr>
              <a:t>  FILTER (lang(?</a:t>
            </a:r>
            <a:r>
              <a:rPr lang="pt-BR" altLang="ja-JP" sz="3200" b="1" dirty="0" smtClean="0">
                <a:solidFill>
                  <a:srgbClr val="FF0000"/>
                </a:solidFill>
              </a:rPr>
              <a:t>o2) </a:t>
            </a:r>
            <a:r>
              <a:rPr lang="pt-BR" altLang="ja-JP" sz="3200" b="1" dirty="0">
                <a:solidFill>
                  <a:srgbClr val="FF0000"/>
                </a:solidFill>
              </a:rPr>
              <a:t>= "ja") </a:t>
            </a:r>
            <a:r>
              <a:rPr lang="pt-BR" altLang="ja-JP" sz="3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ja-JP" sz="3200" dirty="0" smtClean="0"/>
              <a:t>}</a:t>
            </a:r>
            <a:endParaRPr lang="en-US" altLang="ja-JP" sz="32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4955093" y="2828639"/>
            <a:ext cx="1877221" cy="520217"/>
          </a:xfrm>
          <a:prstGeom prst="wedgeRectCallout">
            <a:avLst>
              <a:gd name="adj1" fmla="val -61694"/>
              <a:gd name="adj2" fmla="val 90765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 smtClean="0">
                <a:solidFill>
                  <a:srgbClr val="0000FF"/>
                </a:solidFill>
              </a:rPr>
              <a:t>本部</a:t>
            </a:r>
            <a:r>
              <a:rPr lang="ja-JP" altLang="en-US" sz="2400" b="1" dirty="0">
                <a:solidFill>
                  <a:srgbClr val="0000FF"/>
                </a:solidFill>
              </a:rPr>
              <a:t>所在地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77747" y="3997385"/>
            <a:ext cx="876955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16749" y="3488078"/>
            <a:ext cx="876955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23" y="4953674"/>
            <a:ext cx="5145470" cy="18411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67093628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5-5</a:t>
            </a:r>
            <a:r>
              <a:rPr lang="ja-JP" altLang="en-US" sz="3200" b="1" dirty="0" smtClean="0"/>
              <a:t>：主語の述語と，その目的語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　　　　　の述語を指定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966488" cy="1486397"/>
          </a:xfrm>
        </p:spPr>
        <p:txBody>
          <a:bodyPr/>
          <a:lstStyle/>
          <a:p>
            <a:r>
              <a:rPr lang="ja-JP" altLang="en-US" sz="2800" u="none" dirty="0" smtClean="0">
                <a:solidFill>
                  <a:srgbClr val="0000FF"/>
                </a:solidFill>
              </a:rPr>
              <a:t>「大阪大学」</a:t>
            </a:r>
            <a:r>
              <a:rPr lang="ja-JP" altLang="en-US" sz="2800" u="none" dirty="0" smtClean="0"/>
              <a:t>の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“クラス”</a:t>
            </a:r>
            <a:r>
              <a:rPr lang="ja-JP" altLang="en-US" sz="2800" u="none" dirty="0" smtClean="0"/>
              <a:t>と，</a:t>
            </a:r>
            <a:r>
              <a:rPr lang="en-US" altLang="ja-JP" sz="2800" u="none" dirty="0" smtClean="0"/>
              <a:t/>
            </a:r>
            <a:br>
              <a:rPr lang="en-US" altLang="ja-JP" sz="2800" u="none" dirty="0" smtClean="0"/>
            </a:br>
            <a:r>
              <a:rPr lang="ja-JP" altLang="en-US" sz="2800" u="none" dirty="0">
                <a:solidFill>
                  <a:srgbClr val="0000FF"/>
                </a:solidFill>
              </a:rPr>
              <a:t>「大阪大学」 </a:t>
            </a:r>
            <a:r>
              <a:rPr lang="ja-JP" altLang="en-US" sz="2800" u="none" dirty="0" smtClean="0"/>
              <a:t>の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“卒業生”</a:t>
            </a:r>
            <a:r>
              <a:rPr lang="ja-JP" altLang="en-US" sz="2800" u="none" dirty="0" smtClean="0"/>
              <a:t>＝「大阪大学を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“</a:t>
            </a:r>
            <a:r>
              <a:rPr lang="en-US" altLang="ja-JP" sz="2800" u="none" dirty="0" smtClean="0">
                <a:solidFill>
                  <a:srgbClr val="FF0000"/>
                </a:solidFill>
              </a:rPr>
              <a:t>educated-at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”</a:t>
            </a:r>
            <a:r>
              <a:rPr lang="ja-JP" altLang="en-US" sz="2800" u="none" dirty="0" smtClean="0"/>
              <a:t>の</a:t>
            </a:r>
            <a:r>
              <a:rPr lang="ja-JP" altLang="en-US" sz="2800" u="none" dirty="0" smtClean="0">
                <a:solidFill>
                  <a:srgbClr val="FF0000"/>
                </a:solidFill>
              </a:rPr>
              <a:t>目的語</a:t>
            </a:r>
            <a:r>
              <a:rPr lang="ja-JP" altLang="en-US" sz="2800" u="none" dirty="0" smtClean="0"/>
              <a:t>とする主語（</a:t>
            </a:r>
            <a:r>
              <a:rPr lang="en-US" altLang="ja-JP" sz="2800" u="none" dirty="0" smtClean="0"/>
              <a:t>?s</a:t>
            </a:r>
            <a:r>
              <a:rPr lang="ja-JP" altLang="en-US" sz="2800" u="none" dirty="0" smtClean="0"/>
              <a:t>）」を取得得する</a:t>
            </a:r>
            <a:endParaRPr lang="en-US" altLang="ja-JP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9497" y="2448811"/>
            <a:ext cx="8591203" cy="3181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endParaRPr lang="en-US" altLang="ja-JP" sz="1100" dirty="0"/>
          </a:p>
          <a:p>
            <a:r>
              <a:rPr lang="en-US" altLang="ja-JP" sz="3200" dirty="0" smtClean="0"/>
              <a:t>select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?o1 </a:t>
            </a:r>
            <a:r>
              <a:rPr lang="en-US" altLang="ja-JP" sz="3200" b="1" dirty="0">
                <a:solidFill>
                  <a:srgbClr val="FF0000"/>
                </a:solidFill>
              </a:rPr>
              <a:t>?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o2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en-US" altLang="ja-JP" sz="3200" dirty="0" smtClean="0"/>
              <a:t>  wd:Q651233 </a:t>
            </a:r>
            <a:r>
              <a:rPr lang="en-US" altLang="ja-JP" sz="3200" b="1" dirty="0" smtClean="0"/>
              <a:t>wdt:P31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?o1 </a:t>
            </a:r>
            <a:r>
              <a:rPr lang="en-US" altLang="ja-JP" sz="3200" dirty="0" smtClean="0"/>
              <a:t>.</a:t>
            </a:r>
          </a:p>
          <a:p>
            <a:r>
              <a:rPr lang="en-US" altLang="ja-JP" sz="3200" dirty="0" smtClean="0"/>
              <a:t> 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?o2</a:t>
            </a:r>
            <a:r>
              <a:rPr lang="en-US" altLang="ja-JP" sz="3200" b="1" dirty="0" smtClean="0"/>
              <a:t> wdt:P69 </a:t>
            </a:r>
            <a:r>
              <a:rPr lang="en-US" altLang="ja-JP" sz="3200" dirty="0" smtClean="0"/>
              <a:t>wd:Q651233 .</a:t>
            </a:r>
          </a:p>
          <a:p>
            <a:r>
              <a:rPr lang="en-US" altLang="ja-JP" sz="3200" dirty="0" smtClean="0"/>
              <a:t>}</a:t>
            </a:r>
            <a:endParaRPr lang="en-US" altLang="ja-JP" sz="32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4599967" y="3218706"/>
            <a:ext cx="2170036" cy="520217"/>
          </a:xfrm>
          <a:prstGeom prst="wedgeRectCallout">
            <a:avLst>
              <a:gd name="adj1" fmla="val -61694"/>
              <a:gd name="adj2" fmla="val 90765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i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nstance-of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四角形吹き出し 15">
            <a:extLst>
              <a:ext uri="{FF2B5EF4-FFF2-40B4-BE49-F238E27FC236}">
                <a16:creationId xmlns:a16="http://schemas.microsoft.com/office/drawing/2014/main" id="{05273929-08FB-4C1A-AA0B-C9A227AD0F94}"/>
              </a:ext>
            </a:extLst>
          </p:cNvPr>
          <p:cNvSpPr/>
          <p:nvPr/>
        </p:nvSpPr>
        <p:spPr bwMode="auto">
          <a:xfrm>
            <a:off x="829811" y="4971644"/>
            <a:ext cx="2181200" cy="514756"/>
          </a:xfrm>
          <a:prstGeom prst="wedgeRectCallout">
            <a:avLst>
              <a:gd name="adj1" fmla="val 24382"/>
              <a:gd name="adj2" fmla="val -94746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educated-at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6741" y="3946413"/>
            <a:ext cx="2444886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184989" y="4402839"/>
            <a:ext cx="2444886" cy="45642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70" y="4971644"/>
            <a:ext cx="5145470" cy="17679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33724133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915" y="146050"/>
            <a:ext cx="6395031" cy="762000"/>
          </a:xfrm>
        </p:spPr>
        <p:txBody>
          <a:bodyPr/>
          <a:lstStyle/>
          <a:p>
            <a:r>
              <a:rPr lang="ja-JP" altLang="en-US" sz="3200" b="1" dirty="0" smtClean="0"/>
              <a:t>例</a:t>
            </a:r>
            <a:r>
              <a:rPr lang="en-US" altLang="ja-JP" sz="3200" b="1" dirty="0" smtClean="0"/>
              <a:t>5-6</a:t>
            </a:r>
            <a:r>
              <a:rPr lang="ja-JP" altLang="en-US" sz="3200" b="1" dirty="0" smtClean="0"/>
              <a:t>：主語と目的語の</a:t>
            </a:r>
            <a:r>
              <a:rPr kumimoji="1" lang="ja-JP" altLang="en-US" sz="3200" b="1" dirty="0" smtClean="0"/>
              <a:t>組み合わせ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650629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「</a:t>
            </a:r>
            <a:r>
              <a:rPr lang="ja-JP" altLang="en-US" u="none" dirty="0">
                <a:solidFill>
                  <a:srgbClr val="0000FF"/>
                </a:solidFill>
              </a:rPr>
              <a:t>大学」と「卒業生」</a:t>
            </a:r>
            <a:r>
              <a:rPr lang="ja-JP" altLang="en-US" u="none" dirty="0"/>
              <a:t>の組み合わせを取得する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8548" y="1613043"/>
            <a:ext cx="8591203" cy="3934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rdfs</a:t>
            </a:r>
            <a:r>
              <a:rPr lang="en-US" altLang="ja-JP" sz="2400" dirty="0"/>
              <a:t>: &lt;http://www.w3.org/2000/01/rdf-schema#&gt;</a:t>
            </a:r>
          </a:p>
          <a:p>
            <a:endParaRPr lang="en-US" altLang="ja-JP" sz="3200" dirty="0"/>
          </a:p>
          <a:p>
            <a:r>
              <a:rPr lang="en-US" altLang="ja-JP" sz="3200" dirty="0"/>
              <a:t>select </a:t>
            </a:r>
            <a:r>
              <a:rPr lang="en-US" altLang="ja-JP" sz="3200" b="1" dirty="0"/>
              <a:t>?s ?</a:t>
            </a:r>
            <a:r>
              <a:rPr lang="en-US" altLang="ja-JP" sz="3200" b="1" dirty="0" err="1"/>
              <a:t>univ</a:t>
            </a:r>
            <a:r>
              <a:rPr lang="en-US" altLang="ja-JP" sz="3200" dirty="0"/>
              <a:t> where { </a:t>
            </a:r>
          </a:p>
          <a:p>
            <a:r>
              <a:rPr lang="en-US" altLang="ja-JP" sz="3200" dirty="0"/>
              <a:t> </a:t>
            </a:r>
            <a:r>
              <a:rPr lang="en-US" altLang="ja-JP" sz="3200" b="1" dirty="0">
                <a:solidFill>
                  <a:srgbClr val="FF0000"/>
                </a:solidFill>
              </a:rPr>
              <a:t>?</a:t>
            </a:r>
            <a:r>
              <a:rPr lang="en-US" altLang="ja-JP" sz="3200" b="1" dirty="0" err="1">
                <a:solidFill>
                  <a:srgbClr val="FF0000"/>
                </a:solidFill>
              </a:rPr>
              <a:t>univ</a:t>
            </a:r>
            <a:r>
              <a:rPr lang="en-US" altLang="ja-JP" sz="3200" b="1" dirty="0">
                <a:solidFill>
                  <a:srgbClr val="FF0000"/>
                </a:solidFill>
              </a:rPr>
              <a:t> wdt:P31  wd:Q3918. </a:t>
            </a:r>
          </a:p>
          <a:p>
            <a:r>
              <a:rPr lang="en-US" altLang="ja-JP" sz="3200" b="1" dirty="0">
                <a:solidFill>
                  <a:srgbClr val="FF0000"/>
                </a:solidFill>
              </a:rPr>
              <a:t> ?s</a:t>
            </a:r>
            <a:r>
              <a:rPr lang="ja-JP" altLang="en-US" sz="3200" b="1" dirty="0">
                <a:solidFill>
                  <a:srgbClr val="FF0000"/>
                </a:solidFill>
              </a:rPr>
              <a:t>      </a:t>
            </a:r>
            <a:r>
              <a:rPr lang="en-US" altLang="ja-JP" sz="3200" b="1" dirty="0">
                <a:solidFill>
                  <a:srgbClr val="FF0000"/>
                </a:solidFill>
              </a:rPr>
              <a:t> wdt:P69  ?</a:t>
            </a:r>
            <a:r>
              <a:rPr lang="en-US" altLang="ja-JP" sz="3200" b="1" dirty="0" err="1">
                <a:solidFill>
                  <a:srgbClr val="FF0000"/>
                </a:solidFill>
              </a:rPr>
              <a:t>univ</a:t>
            </a:r>
            <a:r>
              <a:rPr lang="en-US" altLang="ja-JP" sz="3200" b="1" dirty="0">
                <a:solidFill>
                  <a:srgbClr val="FF0000"/>
                </a:solidFill>
              </a:rPr>
              <a:t> .</a:t>
            </a:r>
          </a:p>
          <a:p>
            <a:r>
              <a:rPr lang="en-US" altLang="ja-JP" sz="3200" dirty="0"/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四角形吹き出し 15">
            <a:extLst>
              <a:ext uri="{FF2B5EF4-FFF2-40B4-BE49-F238E27FC236}">
                <a16:creationId xmlns:a16="http://schemas.microsoft.com/office/drawing/2014/main" id="{05273929-08FB-4C1A-AA0B-C9A227AD0F94}"/>
              </a:ext>
            </a:extLst>
          </p:cNvPr>
          <p:cNvSpPr/>
          <p:nvPr/>
        </p:nvSpPr>
        <p:spPr bwMode="auto">
          <a:xfrm>
            <a:off x="2479879" y="4837723"/>
            <a:ext cx="2181200" cy="514756"/>
          </a:xfrm>
          <a:prstGeom prst="wedgeRectCallout">
            <a:avLst>
              <a:gd name="adj1" fmla="val -32142"/>
              <a:gd name="adj2" fmla="val -86762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educated-at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52673" y="4218673"/>
            <a:ext cx="1206290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4173" y="3742423"/>
            <a:ext cx="1206290" cy="5232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05273929-08FB-4C1A-AA0B-C9A227AD0F94}"/>
              </a:ext>
            </a:extLst>
          </p:cNvPr>
          <p:cNvSpPr/>
          <p:nvPr/>
        </p:nvSpPr>
        <p:spPr bwMode="auto">
          <a:xfrm>
            <a:off x="5092941" y="3227667"/>
            <a:ext cx="1770196" cy="514756"/>
          </a:xfrm>
          <a:prstGeom prst="wedgeRectCallout">
            <a:avLst>
              <a:gd name="adj1" fmla="val -33303"/>
              <a:gd name="adj2" fmla="val 73910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smtClean="0">
                <a:solidFill>
                  <a:srgbClr val="0000FF"/>
                </a:solidFill>
              </a:rPr>
              <a:t>university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3058843" y="2714169"/>
            <a:ext cx="2170036" cy="520217"/>
          </a:xfrm>
          <a:prstGeom prst="wedgeRectCallout">
            <a:avLst>
              <a:gd name="adj1" fmla="val -45833"/>
              <a:gd name="adj2" fmla="val 15593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i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nstance-of</a:t>
            </a:r>
            <a:endParaRPr lang="ja-JP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07" y="4877886"/>
            <a:ext cx="4174949" cy="14345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テキスト ボックス 4"/>
          <p:cNvSpPr txBox="1"/>
          <p:nvPr/>
        </p:nvSpPr>
        <p:spPr>
          <a:xfrm>
            <a:off x="281110" y="5601883"/>
            <a:ext cx="4281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※</a:t>
            </a:r>
            <a:r>
              <a:rPr lang="ja-JP" altLang="en-US" sz="2800" dirty="0" smtClean="0"/>
              <a:t>例</a:t>
            </a:r>
            <a:r>
              <a:rPr lang="en-US" altLang="ja-JP" sz="2800" dirty="0" smtClean="0"/>
              <a:t>5-5</a:t>
            </a:r>
            <a:r>
              <a:rPr lang="ja-JP" altLang="en-US" sz="2800" dirty="0" smtClean="0"/>
              <a:t>の変数を</a:t>
            </a:r>
            <a:endParaRPr lang="en-US" altLang="ja-JP" sz="2800" dirty="0" smtClean="0"/>
          </a:p>
          <a:p>
            <a:r>
              <a:rPr lang="ja-JP" altLang="en-US" sz="2800" dirty="0" smtClean="0"/>
              <a:t>　「主語から目的語」に変更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532339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0913"/>
            <a:ext cx="6468449" cy="762000"/>
          </a:xfrm>
        </p:spPr>
        <p:txBody>
          <a:bodyPr/>
          <a:lstStyle/>
          <a:p>
            <a:r>
              <a:rPr lang="ja-JP" altLang="en-US" sz="3200" b="1" dirty="0"/>
              <a:t>例</a:t>
            </a:r>
            <a:r>
              <a:rPr lang="en-US" altLang="ja-JP" sz="3200" b="1" dirty="0" smtClean="0"/>
              <a:t>5-7</a:t>
            </a:r>
            <a:r>
              <a:rPr lang="ja-JP" altLang="en-US" sz="3200" b="1" dirty="0" smtClean="0"/>
              <a:t>：</a:t>
            </a:r>
            <a:r>
              <a:rPr lang="ja-JP" altLang="en-US" sz="3200" b="1" dirty="0"/>
              <a:t>主語と目的語の</a:t>
            </a:r>
            <a:r>
              <a:rPr lang="ja-JP" altLang="en-US" sz="3200" b="1" dirty="0" smtClean="0"/>
              <a:t>組み合わせ　　　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　　　（日本語ラベル併記）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en-US" altLang="ja-JP" u="none" dirty="0" smtClean="0">
                <a:solidFill>
                  <a:srgbClr val="0000FF"/>
                </a:solidFill>
              </a:rPr>
              <a:t> </a:t>
            </a:r>
            <a:r>
              <a:rPr lang="ja-JP" altLang="en-US" u="none" dirty="0">
                <a:solidFill>
                  <a:srgbClr val="0000FF"/>
                </a:solidFill>
              </a:rPr>
              <a:t>「大学」と「卒業生」</a:t>
            </a:r>
            <a:r>
              <a:rPr lang="ja-JP" altLang="en-US" u="none" dirty="0"/>
              <a:t>の組み合わせを取得する．</a:t>
            </a:r>
            <a:r>
              <a:rPr lang="ja-JP" altLang="en-US" u="none" dirty="0">
                <a:solidFill>
                  <a:srgbClr val="FF0000"/>
                </a:solidFill>
              </a:rPr>
              <a:t>日本語のラベル</a:t>
            </a:r>
            <a:r>
              <a:rPr lang="ja-JP" altLang="en-US" u="none" dirty="0"/>
              <a:t>を併記</a:t>
            </a:r>
            <a:endParaRPr lang="en-US" altLang="ja-JP" u="none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5285" y="2034812"/>
            <a:ext cx="8591203" cy="4486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000" dirty="0"/>
              <a:t>PREFIX </a:t>
            </a:r>
            <a:r>
              <a:rPr lang="en-US" altLang="ja-JP" sz="2000" dirty="0" err="1"/>
              <a:t>wdt</a:t>
            </a:r>
            <a:r>
              <a:rPr lang="en-US" altLang="ja-JP" sz="2000" dirty="0"/>
              <a:t>: &lt;http://www.wikidata.org/prop/direct/&gt;</a:t>
            </a:r>
          </a:p>
          <a:p>
            <a:r>
              <a:rPr lang="en-US" altLang="ja-JP" sz="2000" dirty="0"/>
              <a:t>PREFIX </a:t>
            </a:r>
            <a:r>
              <a:rPr lang="en-US" altLang="ja-JP" sz="2000" dirty="0" err="1"/>
              <a:t>wd</a:t>
            </a:r>
            <a:r>
              <a:rPr lang="en-US" altLang="ja-JP" sz="2000" dirty="0"/>
              <a:t>: &lt;http://www.wikidata.org/entity/&gt;</a:t>
            </a:r>
          </a:p>
          <a:p>
            <a:r>
              <a:rPr lang="en-US" altLang="ja-JP" sz="2000" dirty="0"/>
              <a:t>PREFIX </a:t>
            </a:r>
            <a:r>
              <a:rPr lang="en-US" altLang="ja-JP" sz="2000" dirty="0" err="1"/>
              <a:t>rdfs</a:t>
            </a:r>
            <a:r>
              <a:rPr lang="en-US" altLang="ja-JP" sz="2000" dirty="0"/>
              <a:t>: &lt;http://www.w3.org/2000/01/rdf-schema#&gt;</a:t>
            </a:r>
          </a:p>
          <a:p>
            <a:r>
              <a:rPr lang="en-US" altLang="ja-JP" sz="2800" dirty="0"/>
              <a:t>select </a:t>
            </a:r>
            <a:r>
              <a:rPr lang="en-US" altLang="ja-JP" sz="2800" b="1" dirty="0"/>
              <a:t>?</a:t>
            </a:r>
            <a:r>
              <a:rPr lang="en-US" altLang="ja-JP" sz="2800" b="1" dirty="0" err="1"/>
              <a:t>univ</a:t>
            </a:r>
            <a:r>
              <a:rPr lang="en-US" altLang="ja-JP" sz="2800" b="1" dirty="0"/>
              <a:t> ?</a:t>
            </a:r>
            <a:r>
              <a:rPr lang="en-US" altLang="ja-JP" sz="2800" b="1" dirty="0" err="1"/>
              <a:t>univl</a:t>
            </a:r>
            <a:r>
              <a:rPr lang="en-US" altLang="ja-JP" sz="2800" b="1" dirty="0"/>
              <a:t> ?s ?l </a:t>
            </a:r>
            <a:r>
              <a:rPr lang="en-US" altLang="ja-JP" sz="2800" dirty="0"/>
              <a:t>where { </a:t>
            </a:r>
          </a:p>
          <a:p>
            <a:r>
              <a:rPr lang="en-US" altLang="ja-JP" sz="2800" dirty="0"/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?</a:t>
            </a:r>
            <a:r>
              <a:rPr lang="en-US" altLang="ja-JP" sz="2800" b="1" dirty="0" err="1">
                <a:solidFill>
                  <a:srgbClr val="FF0000"/>
                </a:solidFill>
              </a:rPr>
              <a:t>univ</a:t>
            </a:r>
            <a:r>
              <a:rPr lang="en-US" altLang="ja-JP" sz="2800" b="1" dirty="0">
                <a:solidFill>
                  <a:srgbClr val="FF0000"/>
                </a:solidFill>
              </a:rPr>
              <a:t> wdt:P31 wd:Q3918. 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?s wdt:P69 ?</a:t>
            </a:r>
            <a:r>
              <a:rPr lang="en-US" altLang="ja-JP" sz="2800" b="1" dirty="0" err="1">
                <a:solidFill>
                  <a:srgbClr val="FF0000"/>
                </a:solidFill>
              </a:rPr>
              <a:t>univ.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dirty="0"/>
              <a:t> </a:t>
            </a:r>
            <a:r>
              <a:rPr lang="en-US" altLang="ja-JP" sz="2800" b="1" dirty="0"/>
              <a:t>OPTIONAL{</a:t>
            </a:r>
          </a:p>
          <a:p>
            <a:r>
              <a:rPr lang="en-US" altLang="ja-JP" sz="2800" b="1" dirty="0">
                <a:solidFill>
                  <a:srgbClr val="0000FF"/>
                </a:solidFill>
              </a:rPr>
              <a:t>  ?</a:t>
            </a:r>
            <a:r>
              <a:rPr lang="en-US" altLang="ja-JP" sz="2800" b="1" dirty="0" err="1">
                <a:solidFill>
                  <a:srgbClr val="0000FF"/>
                </a:solidFill>
              </a:rPr>
              <a:t>univ</a:t>
            </a:r>
            <a:r>
              <a:rPr lang="en-US" altLang="ja-JP" sz="2800" b="1" dirty="0">
                <a:solidFill>
                  <a:srgbClr val="0000FF"/>
                </a:solidFill>
              </a:rPr>
              <a:t> </a:t>
            </a:r>
            <a:r>
              <a:rPr lang="en-US" altLang="ja-JP" sz="2800" b="1" dirty="0" err="1">
                <a:solidFill>
                  <a:srgbClr val="0000FF"/>
                </a:solidFill>
              </a:rPr>
              <a:t>rdfs:label</a:t>
            </a:r>
            <a:r>
              <a:rPr lang="en-US" altLang="ja-JP" sz="2800" b="1" dirty="0">
                <a:solidFill>
                  <a:srgbClr val="0000FF"/>
                </a:solidFill>
              </a:rPr>
              <a:t> ?</a:t>
            </a:r>
            <a:r>
              <a:rPr lang="en-US" altLang="ja-JP" sz="2800" b="1" dirty="0" err="1">
                <a:solidFill>
                  <a:srgbClr val="0000FF"/>
                </a:solidFill>
              </a:rPr>
              <a:t>univl</a:t>
            </a:r>
            <a:r>
              <a:rPr lang="en-US" altLang="ja-JP" sz="2800" b="1" dirty="0">
                <a:solidFill>
                  <a:srgbClr val="0000FF"/>
                </a:solidFill>
              </a:rPr>
              <a:t> . </a:t>
            </a:r>
          </a:p>
          <a:p>
            <a:r>
              <a:rPr lang="en-US" altLang="ja-JP" sz="2800" b="1" dirty="0">
                <a:solidFill>
                  <a:srgbClr val="0000FF"/>
                </a:solidFill>
              </a:rPr>
              <a:t>  FILTER (</a:t>
            </a:r>
            <a:r>
              <a:rPr lang="en-US" altLang="ja-JP" sz="2800" b="1" dirty="0" err="1">
                <a:solidFill>
                  <a:srgbClr val="0000FF"/>
                </a:solidFill>
              </a:rPr>
              <a:t>lang</a:t>
            </a:r>
            <a:r>
              <a:rPr lang="en-US" altLang="ja-JP" sz="2800" b="1" dirty="0">
                <a:solidFill>
                  <a:srgbClr val="0000FF"/>
                </a:solidFill>
              </a:rPr>
              <a:t>(?</a:t>
            </a:r>
            <a:r>
              <a:rPr lang="en-US" altLang="ja-JP" sz="2800" b="1" dirty="0" err="1">
                <a:solidFill>
                  <a:srgbClr val="0000FF"/>
                </a:solidFill>
              </a:rPr>
              <a:t>univl</a:t>
            </a:r>
            <a:r>
              <a:rPr lang="en-US" altLang="ja-JP" sz="2800" b="1" dirty="0">
                <a:solidFill>
                  <a:srgbClr val="0000FF"/>
                </a:solidFill>
              </a:rPr>
              <a:t>) = "ja") . </a:t>
            </a:r>
          </a:p>
          <a:p>
            <a:r>
              <a:rPr lang="en-US" altLang="ja-JP" sz="2800" b="1" dirty="0">
                <a:solidFill>
                  <a:srgbClr val="0000FF"/>
                </a:solidFill>
              </a:rPr>
              <a:t>  ?s </a:t>
            </a:r>
            <a:r>
              <a:rPr lang="en-US" altLang="ja-JP" sz="2800" b="1" dirty="0" err="1">
                <a:solidFill>
                  <a:srgbClr val="0000FF"/>
                </a:solidFill>
              </a:rPr>
              <a:t>rdfs:label</a:t>
            </a:r>
            <a:r>
              <a:rPr lang="en-US" altLang="ja-JP" sz="2800" b="1" dirty="0">
                <a:solidFill>
                  <a:srgbClr val="0000FF"/>
                </a:solidFill>
              </a:rPr>
              <a:t> ?l . </a:t>
            </a:r>
          </a:p>
          <a:p>
            <a:r>
              <a:rPr lang="en-US" altLang="ja-JP" sz="2800" b="1" dirty="0">
                <a:solidFill>
                  <a:srgbClr val="0000FF"/>
                </a:solidFill>
              </a:rPr>
              <a:t>  FILTER (</a:t>
            </a:r>
            <a:r>
              <a:rPr lang="en-US" altLang="ja-JP" sz="2800" b="1" dirty="0" err="1">
                <a:solidFill>
                  <a:srgbClr val="0000FF"/>
                </a:solidFill>
              </a:rPr>
              <a:t>lang</a:t>
            </a:r>
            <a:r>
              <a:rPr lang="en-US" altLang="ja-JP" sz="2800" b="1" dirty="0">
                <a:solidFill>
                  <a:srgbClr val="0000FF"/>
                </a:solidFill>
              </a:rPr>
              <a:t>(?l) = “ja”) .  </a:t>
            </a:r>
            <a:r>
              <a:rPr lang="en-US" altLang="ja-JP" sz="2800" b="1" dirty="0"/>
              <a:t>}</a:t>
            </a:r>
            <a:r>
              <a:rPr lang="ja-JP" altLang="en-US" sz="2800" b="1" dirty="0"/>
              <a:t>　</a:t>
            </a:r>
            <a:r>
              <a:rPr lang="en-US" altLang="ja-JP" sz="2800" dirty="0"/>
              <a:t>}LIMIT 100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234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</a:t>
            </a:r>
            <a:r>
              <a:rPr kumimoji="1" lang="en-US" altLang="ja-JP" dirty="0" smtClean="0"/>
              <a:t>5(b)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</a:t>
            </a:r>
            <a:r>
              <a:rPr kumimoji="1" lang="en-US" altLang="ja-JP" u="none" dirty="0" smtClean="0"/>
              <a:t>5-4,5-5,5-6</a:t>
            </a:r>
            <a:r>
              <a:rPr kumimoji="1" lang="ja-JP" altLang="en-US" u="none" dirty="0" smtClean="0"/>
              <a:t>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</a:t>
            </a:r>
            <a:r>
              <a:rPr lang="ja-JP" altLang="en-US" u="none" dirty="0" smtClean="0"/>
              <a:t>）例の</a:t>
            </a:r>
            <a:r>
              <a:rPr lang="ja-JP" altLang="en-US" u="none" dirty="0"/>
              <a:t>一部を書き換えたクエリを作って</a:t>
            </a:r>
            <a:r>
              <a:rPr lang="ja-JP" altLang="en-US" u="none" dirty="0" smtClean="0"/>
              <a:t>，</a:t>
            </a:r>
            <a:endParaRPr lang="en-US" altLang="ja-JP" dirty="0"/>
          </a:p>
          <a:p>
            <a:pPr lvl="1"/>
            <a:r>
              <a:rPr lang="ja-JP" altLang="en-US" dirty="0"/>
              <a:t>「大学</a:t>
            </a:r>
            <a:r>
              <a:rPr lang="ja-JP" altLang="en-US" dirty="0" smtClean="0"/>
              <a:t>」と「卒業生</a:t>
            </a:r>
            <a:r>
              <a:rPr lang="ja-JP" altLang="en-US" dirty="0"/>
              <a:t>」</a:t>
            </a:r>
            <a:r>
              <a:rPr lang="ja-JP" altLang="en-US" dirty="0" smtClean="0"/>
              <a:t>以外の組み合わせを取得</a:t>
            </a:r>
            <a:endParaRPr lang="en-US" altLang="ja-JP" dirty="0"/>
          </a:p>
          <a:p>
            <a:pPr lvl="1"/>
            <a:r>
              <a:rPr lang="ja-JP" altLang="en-US" dirty="0" smtClean="0"/>
              <a:t>取得したイ組み合わせの「日本語ラベル」も併せて取得する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08654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lvl="1">
              <a:lnSpc>
                <a:spcPct val="100000"/>
              </a:lnSpc>
            </a:pPr>
            <a:r>
              <a:rPr lang="ja-JP" altLang="en-US" sz="4800" b="1" dirty="0" smtClean="0">
                <a:solidFill>
                  <a:srgbClr val="009900"/>
                </a:solidFill>
              </a:rPr>
              <a:t>検索例６</a:t>
            </a:r>
            <a:r>
              <a:rPr lang="en-US" altLang="ja-JP" sz="4800" b="1" dirty="0">
                <a:solidFill>
                  <a:srgbClr val="009900"/>
                </a:solidFill>
              </a:rPr>
              <a:t/>
            </a:r>
            <a:br>
              <a:rPr lang="en-US" altLang="ja-JP" sz="4800" b="1" dirty="0">
                <a:solidFill>
                  <a:srgbClr val="009900"/>
                </a:solidFill>
              </a:rPr>
            </a:br>
            <a:r>
              <a:rPr lang="ja-JP" altLang="en-US" sz="4800" b="1" dirty="0">
                <a:solidFill>
                  <a:srgbClr val="009900"/>
                </a:solidFill>
              </a:rPr>
              <a:t>：カウントを利用したランキング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22716-21DE-4572-8245-2FA04B599545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14642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46050"/>
            <a:ext cx="6400800" cy="762000"/>
          </a:xfrm>
        </p:spPr>
        <p:txBody>
          <a:bodyPr/>
          <a:lstStyle/>
          <a:p>
            <a:r>
              <a:rPr lang="ja-JP" altLang="en-US" sz="3200" b="1" dirty="0" smtClean="0"/>
              <a:t>検索例６：</a:t>
            </a:r>
            <a:r>
              <a:rPr lang="ja-JP" altLang="en-US" sz="3200" b="1" dirty="0"/>
              <a:t>カウントの利用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8817850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例６</a:t>
            </a:r>
            <a:r>
              <a:rPr lang="en-US" altLang="ja-JP" u="none" dirty="0" smtClean="0">
                <a:solidFill>
                  <a:srgbClr val="0000FF"/>
                </a:solidFill>
              </a:rPr>
              <a:t>-1</a:t>
            </a:r>
            <a:r>
              <a:rPr lang="en-US" altLang="ja-JP" u="none" dirty="0">
                <a:solidFill>
                  <a:srgbClr val="0000FF"/>
                </a:solidFill>
              </a:rPr>
              <a:t>) </a:t>
            </a:r>
            <a:r>
              <a:rPr lang="ja-JP" altLang="en-US" u="none" dirty="0">
                <a:solidFill>
                  <a:srgbClr val="0000FF"/>
                </a:solidFill>
              </a:rPr>
              <a:t>「大学」のインスタンス</a:t>
            </a:r>
            <a:r>
              <a:rPr lang="ja-JP" altLang="en-US" u="none" dirty="0"/>
              <a:t>の数を取得する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195" y="1658635"/>
            <a:ext cx="8591203" cy="362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400" dirty="0"/>
              <a:t>PREFIX </a:t>
            </a:r>
            <a:r>
              <a:rPr lang="en-US" altLang="ja-JP" sz="2400" dirty="0" err="1"/>
              <a:t>wdt</a:t>
            </a:r>
            <a:r>
              <a:rPr lang="en-US" altLang="ja-JP" sz="2400" dirty="0"/>
              <a:t>: &lt;http://www.wikidata.org/prop/direct/&gt;</a:t>
            </a:r>
            <a:endParaRPr lang="en-US" altLang="ja-JP" sz="3200" dirty="0"/>
          </a:p>
          <a:p>
            <a:r>
              <a:rPr lang="en-US" altLang="ja-JP" sz="2400" dirty="0"/>
              <a:t>PREFIX </a:t>
            </a:r>
            <a:r>
              <a:rPr lang="en-US" altLang="ja-JP" sz="2400" dirty="0" err="1"/>
              <a:t>wd</a:t>
            </a:r>
            <a:r>
              <a:rPr lang="en-US" altLang="ja-JP" sz="2400" dirty="0"/>
              <a:t>: &lt;http://www.wikidata.org/entity/&gt;</a:t>
            </a:r>
          </a:p>
          <a:p>
            <a:r>
              <a:rPr lang="pt-BR" altLang="ja-JP" sz="2400" dirty="0"/>
              <a:t>PREFIX rdfs: &lt;http://www.w3.org/2000/01/rdf-schema#&gt;</a:t>
            </a:r>
          </a:p>
          <a:p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3200" dirty="0"/>
              <a:t>select </a:t>
            </a:r>
            <a:r>
              <a:rPr lang="en-US" altLang="ja-JP" sz="3200" b="1" dirty="0"/>
              <a:t>(</a:t>
            </a:r>
            <a:r>
              <a:rPr lang="en-US" altLang="ja-JP" sz="3200" b="1" dirty="0">
                <a:solidFill>
                  <a:srgbClr val="FF0000"/>
                </a:solidFill>
              </a:rPr>
              <a:t>count</a:t>
            </a:r>
            <a:r>
              <a:rPr lang="en-US" altLang="ja-JP" sz="3200" b="1" dirty="0"/>
              <a:t> (?s) AS ?c) </a:t>
            </a:r>
            <a:r>
              <a:rPr lang="en-US" altLang="ja-JP" sz="3200" dirty="0"/>
              <a:t>where { </a:t>
            </a:r>
            <a:endParaRPr lang="en-US" altLang="ja-JP" sz="4000" dirty="0"/>
          </a:p>
          <a:p>
            <a:r>
              <a:rPr lang="ja-JP" altLang="en-US" sz="3200" dirty="0"/>
              <a:t>　</a:t>
            </a:r>
            <a:r>
              <a:rPr lang="en-US" altLang="ja-JP" sz="3200" b="1" dirty="0"/>
              <a:t>?s</a:t>
            </a:r>
            <a:r>
              <a:rPr lang="en-US" altLang="ja-JP" sz="3200" dirty="0"/>
              <a:t> </a:t>
            </a:r>
            <a:r>
              <a:rPr lang="en-US" altLang="ja-JP" sz="3200" b="1" dirty="0"/>
              <a:t>wdt:P31 wd:Q3918</a:t>
            </a:r>
            <a:r>
              <a:rPr lang="en-US" altLang="ja-JP" sz="3200" dirty="0"/>
              <a:t>.</a:t>
            </a:r>
            <a:r>
              <a:rPr lang="pt-BR" altLang="ja-JP" sz="3200" dirty="0"/>
              <a:t>  </a:t>
            </a:r>
            <a:r>
              <a:rPr lang="pt-BR" altLang="ja-JP" sz="3200" b="1" dirty="0">
                <a:solidFill>
                  <a:srgbClr val="FF0000"/>
                </a:solidFill>
              </a:rPr>
              <a:t/>
            </a:r>
            <a:br>
              <a:rPr lang="pt-BR" altLang="ja-JP" sz="3200" b="1" dirty="0">
                <a:solidFill>
                  <a:srgbClr val="FF0000"/>
                </a:solidFill>
              </a:rPr>
            </a:br>
            <a:r>
              <a:rPr lang="en-US" altLang="ja-JP" sz="3200" dirty="0"/>
              <a:t>}</a:t>
            </a:r>
            <a:endParaRPr lang="en-US" altLang="ja-JP" sz="40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DBBA35D1-2729-4118-B954-91A4FA4CF326}"/>
              </a:ext>
            </a:extLst>
          </p:cNvPr>
          <p:cNvSpPr/>
          <p:nvPr/>
        </p:nvSpPr>
        <p:spPr bwMode="auto">
          <a:xfrm>
            <a:off x="1767555" y="2939038"/>
            <a:ext cx="4002974" cy="533253"/>
          </a:xfrm>
          <a:prstGeom prst="wedgeRectCallout">
            <a:avLst>
              <a:gd name="adj1" fmla="val -31849"/>
              <a:gd name="adj2" fmla="val 8885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データ数をカウントする関数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D8B4A7-2314-453D-91D7-05B8EC7BFB8D}"/>
              </a:ext>
            </a:extLst>
          </p:cNvPr>
          <p:cNvSpPr txBox="1"/>
          <p:nvPr/>
        </p:nvSpPr>
        <p:spPr>
          <a:xfrm>
            <a:off x="428186" y="5380575"/>
            <a:ext cx="6865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</a:t>
            </a:r>
            <a:r>
              <a:rPr lang="ja-JP" altLang="en-US" sz="2400" dirty="0"/>
              <a:t>本来は，</a:t>
            </a:r>
            <a:r>
              <a:rPr lang="en-US" altLang="ja-JP" sz="2400" b="1" dirty="0"/>
              <a:t>select (count (</a:t>
            </a:r>
            <a:r>
              <a:rPr lang="en-US" altLang="ja-JP" sz="2400" b="1" dirty="0">
                <a:solidFill>
                  <a:srgbClr val="FF0000"/>
                </a:solidFill>
              </a:rPr>
              <a:t>distinct</a:t>
            </a:r>
            <a:r>
              <a:rPr lang="en-US" altLang="ja-JP" sz="2400" b="1" dirty="0"/>
              <a:t> ?s) AS ?c)</a:t>
            </a:r>
          </a:p>
          <a:p>
            <a:r>
              <a:rPr lang="ja-JP" altLang="en-US" sz="2400" dirty="0"/>
              <a:t>　とした方が正確な数が得られる．</a:t>
            </a:r>
            <a:endParaRPr lang="en-US" altLang="ja-JP" sz="2400" dirty="0"/>
          </a:p>
          <a:p>
            <a:r>
              <a:rPr lang="ja-JP" altLang="en-US" sz="2400" dirty="0"/>
              <a:t>　（このクエリの場合，数は変わらず）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6849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Wikidata</a:t>
            </a:r>
            <a:r>
              <a:rPr kumimoji="1" lang="ja-JP" altLang="en-US" dirty="0" err="1"/>
              <a:t>での</a:t>
            </a:r>
            <a:r>
              <a:rPr kumimoji="1" lang="en-US" altLang="ja-JP" dirty="0"/>
              <a:t>URI</a:t>
            </a:r>
            <a:r>
              <a:rPr kumimoji="1" lang="ja-JP" altLang="en-US" dirty="0"/>
              <a:t>の探し方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6738" y="962347"/>
            <a:ext cx="8881062" cy="56696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Wikidata</a:t>
            </a:r>
            <a:r>
              <a:rPr kumimoji="1" lang="ja-JP" altLang="en-US" dirty="0"/>
              <a:t>のページを利用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ja-JP" altLang="en-US" dirty="0"/>
              <a:t>→各データのページのメニューにある</a:t>
            </a:r>
            <a:r>
              <a:rPr lang="ja-JP" altLang="en-US" b="1" dirty="0">
                <a:solidFill>
                  <a:srgbClr val="FF0000"/>
                </a:solidFill>
              </a:rPr>
              <a:t>「</a:t>
            </a:r>
            <a:r>
              <a:rPr lang="en-US" altLang="ja-JP" b="1" dirty="0">
                <a:solidFill>
                  <a:srgbClr val="FF0000"/>
                </a:solidFill>
              </a:rPr>
              <a:t>Concept URI</a:t>
            </a:r>
            <a:r>
              <a:rPr lang="ja-JP" altLang="en-US" b="1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から取得．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該当ページは，下記の方法で検索できる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/>
              <a:t>検索欄から</a:t>
            </a:r>
            <a:r>
              <a:rPr kumimoji="1" lang="ja-JP" altLang="en-US" b="1" dirty="0">
                <a:solidFill>
                  <a:srgbClr val="FF0000"/>
                </a:solidFill>
              </a:rPr>
              <a:t>「</a:t>
            </a:r>
            <a:r>
              <a:rPr kumimoji="1" lang="en-US" altLang="ja-JP" b="1" dirty="0" err="1">
                <a:solidFill>
                  <a:srgbClr val="FF0000"/>
                </a:solidFill>
              </a:rPr>
              <a:t>Wikidata</a:t>
            </a:r>
            <a:r>
              <a:rPr kumimoji="1" lang="ja-JP" altLang="en-US" b="1" dirty="0">
                <a:solidFill>
                  <a:srgbClr val="FF0000"/>
                </a:solidFill>
              </a:rPr>
              <a:t>内を検索」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b="1" dirty="0"/>
              <a:t>Wikipedia</a:t>
            </a:r>
            <a:r>
              <a:rPr kumimoji="1" lang="ja-JP" altLang="en-US" dirty="0"/>
              <a:t>の各記事のページのメニューから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「ウィキデータ項目」</a:t>
            </a:r>
            <a:r>
              <a:rPr kumimoji="1" lang="ja-JP" altLang="en-US" dirty="0"/>
              <a:t>のリンクを辿る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SPARQL</a:t>
            </a:r>
            <a:r>
              <a:rPr kumimoji="1" lang="ja-JP" altLang="en-US" dirty="0"/>
              <a:t>クエリを用いた検索</a:t>
            </a:r>
            <a:endParaRPr lang="en-US" altLang="ja-JP" dirty="0"/>
          </a:p>
          <a:p>
            <a:pPr marL="400050" lvl="1" indent="0">
              <a:buNone/>
            </a:pPr>
            <a:r>
              <a:rPr kumimoji="1" lang="ja-JP" altLang="en-US" dirty="0" smtClean="0"/>
              <a:t>→後ほど説明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代表的な</a:t>
            </a:r>
            <a:r>
              <a:rPr kumimoji="1" lang="en-US" altLang="ja-JP" dirty="0"/>
              <a:t>URI</a:t>
            </a:r>
            <a:r>
              <a:rPr kumimoji="1" lang="ja-JP" altLang="en-US" dirty="0"/>
              <a:t>をまとめたページを利用する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5298A-E973-4A96-B080-A0E972AFFB81}" type="datetime1">
              <a:rPr lang="ja-JP" altLang="en-US" smtClean="0">
                <a:solidFill>
                  <a:srgbClr val="000000"/>
                </a:solidFill>
              </a:rPr>
              <a:t>2017/8/3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377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4068" y="146050"/>
            <a:ext cx="6115792" cy="762000"/>
          </a:xfrm>
        </p:spPr>
        <p:txBody>
          <a:bodyPr/>
          <a:lstStyle/>
          <a:p>
            <a:r>
              <a:rPr kumimoji="1" lang="ja-JP" altLang="en-US" sz="4000" b="1" dirty="0" smtClean="0"/>
              <a:t>組み合わせのカウント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312" y="962414"/>
            <a:ext cx="9042688" cy="1217697"/>
          </a:xfrm>
        </p:spPr>
        <p:txBody>
          <a:bodyPr/>
          <a:lstStyle/>
          <a:p>
            <a:r>
              <a:rPr lang="ja-JP" altLang="en-US" u="none" dirty="0" smtClean="0">
                <a:solidFill>
                  <a:srgbClr val="0000FF"/>
                </a:solidFill>
              </a:rPr>
              <a:t>例</a:t>
            </a:r>
            <a:r>
              <a:rPr lang="en-US" altLang="ja-JP" u="none" dirty="0" smtClean="0">
                <a:solidFill>
                  <a:srgbClr val="0000FF"/>
                </a:solidFill>
              </a:rPr>
              <a:t>6-2</a:t>
            </a:r>
            <a:r>
              <a:rPr lang="en-US" altLang="ja-JP" u="none" dirty="0">
                <a:solidFill>
                  <a:srgbClr val="0000FF"/>
                </a:solidFill>
              </a:rPr>
              <a:t>) </a:t>
            </a:r>
            <a:r>
              <a:rPr lang="ja-JP" altLang="en-US" u="none" spc="-150" dirty="0">
                <a:solidFill>
                  <a:srgbClr val="0000FF"/>
                </a:solidFill>
              </a:rPr>
              <a:t>「大学」と「卒業生の数」</a:t>
            </a:r>
            <a:r>
              <a:rPr lang="ja-JP" altLang="en-US" u="none" spc="-150" dirty="0"/>
              <a:t>の組み合わせを</a:t>
            </a:r>
            <a:r>
              <a:rPr lang="en-US" altLang="ja-JP" u="none" spc="-150" dirty="0"/>
              <a:t/>
            </a:r>
            <a:br>
              <a:rPr lang="en-US" altLang="ja-JP" u="none" spc="-150" dirty="0"/>
            </a:br>
            <a:r>
              <a:rPr lang="ja-JP" altLang="en-US" u="none" spc="-150" dirty="0"/>
              <a:t>ランキング</a:t>
            </a:r>
            <a:endParaRPr lang="en-US" altLang="ja-JP" spc="-1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498" y="1996712"/>
            <a:ext cx="9011558" cy="4512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PREFIX </a:t>
            </a:r>
            <a:r>
              <a:rPr lang="en-US" altLang="ja-JP" dirty="0" err="1"/>
              <a:t>wdt</a:t>
            </a:r>
            <a:r>
              <a:rPr lang="en-US" altLang="ja-JP" dirty="0"/>
              <a:t>: &lt;http://www.wikidata.org/prop/direct/&gt;</a:t>
            </a:r>
            <a:endParaRPr lang="en-US" altLang="ja-JP" sz="2800" dirty="0"/>
          </a:p>
          <a:p>
            <a:r>
              <a:rPr lang="en-US" altLang="ja-JP" dirty="0"/>
              <a:t>PREFIX </a:t>
            </a:r>
            <a:r>
              <a:rPr lang="en-US" altLang="ja-JP" dirty="0" err="1"/>
              <a:t>wd</a:t>
            </a:r>
            <a:r>
              <a:rPr lang="en-US" altLang="ja-JP" dirty="0"/>
              <a:t>: &lt;http://www.wikidata.org/entity/&gt;</a:t>
            </a:r>
            <a:endParaRPr lang="en-US" altLang="ja-JP" sz="2800" dirty="0"/>
          </a:p>
          <a:p>
            <a:r>
              <a:rPr lang="en-US" altLang="ja-JP" dirty="0"/>
              <a:t>PREFIX </a:t>
            </a:r>
            <a:r>
              <a:rPr lang="en-US" altLang="ja-JP" dirty="0" err="1"/>
              <a:t>rdfs</a:t>
            </a:r>
            <a:r>
              <a:rPr lang="en-US" altLang="ja-JP" dirty="0"/>
              <a:t>: &lt;http://www.w3.org/2000/01/rdf-schema#&gt;</a:t>
            </a:r>
            <a:endParaRPr lang="en-US" altLang="ja-JP" sz="2800" dirty="0"/>
          </a:p>
          <a:p>
            <a:r>
              <a:rPr lang="en-US" altLang="ja-JP" sz="2400" dirty="0"/>
              <a:t>select ?</a:t>
            </a:r>
            <a:r>
              <a:rPr lang="en-US" altLang="ja-JP" sz="2400" dirty="0" err="1"/>
              <a:t>univ</a:t>
            </a:r>
            <a:r>
              <a:rPr lang="en-US" altLang="ja-JP" sz="2400" dirty="0"/>
              <a:t> ?</a:t>
            </a:r>
            <a:r>
              <a:rPr lang="en-US" altLang="ja-JP" sz="2400" dirty="0" err="1"/>
              <a:t>univl</a:t>
            </a:r>
            <a:r>
              <a:rPr lang="ja-JP" altLang="en-US" sz="2400" dirty="0"/>
              <a:t>　</a:t>
            </a:r>
            <a:r>
              <a:rPr lang="en-US" altLang="ja-JP" sz="2400" dirty="0"/>
              <a:t>(</a:t>
            </a:r>
            <a:r>
              <a:rPr lang="en-US" altLang="ja-JP" sz="2400" b="1" dirty="0"/>
              <a:t>count(?s) As ?c</a:t>
            </a:r>
            <a:r>
              <a:rPr lang="en-US" altLang="ja-JP" sz="2400" dirty="0"/>
              <a:t>) where { </a:t>
            </a:r>
            <a:endParaRPr lang="en-US" altLang="ja-JP" sz="3600" dirty="0"/>
          </a:p>
          <a:p>
            <a:r>
              <a:rPr lang="ja-JP" altLang="en-US" sz="2400" b="1" dirty="0"/>
              <a:t>　</a:t>
            </a:r>
            <a:r>
              <a:rPr lang="en-US" altLang="ja-JP" sz="2400" b="1" dirty="0"/>
              <a:t>?</a:t>
            </a:r>
            <a:r>
              <a:rPr lang="en-US" altLang="ja-JP" sz="2400" b="1" dirty="0" err="1"/>
              <a:t>univ</a:t>
            </a:r>
            <a:r>
              <a:rPr lang="en-US" altLang="ja-JP" sz="2400" b="1" dirty="0"/>
              <a:t> wdt:P31 wd:Q3918. </a:t>
            </a:r>
            <a:r>
              <a:rPr lang="ja-JP" altLang="en-US" sz="2400" b="1" dirty="0">
                <a:solidFill>
                  <a:srgbClr val="FF0000"/>
                </a:solidFill>
              </a:rPr>
              <a:t>　←○○のインスタンス一覧を取得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2400" b="1" dirty="0"/>
              <a:t>　</a:t>
            </a:r>
            <a:r>
              <a:rPr lang="en-US" altLang="ja-JP" sz="2400" b="1" dirty="0"/>
              <a:t>?s wdt:P69 ?</a:t>
            </a:r>
            <a:r>
              <a:rPr lang="en-US" altLang="ja-JP" sz="2400" b="1" dirty="0" err="1"/>
              <a:t>univ.</a:t>
            </a:r>
            <a:r>
              <a:rPr lang="ja-JP" altLang="en-US" sz="2400" b="1" dirty="0"/>
              <a:t>　</a:t>
            </a:r>
            <a:r>
              <a:rPr lang="ja-JP" altLang="en-US" sz="2400" b="1" dirty="0">
                <a:solidFill>
                  <a:srgbClr val="0000FF"/>
                </a:solidFill>
              </a:rPr>
              <a:t>←</a:t>
            </a:r>
            <a:r>
              <a:rPr lang="en-US" altLang="ja-JP" sz="2400" b="1" dirty="0">
                <a:solidFill>
                  <a:srgbClr val="0000FF"/>
                </a:solidFill>
              </a:rPr>
              <a:t>××</a:t>
            </a:r>
            <a:r>
              <a:rPr lang="ja-JP" altLang="en-US" sz="2400" b="1" dirty="0">
                <a:solidFill>
                  <a:srgbClr val="0000FF"/>
                </a:solidFill>
              </a:rPr>
              <a:t>のプロパティが「○○のインスタンス」</a:t>
            </a:r>
            <a:endParaRPr lang="en-US" altLang="ja-JP" sz="3600" b="1" dirty="0">
              <a:solidFill>
                <a:srgbClr val="0000FF"/>
              </a:solidFill>
            </a:endParaRPr>
          </a:p>
          <a:p>
            <a:r>
              <a:rPr lang="en-US" altLang="ja-JP" sz="2400" dirty="0"/>
              <a:t>OPTIONAL{</a:t>
            </a:r>
            <a:endParaRPr lang="en-US" altLang="ja-JP" sz="3600" dirty="0"/>
          </a:p>
          <a:p>
            <a:r>
              <a:rPr lang="en-US" altLang="ja-JP" sz="2400" dirty="0"/>
              <a:t> ?</a:t>
            </a:r>
            <a:r>
              <a:rPr lang="en-US" altLang="ja-JP" sz="2400" dirty="0" err="1"/>
              <a:t>univ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rdfs:label</a:t>
            </a:r>
            <a:r>
              <a:rPr lang="en-US" altLang="ja-JP" sz="2400" dirty="0"/>
              <a:t> ?</a:t>
            </a:r>
            <a:r>
              <a:rPr lang="en-US" altLang="ja-JP" sz="2400" dirty="0" err="1"/>
              <a:t>univl</a:t>
            </a:r>
            <a:r>
              <a:rPr lang="en-US" altLang="ja-JP" sz="2400" dirty="0"/>
              <a:t> . </a:t>
            </a:r>
            <a:endParaRPr lang="en-US" altLang="ja-JP" sz="3600" dirty="0"/>
          </a:p>
          <a:p>
            <a:r>
              <a:rPr lang="en-US" altLang="ja-JP" sz="2400" dirty="0"/>
              <a:t> FILTER (</a:t>
            </a:r>
            <a:r>
              <a:rPr lang="en-US" altLang="ja-JP" sz="2400" dirty="0" err="1"/>
              <a:t>lang</a:t>
            </a:r>
            <a:r>
              <a:rPr lang="en-US" altLang="ja-JP" sz="2400" dirty="0"/>
              <a:t>(?</a:t>
            </a:r>
            <a:r>
              <a:rPr lang="en-US" altLang="ja-JP" sz="2400" dirty="0" err="1"/>
              <a:t>univl</a:t>
            </a:r>
            <a:r>
              <a:rPr lang="en-US" altLang="ja-JP" sz="2400" dirty="0"/>
              <a:t>) = "ja") . </a:t>
            </a:r>
            <a:endParaRPr lang="en-US" altLang="ja-JP" sz="3600" dirty="0"/>
          </a:p>
          <a:p>
            <a:r>
              <a:rPr lang="en-US" altLang="ja-JP" sz="2400" dirty="0"/>
              <a:t>}</a:t>
            </a:r>
            <a:endParaRPr lang="en-US" altLang="ja-JP" sz="3600" dirty="0"/>
          </a:p>
          <a:p>
            <a:r>
              <a:rPr lang="en-US" altLang="ja-JP" sz="2400" dirty="0"/>
              <a:t>}</a:t>
            </a:r>
            <a:r>
              <a:rPr lang="en-US" altLang="ja-JP" sz="2400" b="1" dirty="0">
                <a:solidFill>
                  <a:srgbClr val="FF0000"/>
                </a:solidFill>
              </a:rPr>
              <a:t>GROUP BY </a:t>
            </a:r>
            <a:r>
              <a:rPr lang="en-US" altLang="ja-JP" sz="2400" b="1" dirty="0">
                <a:solidFill>
                  <a:srgbClr val="0000FF"/>
                </a:solidFill>
              </a:rPr>
              <a:t>?</a:t>
            </a:r>
            <a:r>
              <a:rPr lang="en-US" altLang="ja-JP" sz="2400" b="1" dirty="0" err="1">
                <a:solidFill>
                  <a:srgbClr val="0000FF"/>
                </a:solidFill>
              </a:rPr>
              <a:t>univ</a:t>
            </a:r>
            <a:r>
              <a:rPr lang="en-US" altLang="ja-JP" sz="2400" b="1" dirty="0">
                <a:solidFill>
                  <a:srgbClr val="0000FF"/>
                </a:solidFill>
              </a:rPr>
              <a:t> ?</a:t>
            </a:r>
            <a:r>
              <a:rPr lang="en-US" altLang="ja-JP" sz="2400" b="1" dirty="0" err="1">
                <a:solidFill>
                  <a:srgbClr val="0000FF"/>
                </a:solidFill>
              </a:rPr>
              <a:t>univl</a:t>
            </a:r>
            <a:endParaRPr lang="en-US" altLang="ja-JP" sz="3600" b="1" dirty="0">
              <a:solidFill>
                <a:srgbClr val="0000FF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ORDER BY DESC</a:t>
            </a:r>
            <a:r>
              <a:rPr lang="en-US" altLang="ja-JP" sz="2400" b="1" dirty="0">
                <a:solidFill>
                  <a:srgbClr val="0000FF"/>
                </a:solidFill>
              </a:rPr>
              <a:t>(?c)</a:t>
            </a:r>
            <a:endParaRPr lang="en-US" altLang="ja-JP" sz="3600" b="1" dirty="0">
              <a:solidFill>
                <a:srgbClr val="0000FF"/>
              </a:solidFill>
            </a:endParaRPr>
          </a:p>
          <a:p>
            <a:r>
              <a:rPr lang="en-US" altLang="ja-JP" sz="2400" dirty="0"/>
              <a:t>LIMIT </a:t>
            </a:r>
            <a:r>
              <a:rPr lang="en-US" altLang="ja-JP" sz="2400" dirty="0" smtClean="0"/>
              <a:t>100</a:t>
            </a:r>
            <a:endParaRPr lang="en-US" altLang="ja-JP" sz="280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四角形吹き出し 15">
            <a:extLst>
              <a:ext uri="{FF2B5EF4-FFF2-40B4-BE49-F238E27FC236}">
                <a16:creationId xmlns:a16="http://schemas.microsoft.com/office/drawing/2014/main" id="{1060C08B-A3C8-4A28-95B3-B75BAB0F2001}"/>
              </a:ext>
            </a:extLst>
          </p:cNvPr>
          <p:cNvSpPr/>
          <p:nvPr/>
        </p:nvSpPr>
        <p:spPr bwMode="auto">
          <a:xfrm>
            <a:off x="4299789" y="4721959"/>
            <a:ext cx="4002974" cy="734952"/>
          </a:xfrm>
          <a:prstGeom prst="wedgeRectCallout">
            <a:avLst>
              <a:gd name="adj1" fmla="val -108870"/>
              <a:gd name="adj2" fmla="val 50280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データ数を集約（グループ化）する関数</a:t>
            </a:r>
          </a:p>
        </p:txBody>
      </p:sp>
      <p:sp>
        <p:nvSpPr>
          <p:cNvPr id="11" name="四角形吹き出し 15">
            <a:extLst>
              <a:ext uri="{FF2B5EF4-FFF2-40B4-BE49-F238E27FC236}">
                <a16:creationId xmlns:a16="http://schemas.microsoft.com/office/drawing/2014/main" id="{E5F90DF9-A69A-4645-BC60-527016BB18F0}"/>
              </a:ext>
            </a:extLst>
          </p:cNvPr>
          <p:cNvSpPr/>
          <p:nvPr/>
        </p:nvSpPr>
        <p:spPr bwMode="auto">
          <a:xfrm>
            <a:off x="3890962" y="5849998"/>
            <a:ext cx="4558445" cy="734952"/>
          </a:xfrm>
          <a:prstGeom prst="wedgeRectCallout">
            <a:avLst>
              <a:gd name="adj1" fmla="val -62154"/>
              <a:gd name="adj2" fmla="val -25419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結果を並び変える関数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</a:rPr>
              <a:t>※DESC</a:t>
            </a:r>
            <a:r>
              <a:rPr lang="ja-JP" altLang="en-US" sz="2400" b="1" dirty="0">
                <a:solidFill>
                  <a:srgbClr val="0000FF"/>
                </a:solidFill>
              </a:rPr>
              <a:t>を取ると，小さい順になる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17155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クエリ</a:t>
            </a:r>
            <a:r>
              <a:rPr kumimoji="1" lang="ja-JP" altLang="en-US" dirty="0" smtClean="0"/>
              <a:t>練習６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003" y="1005234"/>
            <a:ext cx="8683772" cy="5395566"/>
          </a:xfrm>
        </p:spPr>
        <p:txBody>
          <a:bodyPr/>
          <a:lstStyle/>
          <a:p>
            <a:r>
              <a:rPr kumimoji="1" lang="ja-JP" altLang="en-US" u="none" dirty="0"/>
              <a:t>（１）</a:t>
            </a:r>
            <a:r>
              <a:rPr kumimoji="1" lang="ja-JP" altLang="en-US" u="none" dirty="0" smtClean="0"/>
              <a:t>検索例６の</a:t>
            </a:r>
            <a:r>
              <a:rPr kumimoji="1" lang="ja-JP" altLang="en-US" u="none" dirty="0"/>
              <a:t>クエリを実行する</a:t>
            </a:r>
            <a:endParaRPr kumimoji="1" lang="en-US" altLang="ja-JP" u="none" dirty="0"/>
          </a:p>
          <a:p>
            <a:pPr lvl="1"/>
            <a:endParaRPr kumimoji="1" lang="en-US" altLang="ja-JP" dirty="0"/>
          </a:p>
          <a:p>
            <a:r>
              <a:rPr lang="ja-JP" altLang="en-US" u="none" dirty="0"/>
              <a:t>（２）</a:t>
            </a:r>
            <a:r>
              <a:rPr lang="ja-JP" altLang="en-US" u="none" dirty="0" smtClean="0"/>
              <a:t>検索例の</a:t>
            </a:r>
            <a:r>
              <a:rPr lang="ja-JP" altLang="en-US" u="none" dirty="0"/>
              <a:t>一部を書き換えたクエリを作って，実行する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「大学」と「</a:t>
            </a:r>
            <a:r>
              <a:rPr lang="ja-JP" altLang="en-US" dirty="0"/>
              <a:t>卒業生</a:t>
            </a:r>
            <a:r>
              <a:rPr lang="ja-JP" altLang="en-US" dirty="0" smtClean="0"/>
              <a:t>」の組み合わせ以外のラインキングを取得するクエリを作成する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2017/8/3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A4C8-5502-40D8-B34B-2941A4348E5C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9873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Wikidata</a:t>
            </a:r>
            <a:r>
              <a:rPr kumimoji="1" lang="ja-JP" altLang="en-US" dirty="0"/>
              <a:t>のページ例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15311"/>
          <a:stretch/>
        </p:blipFill>
        <p:spPr>
          <a:xfrm>
            <a:off x="576209" y="981182"/>
            <a:ext cx="7873340" cy="5573729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5B01E-E2B1-46D4-A380-7B724F7CC88F}" type="datetime1">
              <a:rPr lang="ja-JP" altLang="en-US" smtClean="0">
                <a:solidFill>
                  <a:srgbClr val="000000"/>
                </a:solidFill>
              </a:rPr>
              <a:t>2017/8/3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4954914" y="1407524"/>
            <a:ext cx="3984459" cy="1255516"/>
          </a:xfrm>
          <a:prstGeom prst="wedgeRectCallout">
            <a:avLst>
              <a:gd name="adj1" fmla="val -64631"/>
              <a:gd name="adj2" fmla="val -43353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ブラウザで表示される</a:t>
            </a:r>
            <a:r>
              <a:rPr lang="en-US" altLang="ja-JP" sz="2400" b="1" dirty="0">
                <a:solidFill>
                  <a:srgbClr val="0000FF"/>
                </a:solidFill>
              </a:rPr>
              <a:t>URL</a:t>
            </a:r>
            <a:r>
              <a:rPr lang="ja-JP" altLang="en-US" sz="2400" b="1" dirty="0">
                <a:solidFill>
                  <a:srgbClr val="0000FF"/>
                </a:solidFill>
              </a:rPr>
              <a:t>は，</a:t>
            </a:r>
            <a:r>
              <a:rPr lang="ja-JP" altLang="en-US" sz="2400" b="1" u="sng" dirty="0">
                <a:solidFill>
                  <a:srgbClr val="FF0000"/>
                </a:solidFill>
              </a:rPr>
              <a:t>このデータの</a:t>
            </a:r>
            <a:r>
              <a:rPr lang="en-US" altLang="ja-JP" sz="2400" b="1" u="sng" dirty="0">
                <a:solidFill>
                  <a:srgbClr val="FF0000"/>
                </a:solidFill>
              </a:rPr>
              <a:t>URI</a:t>
            </a:r>
            <a:r>
              <a:rPr lang="ja-JP" altLang="en-US" sz="2400" b="1" u="sng" dirty="0">
                <a:solidFill>
                  <a:srgbClr val="FF0000"/>
                </a:solidFill>
              </a:rPr>
              <a:t>とは異なる</a:t>
            </a:r>
            <a:r>
              <a:rPr lang="ja-JP" altLang="en-US" sz="2400" b="1" dirty="0">
                <a:solidFill>
                  <a:srgbClr val="0000FF"/>
                </a:solidFill>
              </a:rPr>
              <a:t>ことに注意</a:t>
            </a: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1968583" y="4736386"/>
            <a:ext cx="2857906" cy="1114747"/>
          </a:xfrm>
          <a:prstGeom prst="wedgeRectCallout">
            <a:avLst>
              <a:gd name="adj1" fmla="val -68006"/>
              <a:gd name="adj2" fmla="val 45572"/>
            </a:avLst>
          </a:prstGeom>
          <a:solidFill>
            <a:srgbClr val="FFFFCC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データの</a:t>
            </a:r>
            <a:r>
              <a:rPr lang="en-US" altLang="ja-JP" sz="2400" b="1" dirty="0">
                <a:solidFill>
                  <a:srgbClr val="0000FF"/>
                </a:solidFill>
              </a:rPr>
              <a:t>URI</a:t>
            </a:r>
            <a:r>
              <a:rPr lang="ja-JP" altLang="en-US" sz="2400" b="1" dirty="0">
                <a:solidFill>
                  <a:srgbClr val="0000FF"/>
                </a:solidFill>
              </a:rPr>
              <a:t>は，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「</a:t>
            </a:r>
            <a:r>
              <a:rPr lang="en-US" altLang="ja-JP" sz="2400" b="1" dirty="0">
                <a:solidFill>
                  <a:srgbClr val="0000FF"/>
                </a:solidFill>
              </a:rPr>
              <a:t>Concept</a:t>
            </a:r>
            <a:r>
              <a:rPr lang="ja-JP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</a:rPr>
              <a:t>URI</a:t>
            </a:r>
            <a:r>
              <a:rPr lang="ja-JP" altLang="en-US" sz="2400" b="1" dirty="0">
                <a:solidFill>
                  <a:srgbClr val="0000FF"/>
                </a:solidFill>
              </a:rPr>
              <a:t>」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0000FF"/>
                </a:solidFill>
              </a:rPr>
              <a:t>から取得できる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72957" y="5732979"/>
            <a:ext cx="847618" cy="148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402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練習：</a:t>
            </a:r>
            <a:r>
              <a:rPr kumimoji="1" lang="en-US" altLang="ja-JP" dirty="0" smtClean="0"/>
              <a:t>IRI</a:t>
            </a:r>
            <a:r>
              <a:rPr kumimoji="1" lang="ja-JP" altLang="en-US" dirty="0" smtClean="0"/>
              <a:t>を探して，</a:t>
            </a:r>
            <a:r>
              <a:rPr kumimoji="1" lang="en-US" altLang="ja-JP" dirty="0" smtClean="0"/>
              <a:t>LOD</a:t>
            </a:r>
            <a:r>
              <a:rPr kumimoji="1" lang="ja-JP" altLang="en-US" dirty="0" smtClean="0"/>
              <a:t>を閲覧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7424" y="1047964"/>
            <a:ext cx="8740819" cy="5399070"/>
          </a:xfrm>
        </p:spPr>
        <p:txBody>
          <a:bodyPr/>
          <a:lstStyle/>
          <a:p>
            <a:r>
              <a:rPr lang="ja-JP" altLang="en-US" u="none" dirty="0"/>
              <a:t>（１</a:t>
            </a:r>
            <a:r>
              <a:rPr lang="ja-JP" altLang="en-US" u="none" dirty="0" smtClean="0"/>
              <a:t>）</a:t>
            </a:r>
            <a:r>
              <a:rPr lang="en-US" altLang="ja-JP" u="none" dirty="0" err="1" smtClean="0"/>
              <a:t>Wikidata</a:t>
            </a:r>
            <a:r>
              <a:rPr lang="ja-JP" altLang="en-US" u="none" dirty="0" smtClean="0"/>
              <a:t>上で</a:t>
            </a:r>
            <a:r>
              <a:rPr lang="ja-JP" altLang="en-US" u="none" dirty="0" smtClean="0">
                <a:solidFill>
                  <a:srgbClr val="FF0000"/>
                </a:solidFill>
              </a:rPr>
              <a:t>「大阪大学」</a:t>
            </a:r>
            <a:r>
              <a:rPr kumimoji="1" lang="ja-JP" altLang="en-US" u="none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u="none" dirty="0" smtClean="0">
                <a:solidFill>
                  <a:srgbClr val="FF0000"/>
                </a:solidFill>
              </a:rPr>
              <a:t>IRI</a:t>
            </a:r>
            <a:r>
              <a:rPr lang="ja-JP" altLang="en-US" u="none" dirty="0" smtClean="0"/>
              <a:t>を調べ，ブラウザで，リソース</a:t>
            </a:r>
            <a:r>
              <a:rPr lang="ja-JP" altLang="en-US" u="none" dirty="0"/>
              <a:t>（データ）を閲覧</a:t>
            </a:r>
            <a:r>
              <a:rPr lang="ja-JP" altLang="en-US" u="none" dirty="0" smtClean="0"/>
              <a:t>する</a:t>
            </a:r>
            <a:endParaRPr lang="en-US" altLang="ja-JP" u="none" dirty="0" smtClean="0"/>
          </a:p>
          <a:p>
            <a:pPr lvl="1"/>
            <a:r>
              <a:rPr lang="en-US" altLang="ja-JP" u="none" dirty="0" err="1" smtClean="0"/>
              <a:t>Wikidata</a:t>
            </a:r>
            <a:r>
              <a:rPr lang="ja-JP" altLang="en-US" u="none" dirty="0" smtClean="0"/>
              <a:t>の検索欄を利用</a:t>
            </a:r>
            <a:endParaRPr lang="en-US" altLang="ja-JP" u="none" dirty="0" smtClean="0"/>
          </a:p>
          <a:p>
            <a:pPr lvl="1"/>
            <a:r>
              <a:rPr lang="en-US" altLang="ja-JP" dirty="0" smtClean="0"/>
              <a:t>Wikipedia</a:t>
            </a:r>
            <a:r>
              <a:rPr lang="ja-JP" altLang="en-US" dirty="0" smtClean="0"/>
              <a:t>からのリンクを利用</a:t>
            </a:r>
            <a:endParaRPr lang="en-US" altLang="ja-JP" u="none" dirty="0"/>
          </a:p>
          <a:p>
            <a:r>
              <a:rPr lang="ja-JP" altLang="en-US" u="none" dirty="0" smtClean="0"/>
              <a:t>（</a:t>
            </a:r>
            <a:r>
              <a:rPr lang="ja-JP" altLang="en-US" u="none" dirty="0"/>
              <a:t>２</a:t>
            </a:r>
            <a:r>
              <a:rPr lang="ja-JP" altLang="en-US" u="none" dirty="0" smtClean="0"/>
              <a:t>）各自が</a:t>
            </a:r>
            <a:r>
              <a:rPr lang="ja-JP" altLang="en-US" u="none" dirty="0" smtClean="0">
                <a:solidFill>
                  <a:srgbClr val="FF0000"/>
                </a:solidFill>
              </a:rPr>
              <a:t>関心のあるリソースの</a:t>
            </a:r>
            <a:r>
              <a:rPr lang="en-US" altLang="ja-JP" u="none" dirty="0" smtClean="0">
                <a:solidFill>
                  <a:srgbClr val="FF0000"/>
                </a:solidFill>
              </a:rPr>
              <a:t>IRI</a:t>
            </a:r>
            <a:r>
              <a:rPr lang="ja-JP" altLang="en-US" u="none" dirty="0" smtClean="0"/>
              <a:t>を３</a:t>
            </a:r>
            <a:r>
              <a:rPr lang="en-US" altLang="ja-JP" u="none" dirty="0" smtClean="0"/>
              <a:t>~</a:t>
            </a:r>
            <a:r>
              <a:rPr lang="ja-JP" altLang="en-US" u="none" dirty="0" smtClean="0"/>
              <a:t>５個ほど調べ，ブラウザで閲覧してみる</a:t>
            </a:r>
            <a:endParaRPr lang="en-US" altLang="ja-JP" u="none" dirty="0" smtClean="0"/>
          </a:p>
          <a:p>
            <a:pPr lvl="1"/>
            <a:r>
              <a:rPr lang="ja-JP" altLang="en-US" u="none" dirty="0" smtClean="0"/>
              <a:t>調べた</a:t>
            </a:r>
            <a:r>
              <a:rPr lang="en-US" altLang="ja-JP" u="none" dirty="0" smtClean="0"/>
              <a:t>IRI</a:t>
            </a:r>
            <a:r>
              <a:rPr lang="ja-JP" altLang="en-US" u="none" dirty="0" smtClean="0"/>
              <a:t>は，後のクエリで「サンプルの書き換え</a:t>
            </a:r>
            <a:r>
              <a:rPr lang="ja-JP" altLang="en-US" dirty="0" smtClean="0"/>
              <a:t>」に使用するのでメモしておく</a:t>
            </a:r>
            <a:endParaRPr lang="en-US" altLang="ja-JP" dirty="0" smtClean="0"/>
          </a:p>
          <a:p>
            <a:pPr lvl="1"/>
            <a:r>
              <a:rPr lang="ja-JP" altLang="en-US" u="none" dirty="0" smtClean="0"/>
              <a:t>固有名詞（インスタンス）を調べることを推奨</a:t>
            </a:r>
            <a:r>
              <a:rPr lang="en-US" altLang="ja-JP" u="none" dirty="0" smtClean="0"/>
              <a:t/>
            </a:r>
            <a:br>
              <a:rPr lang="en-US" altLang="ja-JP" u="none" dirty="0" smtClean="0"/>
            </a:br>
            <a:r>
              <a:rPr lang="en-US" altLang="ja-JP" u="none" dirty="0" smtClean="0"/>
              <a:t>	</a:t>
            </a:r>
            <a:r>
              <a:rPr lang="ja-JP" altLang="en-US" u="none" dirty="0" smtClean="0"/>
              <a:t>例）</a:t>
            </a:r>
            <a:r>
              <a:rPr lang="ja-JP" altLang="en-US" dirty="0"/>
              <a:t>君の名は</a:t>
            </a:r>
            <a:r>
              <a:rPr lang="ja-JP" altLang="en-US" dirty="0" smtClean="0"/>
              <a:t>。　夏目漱石　ドラゴンクエスト</a:t>
            </a:r>
            <a:endParaRPr lang="en-US" altLang="ja-JP" dirty="0" smtClean="0"/>
          </a:p>
          <a:p>
            <a:pPr lvl="1"/>
            <a:r>
              <a:rPr lang="ja-JP" altLang="en-US" u="none" dirty="0" smtClean="0"/>
              <a:t>データの記述（プロパティの種類）が多いものを探す</a:t>
            </a:r>
            <a:endParaRPr lang="en-US" altLang="ja-JP" u="none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2017/8/3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672CD-0955-43AD-A921-BB5CF6E6A0A1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3463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3888" y="1484785"/>
            <a:ext cx="7886700" cy="19442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lvl="1"/>
            <a:r>
              <a:rPr lang="en-US" altLang="ja-JP" sz="5400" b="1" dirty="0" smtClean="0">
                <a:solidFill>
                  <a:srgbClr val="009900"/>
                </a:solidFill>
              </a:rPr>
              <a:t>SPARQL</a:t>
            </a:r>
            <a:r>
              <a:rPr lang="ja-JP" altLang="en-US" sz="5400" b="1" dirty="0">
                <a:solidFill>
                  <a:srgbClr val="009900"/>
                </a:solidFill>
              </a:rPr>
              <a:t>クエリの基礎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9210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HGS創英角ｺﾞｼｯｸUB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HGS創英角ｺﾞｼｯｸUB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9006</TotalTime>
  <Words>3271</Words>
  <Application>Microsoft Office PowerPoint</Application>
  <PresentationFormat>画面に合わせる (4:3)</PresentationFormat>
  <Paragraphs>794</Paragraphs>
  <Slides>61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61</vt:i4>
      </vt:variant>
    </vt:vector>
  </HeadingPairs>
  <TitlesOfParts>
    <vt:vector size="78" baseType="lpstr">
      <vt:lpstr>HGS創英角ｺﾞｼｯｸUB</vt:lpstr>
      <vt:lpstr>HG創英角ｺﾞｼｯｸUB</vt:lpstr>
      <vt:lpstr>ＭＳ Ｐゴシック</vt:lpstr>
      <vt:lpstr>ＭＳ Ｐ明朝</vt:lpstr>
      <vt:lpstr>新細明體</vt:lpstr>
      <vt:lpstr>Arial</vt:lpstr>
      <vt:lpstr>Calibri</vt:lpstr>
      <vt:lpstr>Calibri Light</vt:lpstr>
      <vt:lpstr>Tahoma</vt:lpstr>
      <vt:lpstr>Verdana</vt:lpstr>
      <vt:lpstr>Wingdings</vt:lpstr>
      <vt:lpstr>Blends</vt:lpstr>
      <vt:lpstr>5_デザインの設定</vt:lpstr>
      <vt:lpstr>デザインの設定</vt:lpstr>
      <vt:lpstr>5_Blends</vt:lpstr>
      <vt:lpstr>4_デザインの設定</vt:lpstr>
      <vt:lpstr>1_デザインの設定</vt:lpstr>
      <vt:lpstr>ハンズオンセッション LOD用検索言語SPARQLの基礎</vt:lpstr>
      <vt:lpstr>本ハンズオンの内容</vt:lpstr>
      <vt:lpstr>ハンズオンに必要なデータ</vt:lpstr>
      <vt:lpstr>ハンズオンの手順</vt:lpstr>
      <vt:lpstr>関心があるデータのIRIを探す</vt:lpstr>
      <vt:lpstr>WikidataでのURIの探し方</vt:lpstr>
      <vt:lpstr>Wikidataのページ例</vt:lpstr>
      <vt:lpstr>練習：IRIを探して，LODを閲覧</vt:lpstr>
      <vt:lpstr>SPARQLクエリの基礎</vt:lpstr>
      <vt:lpstr>SPARQLによるRDFの検索</vt:lpstr>
      <vt:lpstr>グラフパターンによる検索</vt:lpstr>
      <vt:lpstr>検索例１：主語のみ指定</vt:lpstr>
      <vt:lpstr>検索例１：グラフパターン</vt:lpstr>
      <vt:lpstr>検索例１：主語のみ指定</vt:lpstr>
      <vt:lpstr>PowerPoint プレゼンテーション</vt:lpstr>
      <vt:lpstr>検索例1-2：主語のみ指定</vt:lpstr>
      <vt:lpstr>例1-3:PREFIXを利用した省略表現</vt:lpstr>
      <vt:lpstr>クエリ練習１</vt:lpstr>
      <vt:lpstr>今回の演習で用いるPREFIX</vt:lpstr>
      <vt:lpstr>検索例２：主語と述語を指定</vt:lpstr>
      <vt:lpstr>検索例②のグラフパターン</vt:lpstr>
      <vt:lpstr>検索例２：主語と述語を指定</vt:lpstr>
      <vt:lpstr>検索例２：主語と述語を指定</vt:lpstr>
      <vt:lpstr>PowerPoint プレゼンテーション</vt:lpstr>
      <vt:lpstr>検索例2-3：ラベルの言語種別</vt:lpstr>
      <vt:lpstr>PowerPoint プレゼンテーション</vt:lpstr>
      <vt:lpstr>クエリ練習2</vt:lpstr>
      <vt:lpstr>ヒント：プロパティの探し方</vt:lpstr>
      <vt:lpstr>Wikidataのデータ閲覧ページ例</vt:lpstr>
      <vt:lpstr>ヒント：プロパティを調べるクエリ</vt:lpstr>
      <vt:lpstr>検索例3 ：FILTERによる絞り込み</vt:lpstr>
      <vt:lpstr>例3-1：Filterによる絞り込み</vt:lpstr>
      <vt:lpstr>例3-2：その他のFilter</vt:lpstr>
      <vt:lpstr>クエリ練習３</vt:lpstr>
      <vt:lpstr>検索例4 ：述語と目的語を指定</vt:lpstr>
      <vt:lpstr>グラフパターンによる検索</vt:lpstr>
      <vt:lpstr>検索例４：述語と目的語を指定</vt:lpstr>
      <vt:lpstr>検索例4：述語と目的語を指定</vt:lpstr>
      <vt:lpstr>WikidataでのURIの探し方</vt:lpstr>
      <vt:lpstr>検索例４：主語のクラスを調べる</vt:lpstr>
      <vt:lpstr>検索例4：述語と目的語を指定し，　 　主語の一覧を取得</vt:lpstr>
      <vt:lpstr>クエリ練習４</vt:lpstr>
      <vt:lpstr>ヒント：クラスの探し方</vt:lpstr>
      <vt:lpstr>検索例5 ：複数パターンの組み合わせ</vt:lpstr>
      <vt:lpstr>グラフパターンの組み合わせ</vt:lpstr>
      <vt:lpstr>例5-1：複数の述語を指定して， 　　　　　目的語を取得する</vt:lpstr>
      <vt:lpstr>補足：SPARQLの省略表現</vt:lpstr>
      <vt:lpstr>例5-2：述語と目的語を指定し，　 　主語の一覧を取得（ラベルを併記）</vt:lpstr>
      <vt:lpstr>PowerPoint プレゼンテーション</vt:lpstr>
      <vt:lpstr>例5-3：述語と目的語を指定し，　 　主語の一覧を取得（ラベルを併記）</vt:lpstr>
      <vt:lpstr>PowerPoint プレゼンテーション</vt:lpstr>
      <vt:lpstr>クエリ練習5(a)</vt:lpstr>
      <vt:lpstr>例5-4：主語の述語と，その目的語 　　　　　の述語を指定</vt:lpstr>
      <vt:lpstr>例5-5：主語の述語と，その目的語 　　　　　の述語を指定</vt:lpstr>
      <vt:lpstr>例5-6：主語と目的語の組み合わせ</vt:lpstr>
      <vt:lpstr>例5-7：主語と目的語の組み合わせ　　　 　　　（日本語ラベル併記）</vt:lpstr>
      <vt:lpstr>クエリ練習5(b)</vt:lpstr>
      <vt:lpstr>検索例６ ：カウントを利用したランキング</vt:lpstr>
      <vt:lpstr>検索例６：カウントの利用</vt:lpstr>
      <vt:lpstr>組み合わせのカウント</vt:lpstr>
      <vt:lpstr>クエリ練習６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大阪市におけるUDC2014へ向けたオープンデータの取り組み</dc:title>
  <dc:creator>Kouji Kozaki</dc:creator>
  <cp:lastModifiedBy>古崎晃司</cp:lastModifiedBy>
  <cp:revision>364</cp:revision>
  <cp:lastPrinted>2017-08-02T08:37:58Z</cp:lastPrinted>
  <dcterms:created xsi:type="dcterms:W3CDTF">2014-06-22T16:05:26Z</dcterms:created>
  <dcterms:modified xsi:type="dcterms:W3CDTF">2017-08-03T02:19:31Z</dcterms:modified>
</cp:coreProperties>
</file>