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78" r:id="rId3"/>
    <p:sldId id="435" r:id="rId4"/>
    <p:sldId id="438" r:id="rId5"/>
    <p:sldId id="436" r:id="rId6"/>
    <p:sldId id="440" r:id="rId7"/>
    <p:sldId id="437" r:id="rId8"/>
    <p:sldId id="475" r:id="rId9"/>
    <p:sldId id="424" r:id="rId10"/>
    <p:sldId id="443" r:id="rId11"/>
    <p:sldId id="474" r:id="rId12"/>
    <p:sldId id="439" r:id="rId13"/>
    <p:sldId id="442" r:id="rId14"/>
    <p:sldId id="444" r:id="rId15"/>
    <p:sldId id="446" r:id="rId16"/>
    <p:sldId id="450" r:id="rId17"/>
    <p:sldId id="451" r:id="rId18"/>
    <p:sldId id="448" r:id="rId19"/>
    <p:sldId id="445" r:id="rId20"/>
    <p:sldId id="467" r:id="rId21"/>
    <p:sldId id="449" r:id="rId22"/>
    <p:sldId id="447" r:id="rId23"/>
    <p:sldId id="452" r:id="rId24"/>
    <p:sldId id="453" r:id="rId25"/>
    <p:sldId id="455" r:id="rId26"/>
    <p:sldId id="456" r:id="rId27"/>
    <p:sldId id="459" r:id="rId28"/>
    <p:sldId id="460" r:id="rId29"/>
    <p:sldId id="461" r:id="rId30"/>
    <p:sldId id="462" r:id="rId31"/>
    <p:sldId id="454" r:id="rId32"/>
    <p:sldId id="457" r:id="rId33"/>
    <p:sldId id="464" r:id="rId34"/>
    <p:sldId id="466" r:id="rId35"/>
    <p:sldId id="463" r:id="rId36"/>
    <p:sldId id="468" r:id="rId37"/>
    <p:sldId id="469" r:id="rId38"/>
    <p:sldId id="470" r:id="rId39"/>
    <p:sldId id="471" r:id="rId40"/>
    <p:sldId id="472" r:id="rId41"/>
    <p:sldId id="473" r:id="rId4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7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8F36A-7E13-415E-BC07-836CBA6572C5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F2E68-E447-4999-AB34-872BB3F84F01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F66B24-22EB-4B17-9A5F-40619732995F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60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60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768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881C-282A-43F7-8E1A-7135F7923BA1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aboutcircuits.com/educ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543243"/>
            <a:ext cx="7772400" cy="117887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Basic Electronics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722120"/>
            <a:ext cx="6858000" cy="51816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Mar-2019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C6104-4A43-4EE5-A69B-DCDC9F5C31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2457196"/>
            <a:ext cx="6035040" cy="40121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590030" y="5065771"/>
            <a:ext cx="8038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Measured in amps</a:t>
            </a:r>
          </a:p>
          <a:p>
            <a:r>
              <a:rPr lang="en-US" sz="3200" dirty="0">
                <a:solidFill>
                  <a:schemeClr val="bg1"/>
                </a:solidFill>
              </a:rPr>
              <a:t>1A (1 amp) = 6.25 x 10</a:t>
            </a:r>
            <a:r>
              <a:rPr lang="en-US" sz="3200" baseline="30000" dirty="0">
                <a:solidFill>
                  <a:schemeClr val="bg1"/>
                </a:solidFill>
              </a:rPr>
              <a:t>18</a:t>
            </a:r>
            <a:r>
              <a:rPr lang="en-US" sz="3200" dirty="0">
                <a:solidFill>
                  <a:schemeClr val="bg1"/>
                </a:solidFill>
              </a:rPr>
              <a:t> electrons per second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87FEF8-C7F5-4B4C-96E4-6B23F9C661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13" y="1801091"/>
            <a:ext cx="4455831" cy="2477616"/>
          </a:xfrm>
          <a:prstGeom prst="rect">
            <a:avLst/>
          </a:prstGeom>
        </p:spPr>
      </p:pic>
      <p:pic>
        <p:nvPicPr>
          <p:cNvPr id="3074" name="Picture 2" descr="Image result for current flow plumbing analogy">
            <a:extLst>
              <a:ext uri="{FF2B5EF4-FFF2-40B4-BE49-F238E27FC236}">
                <a16:creationId xmlns:a16="http://schemas.microsoft.com/office/drawing/2014/main" id="{0225CA52-4AFE-424E-92CB-31A87C71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2600" y="1551056"/>
            <a:ext cx="3945670" cy="29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4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Measuring 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/>
          </a:p>
        </p:txBody>
      </p:sp>
      <p:pic>
        <p:nvPicPr>
          <p:cNvPr id="1030" name="Picture 6" descr="Image result for measuring voltage vs current">
            <a:extLst>
              <a:ext uri="{FF2B5EF4-FFF2-40B4-BE49-F238E27FC236}">
                <a16:creationId xmlns:a16="http://schemas.microsoft.com/office/drawing/2014/main" id="{A8796A90-3EC9-4AA2-BA59-7A4399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7398" y="1548200"/>
            <a:ext cx="3369202" cy="31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46131" y="4986398"/>
            <a:ext cx="792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Current can be measured by passing it through a multimeter</a:t>
            </a:r>
          </a:p>
        </p:txBody>
      </p:sp>
    </p:spTree>
    <p:extLst>
      <p:ext uri="{BB962C8B-B14F-4D97-AF65-F5344CB8AC3E}">
        <p14:creationId xmlns:p14="http://schemas.microsoft.com/office/powerpoint/2010/main" val="63624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“Voltage Across” – “Current Through”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/>
          </a:p>
        </p:txBody>
      </p:sp>
      <p:pic>
        <p:nvPicPr>
          <p:cNvPr id="1030" name="Picture 6" descr="Image result for measuring voltage vs current">
            <a:extLst>
              <a:ext uri="{FF2B5EF4-FFF2-40B4-BE49-F238E27FC236}">
                <a16:creationId xmlns:a16="http://schemas.microsoft.com/office/drawing/2014/main" id="{A8796A90-3EC9-4AA2-BA59-7A4399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8562" y="2271581"/>
            <a:ext cx="3649325" cy="34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measuring voltage vs current">
            <a:extLst>
              <a:ext uri="{FF2B5EF4-FFF2-40B4-BE49-F238E27FC236}">
                <a16:creationId xmlns:a16="http://schemas.microsoft.com/office/drawing/2014/main" id="{7631CF09-59B2-4019-9FBF-8F9ED3D6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431" y="2271581"/>
            <a:ext cx="3804008" cy="338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20E144-0768-447A-B430-B439F4BB7A94}"/>
              </a:ext>
            </a:extLst>
          </p:cNvPr>
          <p:cNvSpPr txBox="1"/>
          <p:nvPr/>
        </p:nvSpPr>
        <p:spPr>
          <a:xfrm>
            <a:off x="590029" y="1593522"/>
            <a:ext cx="368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Voltage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17597-CF08-4CB1-86E2-7CC8BC2B4B34}"/>
              </a:ext>
            </a:extLst>
          </p:cNvPr>
          <p:cNvSpPr txBox="1"/>
          <p:nvPr/>
        </p:nvSpPr>
        <p:spPr>
          <a:xfrm>
            <a:off x="4838656" y="1608952"/>
            <a:ext cx="368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51242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/>
          </a:p>
        </p:txBody>
      </p:sp>
      <p:pic>
        <p:nvPicPr>
          <p:cNvPr id="6150" name="Picture 6" descr="Image result for power consumption in a house by room">
            <a:extLst>
              <a:ext uri="{FF2B5EF4-FFF2-40B4-BE49-F238E27FC236}">
                <a16:creationId xmlns:a16="http://schemas.microsoft.com/office/drawing/2014/main" id="{8EFC0B0D-BB66-4F74-B86F-7675B8E2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0824" y="1516965"/>
            <a:ext cx="4273328" cy="25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79FF8-4591-40FC-B262-CBC1030F7C89}"/>
              </a:ext>
            </a:extLst>
          </p:cNvPr>
          <p:cNvSpPr txBox="1"/>
          <p:nvPr/>
        </p:nvSpPr>
        <p:spPr>
          <a:xfrm>
            <a:off x="705857" y="4244546"/>
            <a:ext cx="3822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Power = Watts = Amount of energy used at a particular point in time</a:t>
            </a:r>
          </a:p>
        </p:txBody>
      </p:sp>
      <p:pic>
        <p:nvPicPr>
          <p:cNvPr id="6152" name="Picture 8" descr="Image result for utility meter">
            <a:extLst>
              <a:ext uri="{FF2B5EF4-FFF2-40B4-BE49-F238E27FC236}">
                <a16:creationId xmlns:a16="http://schemas.microsoft.com/office/drawing/2014/main" id="{6544009C-5354-4715-8FBB-3F9B43A6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4987" y="1469521"/>
            <a:ext cx="2876978" cy="2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1A5AF4-6197-496B-9EBD-8A60FB06CF6E}"/>
              </a:ext>
            </a:extLst>
          </p:cNvPr>
          <p:cNvSpPr txBox="1"/>
          <p:nvPr/>
        </p:nvSpPr>
        <p:spPr>
          <a:xfrm>
            <a:off x="4930341" y="4444416"/>
            <a:ext cx="3958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Energy =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Power x Time = W x </a:t>
            </a:r>
            <a:r>
              <a:rPr lang="en-US" sz="3200" dirty="0" err="1">
                <a:solidFill>
                  <a:schemeClr val="bg1"/>
                </a:solidFill>
              </a:rPr>
              <a:t>hr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Total energy used over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96557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Calculating 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79FF8-4591-40FC-B262-CBC1030F7C89}"/>
              </a:ext>
            </a:extLst>
          </p:cNvPr>
          <p:cNvSpPr txBox="1"/>
          <p:nvPr/>
        </p:nvSpPr>
        <p:spPr>
          <a:xfrm>
            <a:off x="1699225" y="1333382"/>
            <a:ext cx="587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Power = Voltage x Current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A5AF4-6197-496B-9EBD-8A60FB06CF6E}"/>
              </a:ext>
            </a:extLst>
          </p:cNvPr>
          <p:cNvSpPr txBox="1"/>
          <p:nvPr/>
        </p:nvSpPr>
        <p:spPr>
          <a:xfrm>
            <a:off x="2069757" y="5524618"/>
            <a:ext cx="5288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120V x 0.5A = 60W</a:t>
            </a:r>
          </a:p>
        </p:txBody>
      </p:sp>
      <p:pic>
        <p:nvPicPr>
          <p:cNvPr id="8196" name="Picture 4" descr="http://c03.apogee.net/contentplayer/templates/foe/cspp1.gif">
            <a:extLst>
              <a:ext uri="{FF2B5EF4-FFF2-40B4-BE49-F238E27FC236}">
                <a16:creationId xmlns:a16="http://schemas.microsoft.com/office/drawing/2014/main" id="{A68F0AE4-B67E-4CDE-8340-F2AC116E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856" y="2184303"/>
            <a:ext cx="4222494" cy="31972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4021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Resistors – A minute to learn, a lifetime to master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/>
          </a:p>
        </p:txBody>
      </p:sp>
      <p:pic>
        <p:nvPicPr>
          <p:cNvPr id="9220" name="Picture 4" descr="Image result for resistor">
            <a:extLst>
              <a:ext uri="{FF2B5EF4-FFF2-40B4-BE49-F238E27FC236}">
                <a16:creationId xmlns:a16="http://schemas.microsoft.com/office/drawing/2014/main" id="{D5B5B6C9-B35D-4AAA-8D8A-259031808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7954" y="1767918"/>
            <a:ext cx="5428091" cy="419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 use them every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/>
          </a:p>
        </p:txBody>
      </p:sp>
      <p:pic>
        <p:nvPicPr>
          <p:cNvPr id="10244" name="Picture 4" descr="Image result for mixer board">
            <a:extLst>
              <a:ext uri="{FF2B5EF4-FFF2-40B4-BE49-F238E27FC236}">
                <a16:creationId xmlns:a16="http://schemas.microsoft.com/office/drawing/2014/main" id="{494613AB-361E-44FB-923E-2DB6B39DA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3697" y="1506922"/>
            <a:ext cx="4251822" cy="282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volume knob">
            <a:extLst>
              <a:ext uri="{FF2B5EF4-FFF2-40B4-BE49-F238E27FC236}">
                <a16:creationId xmlns:a16="http://schemas.microsoft.com/office/drawing/2014/main" id="{727DB8DE-BFDA-45ED-B730-1DE5A8EF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0735" y="4327351"/>
            <a:ext cx="1903681" cy="221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40 Watt - Victorian Bulb - 4.4 in. Length Image">
            <a:extLst>
              <a:ext uri="{FF2B5EF4-FFF2-40B4-BE49-F238E27FC236}">
                <a16:creationId xmlns:a16="http://schemas.microsoft.com/office/drawing/2014/main" id="{FB0A1E9D-589B-4148-9B49-22338E872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9854" y="1506922"/>
            <a:ext cx="2820429" cy="28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toaster heating">
            <a:extLst>
              <a:ext uri="{FF2B5EF4-FFF2-40B4-BE49-F238E27FC236}">
                <a16:creationId xmlns:a16="http://schemas.microsoft.com/office/drawing/2014/main" id="{02812620-51DE-4AA9-B376-49641AB9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7822" y="4180659"/>
            <a:ext cx="3277241" cy="24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3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Resistors – Resist the flow of 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65E0A1-5799-4942-BA9B-B6608072E4B8}"/>
              </a:ext>
            </a:extLst>
          </p:cNvPr>
          <p:cNvGrpSpPr/>
          <p:nvPr/>
        </p:nvGrpSpPr>
        <p:grpSpPr>
          <a:xfrm>
            <a:off x="1241854" y="1773195"/>
            <a:ext cx="6913605" cy="3768810"/>
            <a:chOff x="1334530" y="1773195"/>
            <a:chExt cx="6913605" cy="37688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CA8600-E821-431F-A55C-CF3D3D80F206}"/>
                </a:ext>
              </a:extLst>
            </p:cNvPr>
            <p:cNvSpPr/>
            <p:nvPr/>
          </p:nvSpPr>
          <p:spPr>
            <a:xfrm>
              <a:off x="1334530" y="1773195"/>
              <a:ext cx="6913605" cy="3768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18" name="Picture 2" descr="Image result for resistor plumbing analogy">
              <a:extLst>
                <a:ext uri="{FF2B5EF4-FFF2-40B4-BE49-F238E27FC236}">
                  <a16:creationId xmlns:a16="http://schemas.microsoft.com/office/drawing/2014/main" id="{14A8C647-4F6B-4C95-A71E-66DA4CF5A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151" y="2174273"/>
              <a:ext cx="6009319" cy="2935245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3B69CE-AF12-498D-BDBA-C6B2E4537008}"/>
              </a:ext>
            </a:extLst>
          </p:cNvPr>
          <p:cNvSpPr txBox="1"/>
          <p:nvPr/>
        </p:nvSpPr>
        <p:spPr>
          <a:xfrm>
            <a:off x="698161" y="5855304"/>
            <a:ext cx="777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Resistance – measured in Ohms (</a:t>
            </a:r>
            <a:r>
              <a:rPr lang="el-GR" sz="3600" dirty="0">
                <a:solidFill>
                  <a:schemeClr val="bg1"/>
                </a:solidFill>
              </a:rPr>
              <a:t>Ω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6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Conductors vs Insulators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Image result for insulator conductor semiconductor">
            <a:extLst>
              <a:ext uri="{FF2B5EF4-FFF2-40B4-BE49-F238E27FC236}">
                <a16:creationId xmlns:a16="http://schemas.microsoft.com/office/drawing/2014/main" id="{BE9EAA8F-27CF-4B1D-94DD-BBF52D335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6822" y="1337957"/>
            <a:ext cx="6975388" cy="52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0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All Shapes and Sizes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19</a:t>
            </a:fld>
            <a:endParaRPr lang="en-US"/>
          </a:p>
        </p:txBody>
      </p:sp>
      <p:pic>
        <p:nvPicPr>
          <p:cNvPr id="7172" name="Picture 4" descr="https://i.pinimg.com/originals/ee/f3/b2/eef3b2edb595049e30bada39d750abfb.jpg">
            <a:extLst>
              <a:ext uri="{FF2B5EF4-FFF2-40B4-BE49-F238E27FC236}">
                <a16:creationId xmlns:a16="http://schemas.microsoft.com/office/drawing/2014/main" id="{D8432B45-7C35-4090-B75C-309A6F5B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033" y="1376233"/>
            <a:ext cx="7704332" cy="44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85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D53D8-3067-4EB3-97D0-F09A4C5C4EE0}"/>
              </a:ext>
            </a:extLst>
          </p:cNvPr>
          <p:cNvSpPr txBox="1"/>
          <p:nvPr/>
        </p:nvSpPr>
        <p:spPr>
          <a:xfrm>
            <a:off x="1388765" y="1177207"/>
            <a:ext cx="648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Rules of thumb, assumptions and mixed-quality analogies to come!</a:t>
            </a:r>
          </a:p>
        </p:txBody>
      </p:sp>
      <p:pic>
        <p:nvPicPr>
          <p:cNvPr id="12300" name="Picture 12" descr="Image result for warning!">
            <a:extLst>
              <a:ext uri="{FF2B5EF4-FFF2-40B4-BE49-F238E27FC236}">
                <a16:creationId xmlns:a16="http://schemas.microsoft.com/office/drawing/2014/main" id="{C197DBD2-906B-484F-A388-7FF95424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93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Image result for warning!">
            <a:extLst>
              <a:ext uri="{FF2B5EF4-FFF2-40B4-BE49-F238E27FC236}">
                <a16:creationId xmlns:a16="http://schemas.microsoft.com/office/drawing/2014/main" id="{49A12D69-B74F-4114-B163-A8B34C2F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7020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Image result for warning!">
            <a:extLst>
              <a:ext uri="{FF2B5EF4-FFF2-40B4-BE49-F238E27FC236}">
                <a16:creationId xmlns:a16="http://schemas.microsoft.com/office/drawing/2014/main" id="{9F120388-2EF2-4054-9E9B-AF52B199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9047" y="169904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warning!">
            <a:extLst>
              <a:ext uri="{FF2B5EF4-FFF2-40B4-BE49-F238E27FC236}">
                <a16:creationId xmlns:a16="http://schemas.microsoft.com/office/drawing/2014/main" id="{2727A75C-E507-4EC4-BD2F-B492D6F4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1074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Image result for warning!">
            <a:extLst>
              <a:ext uri="{FF2B5EF4-FFF2-40B4-BE49-F238E27FC236}">
                <a16:creationId xmlns:a16="http://schemas.microsoft.com/office/drawing/2014/main" id="{44BC9E6B-B5BE-4E88-B7DC-DAA9E212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3101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d analogy">
            <a:extLst>
              <a:ext uri="{FF2B5EF4-FFF2-40B4-BE49-F238E27FC236}">
                <a16:creationId xmlns:a16="http://schemas.microsoft.com/office/drawing/2014/main" id="{B3E52EA1-AC7D-48AE-8543-5E5AAF5E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3572" y="2063578"/>
            <a:ext cx="7620000" cy="43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FEB6A-DB03-46A2-B4D1-FADC2279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Fixed Resistors – Construction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20</a:t>
            </a:fld>
            <a:endParaRPr lang="en-US"/>
          </a:p>
        </p:txBody>
      </p:sp>
      <p:pic>
        <p:nvPicPr>
          <p:cNvPr id="11266" name="Picture 2" descr="Related image">
            <a:extLst>
              <a:ext uri="{FF2B5EF4-FFF2-40B4-BE49-F238E27FC236}">
                <a16:creationId xmlns:a16="http://schemas.microsoft.com/office/drawing/2014/main" id="{67A12F5F-AC0A-4FB4-A65F-12C40C93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009" y="1400175"/>
            <a:ext cx="52387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D1D87-FF51-4513-8739-E04CC5FC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46" y="3698628"/>
            <a:ext cx="3379197" cy="2588741"/>
          </a:xfrm>
          <a:prstGeom prst="rect">
            <a:avLst/>
          </a:prstGeom>
        </p:spPr>
      </p:pic>
      <p:pic>
        <p:nvPicPr>
          <p:cNvPr id="11276" name="Picture 12" descr="Image result for carbon comp resistor construction">
            <a:extLst>
              <a:ext uri="{FF2B5EF4-FFF2-40B4-BE49-F238E27FC236}">
                <a16:creationId xmlns:a16="http://schemas.microsoft.com/office/drawing/2014/main" id="{392D2270-DC98-4B96-9687-D47141EB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3159" y="3864574"/>
            <a:ext cx="4048512" cy="136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2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 Resistors – Construction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21</a:t>
            </a:fld>
            <a:endParaRPr lang="en-US"/>
          </a:p>
        </p:txBody>
      </p:sp>
      <p:pic>
        <p:nvPicPr>
          <p:cNvPr id="12290" name="Picture 2" descr="Image result for variable resistor construction">
            <a:extLst>
              <a:ext uri="{FF2B5EF4-FFF2-40B4-BE49-F238E27FC236}">
                <a16:creationId xmlns:a16="http://schemas.microsoft.com/office/drawing/2014/main" id="{0C66F029-183C-470C-9DD9-F0FE1E0BF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132" y="1341587"/>
            <a:ext cx="3563906" cy="23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mage result for variable resistor construction">
            <a:extLst>
              <a:ext uri="{FF2B5EF4-FFF2-40B4-BE49-F238E27FC236}">
                <a16:creationId xmlns:a16="http://schemas.microsoft.com/office/drawing/2014/main" id="{C59F694C-FC3A-4E34-8B43-69FCC494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8995" y="1602585"/>
            <a:ext cx="3964562" cy="391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Slide Potentiometer Alps JVC QVXA1GB-VO3">
            <a:extLst>
              <a:ext uri="{FF2B5EF4-FFF2-40B4-BE49-F238E27FC236}">
                <a16:creationId xmlns:a16="http://schemas.microsoft.com/office/drawing/2014/main" id="{378F66F9-4C7C-4E14-AA97-3313A0C9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443" y="3638872"/>
            <a:ext cx="42862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1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– Simple but useful!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E3DEE-E033-495E-95B0-DD7250A377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06" y="1327372"/>
            <a:ext cx="4730503" cy="2320701"/>
          </a:xfrm>
          <a:prstGeom prst="rect">
            <a:avLst/>
          </a:prstGeom>
        </p:spPr>
      </p:pic>
      <p:pic>
        <p:nvPicPr>
          <p:cNvPr id="10248" name="Picture 8" descr="Image result for circuit resistor heating element">
            <a:extLst>
              <a:ext uri="{FF2B5EF4-FFF2-40B4-BE49-F238E27FC236}">
                <a16:creationId xmlns:a16="http://schemas.microsoft.com/office/drawing/2014/main" id="{8F8D021B-9861-40A7-B9C9-63A32E25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09" y="3567754"/>
            <a:ext cx="3960341" cy="297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resistor voltage reducer">
            <a:extLst>
              <a:ext uri="{FF2B5EF4-FFF2-40B4-BE49-F238E27FC236}">
                <a16:creationId xmlns:a16="http://schemas.microsoft.com/office/drawing/2014/main" id="{80872A4F-37CC-409C-90F3-C714A180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866" y="3132436"/>
            <a:ext cx="3185429" cy="27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Ohm’s Law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789DC-E5E3-4B38-A0BF-AD4DC7CD7523}"/>
              </a:ext>
            </a:extLst>
          </p:cNvPr>
          <p:cNvSpPr txBox="1"/>
          <p:nvPr/>
        </p:nvSpPr>
        <p:spPr>
          <a:xfrm>
            <a:off x="852617" y="5175479"/>
            <a:ext cx="7778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Special Relationship between voltage, current, resistance</a:t>
            </a:r>
          </a:p>
        </p:txBody>
      </p:sp>
      <p:pic>
        <p:nvPicPr>
          <p:cNvPr id="15362" name="Picture 2" descr="Image result for voltage current resistance cartoon">
            <a:extLst>
              <a:ext uri="{FF2B5EF4-FFF2-40B4-BE49-F238E27FC236}">
                <a16:creationId xmlns:a16="http://schemas.microsoft.com/office/drawing/2014/main" id="{1FE2BD89-DB79-4697-8622-3006B661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7593" y="1464780"/>
            <a:ext cx="4243194" cy="35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1DF57E-22AA-4F91-B9A6-E06999E4034C}"/>
              </a:ext>
            </a:extLst>
          </p:cNvPr>
          <p:cNvSpPr txBox="1"/>
          <p:nvPr/>
        </p:nvSpPr>
        <p:spPr>
          <a:xfrm>
            <a:off x="5769232" y="2572771"/>
            <a:ext cx="2609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V = I * R</a:t>
            </a:r>
          </a:p>
        </p:txBody>
      </p:sp>
    </p:spTree>
    <p:extLst>
      <p:ext uri="{BB962C8B-B14F-4D97-AF65-F5344CB8AC3E}">
        <p14:creationId xmlns:p14="http://schemas.microsoft.com/office/powerpoint/2010/main" val="84834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Ohm’s Law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DF57E-22AA-4F91-B9A6-E06999E4034C}"/>
              </a:ext>
            </a:extLst>
          </p:cNvPr>
          <p:cNvSpPr txBox="1"/>
          <p:nvPr/>
        </p:nvSpPr>
        <p:spPr>
          <a:xfrm>
            <a:off x="2640714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 = I * R</a:t>
            </a:r>
          </a:p>
        </p:txBody>
      </p:sp>
      <p:pic>
        <p:nvPicPr>
          <p:cNvPr id="16386" name="Picture 2" descr="https://www.build-electronic-circuits.com/wp-content/uploads/2012/07/ohms-law-triangle-300x260.png">
            <a:extLst>
              <a:ext uri="{FF2B5EF4-FFF2-40B4-BE49-F238E27FC236}">
                <a16:creationId xmlns:a16="http://schemas.microsoft.com/office/drawing/2014/main" id="{8D7E52B4-96F8-40E7-A6AD-EF58953B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882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s://www.build-electronic-circuits.com/wp-content/uploads/2012/07/ohms-law-triangle-hand-V-300x260.png">
            <a:extLst>
              <a:ext uri="{FF2B5EF4-FFF2-40B4-BE49-F238E27FC236}">
                <a16:creationId xmlns:a16="http://schemas.microsoft.com/office/drawing/2014/main" id="{4EF8DD75-48A9-43E0-8823-E057DADC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0715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s://www.build-electronic-circuits.com/wp-content/uploads/2012/07/ohms-law-triangle-hand-R-300x260.png">
            <a:extLst>
              <a:ext uri="{FF2B5EF4-FFF2-40B4-BE49-F238E27FC236}">
                <a16:creationId xmlns:a16="http://schemas.microsoft.com/office/drawing/2014/main" id="{9ACF8EB4-074C-4A1D-B267-07FB7D00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2548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https://www.build-electronic-circuits.com/wp-content/uploads/2012/07/ohms-law-triangle-hand-I-300x260.png">
            <a:extLst>
              <a:ext uri="{FF2B5EF4-FFF2-40B4-BE49-F238E27FC236}">
                <a16:creationId xmlns:a16="http://schemas.microsoft.com/office/drawing/2014/main" id="{B1C3D7E0-0E7F-4246-A675-D31CECCE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4382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485BA3-5CCB-44BC-AEB8-E4FA6719173A}"/>
              </a:ext>
            </a:extLst>
          </p:cNvPr>
          <p:cNvSpPr txBox="1"/>
          <p:nvPr/>
        </p:nvSpPr>
        <p:spPr>
          <a:xfrm>
            <a:off x="4702548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A3EC5-016A-46FC-9264-9444E2D94465}"/>
              </a:ext>
            </a:extLst>
          </p:cNvPr>
          <p:cNvSpPr txBox="1"/>
          <p:nvPr/>
        </p:nvSpPr>
        <p:spPr>
          <a:xfrm>
            <a:off x="6764382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= V / 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858978-7641-4173-90AE-FB90690BAA1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157152" y="3460791"/>
            <a:ext cx="321204" cy="2338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C52FDF-EDBA-49EC-8F84-13DA7502211D}"/>
              </a:ext>
            </a:extLst>
          </p:cNvPr>
          <p:cNvCxnSpPr>
            <a:cxnSpLocks/>
          </p:cNvCxnSpPr>
          <p:nvPr/>
        </p:nvCxnSpPr>
        <p:spPr>
          <a:xfrm flipH="1">
            <a:off x="6907427" y="3429000"/>
            <a:ext cx="694596" cy="5251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00" name="Picture 16" descr="Image result for ohms law light bulb">
            <a:extLst>
              <a:ext uri="{FF2B5EF4-FFF2-40B4-BE49-F238E27FC236}">
                <a16:creationId xmlns:a16="http://schemas.microsoft.com/office/drawing/2014/main" id="{4709EADE-41D8-4AF5-BB9F-9CFEEC7D0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6727" y="3752756"/>
            <a:ext cx="2808566" cy="29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Image result for ohms law light bulb">
            <a:extLst>
              <a:ext uri="{FF2B5EF4-FFF2-40B4-BE49-F238E27FC236}">
                <a16:creationId xmlns:a16="http://schemas.microsoft.com/office/drawing/2014/main" id="{3D8651B8-962F-4703-A0C2-72D90345B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6293" y="3694670"/>
            <a:ext cx="2808566" cy="29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4DEAD1-76F3-45FE-8958-258C14F45557}"/>
              </a:ext>
            </a:extLst>
          </p:cNvPr>
          <p:cNvSpPr/>
          <p:nvPr/>
        </p:nvSpPr>
        <p:spPr>
          <a:xfrm>
            <a:off x="826160" y="6190735"/>
            <a:ext cx="761683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49E75-F1A8-43B1-8E8D-488B595B43A1}"/>
              </a:ext>
            </a:extLst>
          </p:cNvPr>
          <p:cNvSpPr/>
          <p:nvPr/>
        </p:nvSpPr>
        <p:spPr>
          <a:xfrm>
            <a:off x="729049" y="4359876"/>
            <a:ext cx="761683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FD85FF-3463-445B-8B88-F8AC18FD589A}"/>
              </a:ext>
            </a:extLst>
          </p:cNvPr>
          <p:cNvSpPr/>
          <p:nvPr/>
        </p:nvSpPr>
        <p:spPr>
          <a:xfrm>
            <a:off x="777604" y="5598340"/>
            <a:ext cx="858794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I=0.5A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E71C2-B061-4CCA-A5DD-97163C67633A}"/>
              </a:ext>
            </a:extLst>
          </p:cNvPr>
          <p:cNvSpPr/>
          <p:nvPr/>
        </p:nvSpPr>
        <p:spPr>
          <a:xfrm>
            <a:off x="4272349" y="5643059"/>
            <a:ext cx="858794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I=?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18E6D-4F58-48C4-B53F-75DBC3231BA5}"/>
              </a:ext>
            </a:extLst>
          </p:cNvPr>
          <p:cNvSpPr/>
          <p:nvPr/>
        </p:nvSpPr>
        <p:spPr>
          <a:xfrm>
            <a:off x="777604" y="4308024"/>
            <a:ext cx="858794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R=?</a:t>
            </a:r>
          </a:p>
        </p:txBody>
      </p:sp>
    </p:spTree>
    <p:extLst>
      <p:ext uri="{BB962C8B-B14F-4D97-AF65-F5344CB8AC3E}">
        <p14:creationId xmlns:p14="http://schemas.microsoft.com/office/powerpoint/2010/main" val="1001403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in Series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34A4D-50C3-450C-9D97-6C3C5A5C48B9}"/>
              </a:ext>
            </a:extLst>
          </p:cNvPr>
          <p:cNvSpPr/>
          <p:nvPr/>
        </p:nvSpPr>
        <p:spPr>
          <a:xfrm>
            <a:off x="6004097" y="2374301"/>
            <a:ext cx="2472638" cy="2370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412" name="Picture 4" descr="Image result for resistors in series">
            <a:extLst>
              <a:ext uri="{FF2B5EF4-FFF2-40B4-BE49-F238E27FC236}">
                <a16:creationId xmlns:a16="http://schemas.microsoft.com/office/drawing/2014/main" id="{CD4EB22E-4E90-4545-B4F0-F9694D59D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9049" y="2480399"/>
            <a:ext cx="3559925" cy="21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resistors in series">
            <a:extLst>
              <a:ext uri="{FF2B5EF4-FFF2-40B4-BE49-F238E27FC236}">
                <a16:creationId xmlns:a16="http://schemas.microsoft.com/office/drawing/2014/main" id="{EE05C450-3284-4F3C-BFB3-BC982ED22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51042" y="2462510"/>
            <a:ext cx="939595" cy="21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7356C7-E5BA-4A6E-9205-00981A88984A}"/>
              </a:ext>
            </a:extLst>
          </p:cNvPr>
          <p:cNvSpPr/>
          <p:nvPr/>
        </p:nvSpPr>
        <p:spPr>
          <a:xfrm>
            <a:off x="6134593" y="3707715"/>
            <a:ext cx="218678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3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D76288-D479-4364-AE75-A9E62DFA5DA7}"/>
              </a:ext>
            </a:extLst>
          </p:cNvPr>
          <p:cNvSpPr txBox="1"/>
          <p:nvPr/>
        </p:nvSpPr>
        <p:spPr>
          <a:xfrm>
            <a:off x="4044087" y="2666781"/>
            <a:ext cx="214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2CA065-E5CC-474F-974E-9B158496EA2B}"/>
              </a:ext>
            </a:extLst>
          </p:cNvPr>
          <p:cNvSpPr/>
          <p:nvPr/>
        </p:nvSpPr>
        <p:spPr>
          <a:xfrm>
            <a:off x="811655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0A5B3B-C29A-4142-BFF6-98506B45336A}"/>
              </a:ext>
            </a:extLst>
          </p:cNvPr>
          <p:cNvSpPr/>
          <p:nvPr/>
        </p:nvSpPr>
        <p:spPr>
          <a:xfrm>
            <a:off x="1685334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1EDFA4-0DBF-45CE-9806-0C5EC3917EB7}"/>
              </a:ext>
            </a:extLst>
          </p:cNvPr>
          <p:cNvSpPr/>
          <p:nvPr/>
        </p:nvSpPr>
        <p:spPr>
          <a:xfrm>
            <a:off x="2559013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5C543D-29D4-49B1-BABA-9CE4BB6C8682}"/>
              </a:ext>
            </a:extLst>
          </p:cNvPr>
          <p:cNvSpPr/>
          <p:nvPr/>
        </p:nvSpPr>
        <p:spPr>
          <a:xfrm>
            <a:off x="3432692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1DA431-A8FB-40B1-B2F5-3ACDBEA5FF48}"/>
              </a:ext>
            </a:extLst>
          </p:cNvPr>
          <p:cNvSpPr/>
          <p:nvPr/>
        </p:nvSpPr>
        <p:spPr>
          <a:xfrm>
            <a:off x="6839940" y="294803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40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60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D0DF62-9C32-40A9-8896-812B80C23079}"/>
              </a:ext>
            </a:extLst>
          </p:cNvPr>
          <p:cNvSpPr/>
          <p:nvPr/>
        </p:nvSpPr>
        <p:spPr>
          <a:xfrm>
            <a:off x="809368" y="2075935"/>
            <a:ext cx="4159037" cy="2458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in Parallel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26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D76288-D479-4364-AE75-A9E62DFA5DA7}"/>
              </a:ext>
            </a:extLst>
          </p:cNvPr>
          <p:cNvSpPr txBox="1"/>
          <p:nvPr/>
        </p:nvSpPr>
        <p:spPr>
          <a:xfrm>
            <a:off x="4569248" y="2326970"/>
            <a:ext cx="214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pic>
        <p:nvPicPr>
          <p:cNvPr id="18434" name="Picture 2" descr="Image result for resistors in series">
            <a:extLst>
              <a:ext uri="{FF2B5EF4-FFF2-40B4-BE49-F238E27FC236}">
                <a16:creationId xmlns:a16="http://schemas.microsoft.com/office/drawing/2014/main" id="{9A609AD0-A5FF-4662-B30B-BEC4F159A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3256" y="2261286"/>
            <a:ext cx="3275442" cy="20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482DB4-BDC3-4D8C-87BA-34AFA1266F58}"/>
              </a:ext>
            </a:extLst>
          </p:cNvPr>
          <p:cNvSpPr/>
          <p:nvPr/>
        </p:nvSpPr>
        <p:spPr>
          <a:xfrm>
            <a:off x="6185295" y="2073877"/>
            <a:ext cx="1617996" cy="2458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Image result for resistors in series">
            <a:extLst>
              <a:ext uri="{FF2B5EF4-FFF2-40B4-BE49-F238E27FC236}">
                <a16:creationId xmlns:a16="http://schemas.microsoft.com/office/drawing/2014/main" id="{263B3CB6-4C4B-4425-9D4D-BC0C86DDD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23461" y="2259228"/>
            <a:ext cx="762241" cy="20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140FC0-0DA0-4BDB-A935-02777E41436B}"/>
              </a:ext>
            </a:extLst>
          </p:cNvPr>
          <p:cNvSpPr/>
          <p:nvPr/>
        </p:nvSpPr>
        <p:spPr>
          <a:xfrm>
            <a:off x="6787294" y="2526285"/>
            <a:ext cx="398408" cy="80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431F7-48EB-4DC2-BD27-C691B9CDB1B4}"/>
              </a:ext>
            </a:extLst>
          </p:cNvPr>
          <p:cNvSpPr/>
          <p:nvPr/>
        </p:nvSpPr>
        <p:spPr>
          <a:xfrm>
            <a:off x="6796360" y="3815638"/>
            <a:ext cx="398407" cy="77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162D1C-5A4B-4004-9775-C83CD7D447B3}"/>
              </a:ext>
            </a:extLst>
          </p:cNvPr>
          <p:cNvSpPr/>
          <p:nvPr/>
        </p:nvSpPr>
        <p:spPr>
          <a:xfrm>
            <a:off x="6227804" y="3100578"/>
            <a:ext cx="502641" cy="299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en-US" sz="2800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C33148-1DAD-4D16-8B32-9B1735078ECD}"/>
              </a:ext>
            </a:extLst>
          </p:cNvPr>
          <p:cNvSpPr/>
          <p:nvPr/>
        </p:nvSpPr>
        <p:spPr>
          <a:xfrm>
            <a:off x="6991749" y="3058139"/>
            <a:ext cx="72312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CFDC2-789A-46EB-911D-067DD62A5CCE}"/>
              </a:ext>
            </a:extLst>
          </p:cNvPr>
          <p:cNvSpPr/>
          <p:nvPr/>
        </p:nvSpPr>
        <p:spPr>
          <a:xfrm>
            <a:off x="1460585" y="2613451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BA0CA-D59D-44D9-A6AE-C21C05F6B07C}"/>
              </a:ext>
            </a:extLst>
          </p:cNvPr>
          <p:cNvSpPr/>
          <p:nvPr/>
        </p:nvSpPr>
        <p:spPr>
          <a:xfrm>
            <a:off x="2401725" y="2627965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2827DF-3042-461F-B7E7-08765DDBB4C6}"/>
              </a:ext>
            </a:extLst>
          </p:cNvPr>
          <p:cNvSpPr/>
          <p:nvPr/>
        </p:nvSpPr>
        <p:spPr>
          <a:xfrm>
            <a:off x="3294199" y="2613451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F6715E-AB65-4EFF-A9C3-A06945F8C83E}"/>
              </a:ext>
            </a:extLst>
          </p:cNvPr>
          <p:cNvSpPr/>
          <p:nvPr/>
        </p:nvSpPr>
        <p:spPr>
          <a:xfrm>
            <a:off x="4203119" y="2607277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F8312F-F7AF-48AD-8C88-4CF8F66D3695}"/>
              </a:ext>
            </a:extLst>
          </p:cNvPr>
          <p:cNvGrpSpPr/>
          <p:nvPr/>
        </p:nvGrpSpPr>
        <p:grpSpPr>
          <a:xfrm>
            <a:off x="5201913" y="4940454"/>
            <a:ext cx="3386033" cy="1471559"/>
            <a:chOff x="5201913" y="4940454"/>
            <a:chExt cx="3386033" cy="147155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493364-1A47-4CFD-80A5-6DEEBE6C2FEF}"/>
                </a:ext>
              </a:extLst>
            </p:cNvPr>
            <p:cNvSpPr/>
            <p:nvPr/>
          </p:nvSpPr>
          <p:spPr>
            <a:xfrm>
              <a:off x="5201913" y="4940454"/>
              <a:ext cx="3386033" cy="1471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7356C7-E5BA-4A6E-9205-00981A88984A}"/>
                </a:ext>
              </a:extLst>
            </p:cNvPr>
            <p:cNvSpPr/>
            <p:nvPr/>
          </p:nvSpPr>
          <p:spPr>
            <a:xfrm>
              <a:off x="5320239" y="5292495"/>
              <a:ext cx="814891" cy="384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T</a:t>
              </a:r>
              <a:r>
                <a:rPr lang="en-US" sz="2400" i="1" dirty="0">
                  <a:solidFill>
                    <a:schemeClr val="tx1"/>
                  </a:solidFill>
                </a:rPr>
                <a:t> =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21E54C-79B9-46E3-993B-CC0961F7D4F1}"/>
                </a:ext>
              </a:extLst>
            </p:cNvPr>
            <p:cNvSpPr/>
            <p:nvPr/>
          </p:nvSpPr>
          <p:spPr>
            <a:xfrm>
              <a:off x="6901658" y="5076783"/>
              <a:ext cx="814891" cy="384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1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8C9734-6040-4BE2-9061-6EA0378F81F1}"/>
                </a:ext>
              </a:extLst>
            </p:cNvPr>
            <p:cNvCxnSpPr>
              <a:cxnSpLocks/>
            </p:cNvCxnSpPr>
            <p:nvPr/>
          </p:nvCxnSpPr>
          <p:spPr>
            <a:xfrm>
              <a:off x="6135130" y="5485554"/>
              <a:ext cx="2298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A422E4-A909-407B-ADCE-12BFAFD9E944}"/>
                </a:ext>
              </a:extLst>
            </p:cNvPr>
            <p:cNvSpPr/>
            <p:nvPr/>
          </p:nvSpPr>
          <p:spPr>
            <a:xfrm>
              <a:off x="6354357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A0E9E9-F5CB-4747-AF2B-121D2E6FC36C}"/>
                </a:ext>
              </a:extLst>
            </p:cNvPr>
            <p:cNvSpPr/>
            <p:nvPr/>
          </p:nvSpPr>
          <p:spPr>
            <a:xfrm>
              <a:off x="7035453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419F4A-EB1E-4239-AB9A-DFFB4C06AF74}"/>
                </a:ext>
              </a:extLst>
            </p:cNvPr>
            <p:cNvSpPr/>
            <p:nvPr/>
          </p:nvSpPr>
          <p:spPr>
            <a:xfrm>
              <a:off x="7716549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D82657-6231-4CA7-86C7-3D22F25617AA}"/>
                </a:ext>
              </a:extLst>
            </p:cNvPr>
            <p:cNvSpPr/>
            <p:nvPr/>
          </p:nvSpPr>
          <p:spPr>
            <a:xfrm>
              <a:off x="6013809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FC1797-8DE8-4C69-A41E-A7B36FC78573}"/>
                </a:ext>
              </a:extLst>
            </p:cNvPr>
            <p:cNvSpPr/>
            <p:nvPr/>
          </p:nvSpPr>
          <p:spPr>
            <a:xfrm>
              <a:off x="6694905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A8509F-B7CC-44DA-ACF2-2947458339DF}"/>
                </a:ext>
              </a:extLst>
            </p:cNvPr>
            <p:cNvSpPr/>
            <p:nvPr/>
          </p:nvSpPr>
          <p:spPr>
            <a:xfrm>
              <a:off x="7376001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8F1B8D0-0F9D-40F4-84D4-37BFADA030C4}"/>
                </a:ext>
              </a:extLst>
            </p:cNvPr>
            <p:cNvSpPr/>
            <p:nvPr/>
          </p:nvSpPr>
          <p:spPr>
            <a:xfrm>
              <a:off x="8057096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690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Diodes/LEDs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27</a:t>
            </a:fld>
            <a:endParaRPr lang="en-US"/>
          </a:p>
        </p:txBody>
      </p:sp>
      <p:pic>
        <p:nvPicPr>
          <p:cNvPr id="21510" name="Picture 6" descr="https://cdn.instructables.com/FOK/LF2O/H5JVY45Y/FOKLF2OH5JVY45Y.LARGE.gif">
            <a:extLst>
              <a:ext uri="{FF2B5EF4-FFF2-40B4-BE49-F238E27FC236}">
                <a16:creationId xmlns:a16="http://schemas.microsoft.com/office/drawing/2014/main" id="{360EACEF-CE81-4A0D-8296-AA807B428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6788" y="1539864"/>
            <a:ext cx="6370423" cy="473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89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 – Everyday Uses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28</a:t>
            </a:fld>
            <a:endParaRPr lang="en-US"/>
          </a:p>
        </p:txBody>
      </p:sp>
      <p:pic>
        <p:nvPicPr>
          <p:cNvPr id="23554" name="Picture 2" descr="Image result for LED">
            <a:extLst>
              <a:ext uri="{FF2B5EF4-FFF2-40B4-BE49-F238E27FC236}">
                <a16:creationId xmlns:a16="http://schemas.microsoft.com/office/drawing/2014/main" id="{0AA7F105-5187-4AE4-B585-898C148C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946" y="1334700"/>
            <a:ext cx="2861172" cy="194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Image result for smartphone  displays">
            <a:extLst>
              <a:ext uri="{FF2B5EF4-FFF2-40B4-BE49-F238E27FC236}">
                <a16:creationId xmlns:a16="http://schemas.microsoft.com/office/drawing/2014/main" id="{616EAB57-880C-4103-8095-C6B0D212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3335" y="1807431"/>
            <a:ext cx="4691358" cy="284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Image result for photovoltaic cell">
            <a:extLst>
              <a:ext uri="{FF2B5EF4-FFF2-40B4-BE49-F238E27FC236}">
                <a16:creationId xmlns:a16="http://schemas.microsoft.com/office/drawing/2014/main" id="{BE8B7DDB-B752-4ACA-89B6-8D2A913C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049" y="4132393"/>
            <a:ext cx="3250973" cy="216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39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 – One-Way 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 descr="Image result for diodes">
            <a:extLst>
              <a:ext uri="{FF2B5EF4-FFF2-40B4-BE49-F238E27FC236}">
                <a16:creationId xmlns:a16="http://schemas.microsoft.com/office/drawing/2014/main" id="{FFF2386E-3281-42A6-9BB0-D7299FC7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902" y="2832346"/>
            <a:ext cx="3940003" cy="31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2ACF9C-1C71-4030-8331-F0088B939690}"/>
              </a:ext>
            </a:extLst>
          </p:cNvPr>
          <p:cNvSpPr/>
          <p:nvPr/>
        </p:nvSpPr>
        <p:spPr>
          <a:xfrm>
            <a:off x="1105932" y="1637815"/>
            <a:ext cx="3582516" cy="939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Current Flow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97041C-C2DF-49D4-991F-33B22A54E592}"/>
              </a:ext>
            </a:extLst>
          </p:cNvPr>
          <p:cNvCxnSpPr/>
          <p:nvPr/>
        </p:nvCxnSpPr>
        <p:spPr>
          <a:xfrm>
            <a:off x="1522501" y="2440458"/>
            <a:ext cx="27493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0" name="Picture 4" descr="Image result for led cathode anode">
            <a:extLst>
              <a:ext uri="{FF2B5EF4-FFF2-40B4-BE49-F238E27FC236}">
                <a16:creationId xmlns:a16="http://schemas.microsoft.com/office/drawing/2014/main" id="{602CBB33-91D4-4728-901B-B109917FE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4807" y="376263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359E78-02C5-4E0C-9746-E45D677B5C76}"/>
              </a:ext>
            </a:extLst>
          </p:cNvPr>
          <p:cNvSpPr/>
          <p:nvPr/>
        </p:nvSpPr>
        <p:spPr>
          <a:xfrm>
            <a:off x="5634807" y="3144793"/>
            <a:ext cx="2619375" cy="61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61677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Plumbing Analogy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Image result for electrical plumbing analogy">
            <a:extLst>
              <a:ext uri="{FF2B5EF4-FFF2-40B4-BE49-F238E27FC236}">
                <a16:creationId xmlns:a16="http://schemas.microsoft.com/office/drawing/2014/main" id="{B0C8562C-3233-4F16-8915-C7FFC463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302" y="1587585"/>
            <a:ext cx="7821395" cy="42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82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use a diode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660E-945A-4115-A393-EC2757448C9B}"/>
              </a:ext>
            </a:extLst>
          </p:cNvPr>
          <p:cNvSpPr txBox="1"/>
          <p:nvPr/>
        </p:nvSpPr>
        <p:spPr>
          <a:xfrm>
            <a:off x="4800241" y="2683741"/>
            <a:ext cx="3780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</a:t>
            </a:r>
            <a:r>
              <a:rPr lang="en-US" sz="3600" baseline="-25000" dirty="0">
                <a:solidFill>
                  <a:schemeClr val="bg1"/>
                </a:solidFill>
              </a:rPr>
              <a:t>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u="sng" dirty="0">
                <a:solidFill>
                  <a:schemeClr val="bg1"/>
                </a:solidFill>
              </a:rPr>
              <a:t>&gt;</a:t>
            </a:r>
            <a:r>
              <a:rPr lang="en-US" sz="3600" dirty="0">
                <a:solidFill>
                  <a:schemeClr val="bg1"/>
                </a:solidFill>
              </a:rPr>
              <a:t> V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+ 1V</a:t>
            </a:r>
            <a:endParaRPr lang="en-US" sz="3600" baseline="-250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~ 10-20mA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V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~ 1.8-3.3V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D0E30B-F5BB-462D-8404-E63826396047}"/>
              </a:ext>
            </a:extLst>
          </p:cNvPr>
          <p:cNvCxnSpPr>
            <a:cxnSpLocks/>
          </p:cNvCxnSpPr>
          <p:nvPr/>
        </p:nvCxnSpPr>
        <p:spPr>
          <a:xfrm>
            <a:off x="1810452" y="3400010"/>
            <a:ext cx="0" cy="385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AE925F-B3EE-4C20-B88F-7A5EE8DAAED0}"/>
              </a:ext>
            </a:extLst>
          </p:cNvPr>
          <p:cNvCxnSpPr>
            <a:cxnSpLocks/>
          </p:cNvCxnSpPr>
          <p:nvPr/>
        </p:nvCxnSpPr>
        <p:spPr>
          <a:xfrm>
            <a:off x="1455244" y="3793247"/>
            <a:ext cx="6957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622761-D7F0-4683-94E8-4143249D64E1}"/>
              </a:ext>
            </a:extLst>
          </p:cNvPr>
          <p:cNvCxnSpPr>
            <a:cxnSpLocks/>
          </p:cNvCxnSpPr>
          <p:nvPr/>
        </p:nvCxnSpPr>
        <p:spPr>
          <a:xfrm>
            <a:off x="1657021" y="3979781"/>
            <a:ext cx="298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73D448-E9B2-4A31-806B-C2E716B40411}"/>
              </a:ext>
            </a:extLst>
          </p:cNvPr>
          <p:cNvSpPr txBox="1"/>
          <p:nvPr/>
        </p:nvSpPr>
        <p:spPr>
          <a:xfrm>
            <a:off x="1831510" y="335986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4D7B5B-B724-45B1-890A-6B075579AED1}"/>
              </a:ext>
            </a:extLst>
          </p:cNvPr>
          <p:cNvCxnSpPr>
            <a:cxnSpLocks/>
          </p:cNvCxnSpPr>
          <p:nvPr/>
        </p:nvCxnSpPr>
        <p:spPr>
          <a:xfrm>
            <a:off x="1813638" y="3979781"/>
            <a:ext cx="0" cy="3739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84991-8DEF-4A92-9E8E-179070B29C63}"/>
              </a:ext>
            </a:extLst>
          </p:cNvPr>
          <p:cNvGrpSpPr/>
          <p:nvPr/>
        </p:nvGrpSpPr>
        <p:grpSpPr>
          <a:xfrm rot="10800000">
            <a:off x="3155842" y="2597658"/>
            <a:ext cx="94268" cy="882305"/>
            <a:chOff x="2159982" y="3622594"/>
            <a:chExt cx="94268" cy="8823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26A612-FE54-47BE-8C21-59B35D6FB689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AFAE8-4782-4F40-8A91-9BA10B968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2AC5B6-9F72-4437-A8D0-EF5D0B9DDA03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AD338C-2C1D-46CE-9D9F-424C260A1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1C7B54-19EC-442A-9BA8-3D85D5C7161F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5EBC1B-EEBF-4EAE-B3FE-D57F5815B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6F49F2-F1ED-4260-AB2D-0849250173DB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F4C62-9E26-42DD-AEE9-98431CFC0C4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85A2DF-A813-4819-A447-48BF2F757C3C}"/>
              </a:ext>
            </a:extLst>
          </p:cNvPr>
          <p:cNvSpPr txBox="1"/>
          <p:nvPr/>
        </p:nvSpPr>
        <p:spPr>
          <a:xfrm>
            <a:off x="1167715" y="3199186"/>
            <a:ext cx="6153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C0903-7566-4032-A300-9C8BCDD78808}"/>
              </a:ext>
            </a:extLst>
          </p:cNvPr>
          <p:cNvCxnSpPr>
            <a:cxnSpLocks/>
          </p:cNvCxnSpPr>
          <p:nvPr/>
        </p:nvCxnSpPr>
        <p:spPr>
          <a:xfrm flipV="1">
            <a:off x="1810452" y="2107633"/>
            <a:ext cx="0" cy="13088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095521-D22F-402C-B17F-D216D73615E4}"/>
              </a:ext>
            </a:extLst>
          </p:cNvPr>
          <p:cNvCxnSpPr>
            <a:cxnSpLocks/>
          </p:cNvCxnSpPr>
          <p:nvPr/>
        </p:nvCxnSpPr>
        <p:spPr>
          <a:xfrm>
            <a:off x="1796372" y="2107633"/>
            <a:ext cx="14467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79D4CA-2D5F-4A5B-ABE0-194D38755232}"/>
              </a:ext>
            </a:extLst>
          </p:cNvPr>
          <p:cNvGrpSpPr/>
          <p:nvPr/>
        </p:nvGrpSpPr>
        <p:grpSpPr>
          <a:xfrm rot="10800000">
            <a:off x="3103405" y="3812202"/>
            <a:ext cx="291703" cy="1018256"/>
            <a:chOff x="3221042" y="2903941"/>
            <a:chExt cx="291703" cy="101825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E7EDBF-2D4C-44E2-9195-7B3FB7F8A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893" y="2903941"/>
              <a:ext cx="0" cy="10182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7084BA-6567-42B7-B167-ABC58A256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429" y="3297178"/>
              <a:ext cx="288928" cy="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92E47A4-500C-4222-963B-296A29150E88}"/>
                </a:ext>
              </a:extLst>
            </p:cNvPr>
            <p:cNvSpPr/>
            <p:nvPr/>
          </p:nvSpPr>
          <p:spPr>
            <a:xfrm>
              <a:off x="3221042" y="3297178"/>
              <a:ext cx="291703" cy="2636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A77826-7163-4D1C-AFCE-1B72FE231116}"/>
              </a:ext>
            </a:extLst>
          </p:cNvPr>
          <p:cNvCxnSpPr>
            <a:cxnSpLocks/>
          </p:cNvCxnSpPr>
          <p:nvPr/>
        </p:nvCxnSpPr>
        <p:spPr>
          <a:xfrm flipV="1">
            <a:off x="1815214" y="4321332"/>
            <a:ext cx="0" cy="786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6BEF52-73B8-4491-B933-95C23EA224A6}"/>
              </a:ext>
            </a:extLst>
          </p:cNvPr>
          <p:cNvSpPr txBox="1"/>
          <p:nvPr/>
        </p:nvSpPr>
        <p:spPr>
          <a:xfrm>
            <a:off x="3563261" y="4084088"/>
            <a:ext cx="7928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D05E0-8110-4118-B421-3919C83DE646}"/>
              </a:ext>
            </a:extLst>
          </p:cNvPr>
          <p:cNvSpPr txBox="1"/>
          <p:nvPr/>
        </p:nvSpPr>
        <p:spPr>
          <a:xfrm>
            <a:off x="3286430" y="2799356"/>
            <a:ext cx="4814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2B6807-CCC8-4277-8FF3-7A909F55F143}"/>
              </a:ext>
            </a:extLst>
          </p:cNvPr>
          <p:cNvCxnSpPr>
            <a:cxnSpLocks/>
          </p:cNvCxnSpPr>
          <p:nvPr/>
        </p:nvCxnSpPr>
        <p:spPr>
          <a:xfrm>
            <a:off x="2317669" y="1952413"/>
            <a:ext cx="53056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13BE521-E6C5-460A-ACFF-67E1F6D19763}"/>
              </a:ext>
            </a:extLst>
          </p:cNvPr>
          <p:cNvSpPr txBox="1"/>
          <p:nvPr/>
        </p:nvSpPr>
        <p:spPr>
          <a:xfrm>
            <a:off x="2235728" y="1309052"/>
            <a:ext cx="760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5203B-2EB2-4F1C-81F6-B07539F91E7E}"/>
              </a:ext>
            </a:extLst>
          </p:cNvPr>
          <p:cNvSpPr txBox="1"/>
          <p:nvPr/>
        </p:nvSpPr>
        <p:spPr>
          <a:xfrm>
            <a:off x="3252330" y="3724782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B0855A-8468-4A81-A7E5-51691BB35947}"/>
              </a:ext>
            </a:extLst>
          </p:cNvPr>
          <p:cNvSpPr txBox="1"/>
          <p:nvPr/>
        </p:nvSpPr>
        <p:spPr>
          <a:xfrm>
            <a:off x="3287824" y="4353769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BAC200-64C7-4C4E-A06D-7053DE41C407}"/>
              </a:ext>
            </a:extLst>
          </p:cNvPr>
          <p:cNvSpPr txBox="1"/>
          <p:nvPr/>
        </p:nvSpPr>
        <p:spPr>
          <a:xfrm>
            <a:off x="1875622" y="3830549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A62A5A-6270-4BC5-B259-56796B85650D}"/>
              </a:ext>
            </a:extLst>
          </p:cNvPr>
          <p:cNvCxnSpPr>
            <a:cxnSpLocks/>
          </p:cNvCxnSpPr>
          <p:nvPr/>
        </p:nvCxnSpPr>
        <p:spPr>
          <a:xfrm flipV="1">
            <a:off x="3243078" y="2107633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98AF0A-2B24-47C7-AF8F-5F02A5DAB34B}"/>
              </a:ext>
            </a:extLst>
          </p:cNvPr>
          <p:cNvCxnSpPr>
            <a:cxnSpLocks/>
          </p:cNvCxnSpPr>
          <p:nvPr/>
        </p:nvCxnSpPr>
        <p:spPr>
          <a:xfrm flipV="1">
            <a:off x="3250109" y="3373961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8E751A-ED79-44B2-B4EA-D3A8DEDDF132}"/>
              </a:ext>
            </a:extLst>
          </p:cNvPr>
          <p:cNvCxnSpPr>
            <a:cxnSpLocks/>
          </p:cNvCxnSpPr>
          <p:nvPr/>
        </p:nvCxnSpPr>
        <p:spPr>
          <a:xfrm>
            <a:off x="1801560" y="5108265"/>
            <a:ext cx="14467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8D0A90-B83A-4135-83F5-99EF410251BF}"/>
              </a:ext>
            </a:extLst>
          </p:cNvPr>
          <p:cNvCxnSpPr>
            <a:cxnSpLocks/>
          </p:cNvCxnSpPr>
          <p:nvPr/>
        </p:nvCxnSpPr>
        <p:spPr>
          <a:xfrm flipV="1">
            <a:off x="3250109" y="4622425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59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Practical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660E-945A-4115-A393-EC2757448C9B}"/>
              </a:ext>
            </a:extLst>
          </p:cNvPr>
          <p:cNvSpPr txBox="1"/>
          <p:nvPr/>
        </p:nvSpPr>
        <p:spPr>
          <a:xfrm>
            <a:off x="1368556" y="4588533"/>
            <a:ext cx="5705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 (5V – 2V) / 0.01A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= 3V / 0.01A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= 300Ω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D0E30B-F5BB-462D-8404-E63826396047}"/>
              </a:ext>
            </a:extLst>
          </p:cNvPr>
          <p:cNvCxnSpPr>
            <a:cxnSpLocks/>
          </p:cNvCxnSpPr>
          <p:nvPr/>
        </p:nvCxnSpPr>
        <p:spPr>
          <a:xfrm>
            <a:off x="2317079" y="2491749"/>
            <a:ext cx="0" cy="385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AE925F-B3EE-4C20-B88F-7A5EE8DAAED0}"/>
              </a:ext>
            </a:extLst>
          </p:cNvPr>
          <p:cNvCxnSpPr>
            <a:cxnSpLocks/>
          </p:cNvCxnSpPr>
          <p:nvPr/>
        </p:nvCxnSpPr>
        <p:spPr>
          <a:xfrm>
            <a:off x="1961871" y="2884986"/>
            <a:ext cx="6957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622761-D7F0-4683-94E8-4143249D64E1}"/>
              </a:ext>
            </a:extLst>
          </p:cNvPr>
          <p:cNvCxnSpPr>
            <a:cxnSpLocks/>
          </p:cNvCxnSpPr>
          <p:nvPr/>
        </p:nvCxnSpPr>
        <p:spPr>
          <a:xfrm>
            <a:off x="2163648" y="3071520"/>
            <a:ext cx="298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73D448-E9B2-4A31-806B-C2E716B40411}"/>
              </a:ext>
            </a:extLst>
          </p:cNvPr>
          <p:cNvSpPr txBox="1"/>
          <p:nvPr/>
        </p:nvSpPr>
        <p:spPr>
          <a:xfrm>
            <a:off x="2338137" y="2451607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4D7B5B-B724-45B1-890A-6B075579AED1}"/>
              </a:ext>
            </a:extLst>
          </p:cNvPr>
          <p:cNvCxnSpPr>
            <a:cxnSpLocks/>
          </p:cNvCxnSpPr>
          <p:nvPr/>
        </p:nvCxnSpPr>
        <p:spPr>
          <a:xfrm>
            <a:off x="2320265" y="3071520"/>
            <a:ext cx="0" cy="3739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84991-8DEF-4A92-9E8E-179070B29C63}"/>
              </a:ext>
            </a:extLst>
          </p:cNvPr>
          <p:cNvGrpSpPr/>
          <p:nvPr/>
        </p:nvGrpSpPr>
        <p:grpSpPr>
          <a:xfrm rot="10800000">
            <a:off x="3273479" y="2067804"/>
            <a:ext cx="94268" cy="882305"/>
            <a:chOff x="2159982" y="3622594"/>
            <a:chExt cx="94268" cy="8823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26A612-FE54-47BE-8C21-59B35D6FB689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AFAE8-4782-4F40-8A91-9BA10B968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2AC5B6-9F72-4437-A8D0-EF5D0B9DDA03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AD338C-2C1D-46CE-9D9F-424C260A1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1C7B54-19EC-442A-9BA8-3D85D5C7161F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5EBC1B-EEBF-4EAE-B3FE-D57F5815B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6F49F2-F1ED-4260-AB2D-0849250173DB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F4C62-9E26-42DD-AEE9-98431CFC0C4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85A2DF-A813-4819-A447-48BF2F757C3C}"/>
              </a:ext>
            </a:extLst>
          </p:cNvPr>
          <p:cNvSpPr txBox="1"/>
          <p:nvPr/>
        </p:nvSpPr>
        <p:spPr>
          <a:xfrm>
            <a:off x="1068859" y="2383600"/>
            <a:ext cx="12949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S</a:t>
            </a:r>
            <a:r>
              <a:rPr lang="en-US" sz="2800" dirty="0">
                <a:solidFill>
                  <a:schemeClr val="bg1"/>
                </a:solidFill>
              </a:rPr>
              <a:t> = 5V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C0903-7566-4032-A300-9C8BCDD78808}"/>
              </a:ext>
            </a:extLst>
          </p:cNvPr>
          <p:cNvCxnSpPr>
            <a:cxnSpLocks/>
          </p:cNvCxnSpPr>
          <p:nvPr/>
        </p:nvCxnSpPr>
        <p:spPr>
          <a:xfrm flipV="1">
            <a:off x="2317079" y="2067804"/>
            <a:ext cx="0" cy="4404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095521-D22F-402C-B17F-D216D73615E4}"/>
              </a:ext>
            </a:extLst>
          </p:cNvPr>
          <p:cNvCxnSpPr>
            <a:cxnSpLocks/>
          </p:cNvCxnSpPr>
          <p:nvPr/>
        </p:nvCxnSpPr>
        <p:spPr>
          <a:xfrm>
            <a:off x="2302999" y="2085109"/>
            <a:ext cx="108362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79D4CA-2D5F-4A5B-ABE0-194D38755232}"/>
              </a:ext>
            </a:extLst>
          </p:cNvPr>
          <p:cNvGrpSpPr/>
          <p:nvPr/>
        </p:nvGrpSpPr>
        <p:grpSpPr>
          <a:xfrm rot="10800000">
            <a:off x="3221042" y="2903941"/>
            <a:ext cx="291703" cy="1018256"/>
            <a:chOff x="3221042" y="2903941"/>
            <a:chExt cx="291703" cy="101825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E7EDBF-2D4C-44E2-9195-7B3FB7F8A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893" y="2903941"/>
              <a:ext cx="0" cy="10182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7084BA-6567-42B7-B167-ABC58A256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429" y="3297178"/>
              <a:ext cx="288928" cy="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92E47A4-500C-4222-963B-296A29150E88}"/>
                </a:ext>
              </a:extLst>
            </p:cNvPr>
            <p:cNvSpPr/>
            <p:nvPr/>
          </p:nvSpPr>
          <p:spPr>
            <a:xfrm>
              <a:off x="3221042" y="3297178"/>
              <a:ext cx="291703" cy="2636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C945EB-2032-4D17-A7C9-74F490C8BA34}"/>
              </a:ext>
            </a:extLst>
          </p:cNvPr>
          <p:cNvCxnSpPr>
            <a:cxnSpLocks/>
          </p:cNvCxnSpPr>
          <p:nvPr/>
        </p:nvCxnSpPr>
        <p:spPr>
          <a:xfrm>
            <a:off x="2302792" y="3903094"/>
            <a:ext cx="108362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A77826-7163-4D1C-AFCE-1B72FE231116}"/>
              </a:ext>
            </a:extLst>
          </p:cNvPr>
          <p:cNvCxnSpPr>
            <a:cxnSpLocks/>
          </p:cNvCxnSpPr>
          <p:nvPr/>
        </p:nvCxnSpPr>
        <p:spPr>
          <a:xfrm flipV="1">
            <a:off x="2321841" y="3413070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6BEF52-73B8-4491-B933-95C23EA224A6}"/>
              </a:ext>
            </a:extLst>
          </p:cNvPr>
          <p:cNvSpPr txBox="1"/>
          <p:nvPr/>
        </p:nvSpPr>
        <p:spPr>
          <a:xfrm>
            <a:off x="3575866" y="3194363"/>
            <a:ext cx="147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  <a:r>
              <a:rPr lang="en-US" sz="2800" dirty="0">
                <a:solidFill>
                  <a:schemeClr val="bg1"/>
                </a:solidFill>
              </a:rPr>
              <a:t> = 2V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D05E0-8110-4118-B421-3919C83DE646}"/>
              </a:ext>
            </a:extLst>
          </p:cNvPr>
          <p:cNvSpPr txBox="1"/>
          <p:nvPr/>
        </p:nvSpPr>
        <p:spPr>
          <a:xfrm>
            <a:off x="3460375" y="2260916"/>
            <a:ext cx="13664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 = 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2B6807-CCC8-4277-8FF3-7A909F55F143}"/>
              </a:ext>
            </a:extLst>
          </p:cNvPr>
          <p:cNvCxnSpPr>
            <a:cxnSpLocks/>
          </p:cNvCxnSpPr>
          <p:nvPr/>
        </p:nvCxnSpPr>
        <p:spPr>
          <a:xfrm>
            <a:off x="2478307" y="1929889"/>
            <a:ext cx="53056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13BE521-E6C5-460A-ACFF-67E1F6D19763}"/>
              </a:ext>
            </a:extLst>
          </p:cNvPr>
          <p:cNvSpPr txBox="1"/>
          <p:nvPr/>
        </p:nvSpPr>
        <p:spPr>
          <a:xfrm>
            <a:off x="2408722" y="1432249"/>
            <a:ext cx="1619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 = 10mA</a:t>
            </a:r>
          </a:p>
        </p:txBody>
      </p:sp>
      <p:pic>
        <p:nvPicPr>
          <p:cNvPr id="60" name="Picture 8" descr="https://www.build-electronic-circuits.com/wp-content/uploads/2012/07/ohms-law-triangle-hand-R-300x260.png">
            <a:extLst>
              <a:ext uri="{FF2B5EF4-FFF2-40B4-BE49-F238E27FC236}">
                <a16:creationId xmlns:a16="http://schemas.microsoft.com/office/drawing/2014/main" id="{69B68A23-DA57-4EC7-A26D-4AE39C4C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5327" y="167488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A947516-969B-437A-851B-E4483B9A62D9}"/>
              </a:ext>
            </a:extLst>
          </p:cNvPr>
          <p:cNvSpPr txBox="1"/>
          <p:nvPr/>
        </p:nvSpPr>
        <p:spPr>
          <a:xfrm>
            <a:off x="6045327" y="327440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5203B-2EB2-4F1C-81F6-B07539F91E7E}"/>
              </a:ext>
            </a:extLst>
          </p:cNvPr>
          <p:cNvSpPr txBox="1"/>
          <p:nvPr/>
        </p:nvSpPr>
        <p:spPr>
          <a:xfrm>
            <a:off x="3369967" y="2816521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B0855A-8468-4A81-A7E5-51691BB35947}"/>
              </a:ext>
            </a:extLst>
          </p:cNvPr>
          <p:cNvSpPr txBox="1"/>
          <p:nvPr/>
        </p:nvSpPr>
        <p:spPr>
          <a:xfrm>
            <a:off x="3405461" y="344550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BAC200-64C7-4C4E-A06D-7053DE41C407}"/>
              </a:ext>
            </a:extLst>
          </p:cNvPr>
          <p:cNvSpPr txBox="1"/>
          <p:nvPr/>
        </p:nvSpPr>
        <p:spPr>
          <a:xfrm>
            <a:off x="2382249" y="292228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04441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Switches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32</a:t>
            </a:fld>
            <a:endParaRPr lang="en-US"/>
          </a:p>
        </p:txBody>
      </p:sp>
      <p:pic>
        <p:nvPicPr>
          <p:cNvPr id="20486" name="Picture 6" descr="https://www.wnie.online/wp-content/uploads/2016/06/1605-PR-Over-1000-different-types-of-Salecom-Switches-now-available-from-JPR-Electronics.jpg">
            <a:extLst>
              <a:ext uri="{FF2B5EF4-FFF2-40B4-BE49-F238E27FC236}">
                <a16:creationId xmlns:a16="http://schemas.microsoft.com/office/drawing/2014/main" id="{516AA4D8-D594-4682-A7E5-FDA954C6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718" y="1740114"/>
            <a:ext cx="7006281" cy="445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01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Switch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33</a:t>
            </a:fld>
            <a:endParaRPr lang="en-US"/>
          </a:p>
        </p:txBody>
      </p:sp>
      <p:pic>
        <p:nvPicPr>
          <p:cNvPr id="27652" name="Picture 4" descr="Image result for spst knife switch">
            <a:extLst>
              <a:ext uri="{FF2B5EF4-FFF2-40B4-BE49-F238E27FC236}">
                <a16:creationId xmlns:a16="http://schemas.microsoft.com/office/drawing/2014/main" id="{5C48C877-E7DD-4749-A50C-85EC8383E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049" y="2089168"/>
            <a:ext cx="3396564" cy="308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spSt led example">
            <a:extLst>
              <a:ext uri="{FF2B5EF4-FFF2-40B4-BE49-F238E27FC236}">
                <a16:creationId xmlns:a16="http://schemas.microsoft.com/office/drawing/2014/main" id="{7D643929-9288-488C-B6CF-A4F41D22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806778" y="2165431"/>
            <a:ext cx="3157151" cy="319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04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More Switch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34</a:t>
            </a:fld>
            <a:endParaRPr lang="en-US"/>
          </a:p>
        </p:txBody>
      </p:sp>
      <p:pic>
        <p:nvPicPr>
          <p:cNvPr id="27652" name="Picture 4" descr="Image result for spst knife switch">
            <a:extLst>
              <a:ext uri="{FF2B5EF4-FFF2-40B4-BE49-F238E27FC236}">
                <a16:creationId xmlns:a16="http://schemas.microsoft.com/office/drawing/2014/main" id="{5C48C877-E7DD-4749-A50C-85EC8383E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583" y="1842033"/>
            <a:ext cx="3396564" cy="308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Image result for spDt knife switch">
            <a:extLst>
              <a:ext uri="{FF2B5EF4-FFF2-40B4-BE49-F238E27FC236}">
                <a16:creationId xmlns:a16="http://schemas.microsoft.com/office/drawing/2014/main" id="{4361639C-E9AF-4C10-AC87-CBC6C1F08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3122" y="1410678"/>
            <a:ext cx="4039656" cy="23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 descr="Image result for DpDt knife switch">
            <a:extLst>
              <a:ext uri="{FF2B5EF4-FFF2-40B4-BE49-F238E27FC236}">
                <a16:creationId xmlns:a16="http://schemas.microsoft.com/office/drawing/2014/main" id="{5C4C789C-528D-4201-857E-70A7105C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6855" y="3987230"/>
            <a:ext cx="2619632" cy="26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044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Poles and Throws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35</a:t>
            </a:fld>
            <a:endParaRPr lang="en-US"/>
          </a:p>
        </p:txBody>
      </p:sp>
      <p:pic>
        <p:nvPicPr>
          <p:cNvPr id="25602" name="Picture 2" descr="https://www.electronicshub.org/wp-content/uploads/2015/09/4ac18da01c1c58927bf2cf7a0ce24f03_NX3-High-Performance-Analog-Switches-1404188438.png">
            <a:extLst>
              <a:ext uri="{FF2B5EF4-FFF2-40B4-BE49-F238E27FC236}">
                <a16:creationId xmlns:a16="http://schemas.microsoft.com/office/drawing/2014/main" id="{EDCFE1B3-2C3F-470F-A768-701BC9C32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4244" y="1740630"/>
            <a:ext cx="5007961" cy="462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090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Capacitors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 descr="Image result for types of capacitors">
            <a:extLst>
              <a:ext uri="{FF2B5EF4-FFF2-40B4-BE49-F238E27FC236}">
                <a16:creationId xmlns:a16="http://schemas.microsoft.com/office/drawing/2014/main" id="{67900EE3-244E-4FC2-AB8A-B624827D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165" y="1690592"/>
            <a:ext cx="7859669" cy="38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60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Similar to Batteries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37</a:t>
            </a:fld>
            <a:endParaRPr lang="en-US"/>
          </a:p>
        </p:txBody>
      </p:sp>
      <p:pic>
        <p:nvPicPr>
          <p:cNvPr id="3076" name="Picture 4" descr="Image result for large capacitor">
            <a:extLst>
              <a:ext uri="{FF2B5EF4-FFF2-40B4-BE49-F238E27FC236}">
                <a16:creationId xmlns:a16="http://schemas.microsoft.com/office/drawing/2014/main" id="{EA5DB253-0815-44DE-B3FF-79E35748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8067" y="2385241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aa battery">
            <a:extLst>
              <a:ext uri="{FF2B5EF4-FFF2-40B4-BE49-F238E27FC236}">
                <a16:creationId xmlns:a16="http://schemas.microsoft.com/office/drawing/2014/main" id="{F243EB04-D95D-4C85-8446-5E7F7E89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5160" y="22709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2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“Supply Bypass” Capacitors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54B548-8FEB-4111-9F1B-8C8B50D1E907}"/>
              </a:ext>
            </a:extLst>
          </p:cNvPr>
          <p:cNvGrpSpPr/>
          <p:nvPr/>
        </p:nvGrpSpPr>
        <p:grpSpPr>
          <a:xfrm>
            <a:off x="506628" y="1495167"/>
            <a:ext cx="5121875" cy="3651423"/>
            <a:chOff x="611660" y="1600199"/>
            <a:chExt cx="5121875" cy="36514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0CE597-6589-481B-BC2A-680EDEBA74ED}"/>
                </a:ext>
              </a:extLst>
            </p:cNvPr>
            <p:cNvSpPr/>
            <p:nvPr/>
          </p:nvSpPr>
          <p:spPr>
            <a:xfrm>
              <a:off x="611660" y="1600199"/>
              <a:ext cx="5121875" cy="3651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Image result for what is a bypass capacitor">
              <a:extLst>
                <a:ext uri="{FF2B5EF4-FFF2-40B4-BE49-F238E27FC236}">
                  <a16:creationId xmlns:a16="http://schemas.microsoft.com/office/drawing/2014/main" id="{7E6DA6DF-FB0D-4BE0-961D-E609D464A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31" y="1711410"/>
              <a:ext cx="4763285" cy="3330992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4098" name="Picture 2" descr="decoupling-capacitors-pcb">
            <a:extLst>
              <a:ext uri="{FF2B5EF4-FFF2-40B4-BE49-F238E27FC236}">
                <a16:creationId xmlns:a16="http://schemas.microsoft.com/office/drawing/2014/main" id="{2B5976D6-49A0-4939-8619-15FF0F07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1655" y="3429000"/>
            <a:ext cx="3323968" cy="24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30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Capacitors in Parallel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536AA5-E14D-405E-ACF0-730C884B6CEE}"/>
              </a:ext>
            </a:extLst>
          </p:cNvPr>
          <p:cNvGrpSpPr/>
          <p:nvPr/>
        </p:nvGrpSpPr>
        <p:grpSpPr>
          <a:xfrm>
            <a:off x="1686820" y="1544825"/>
            <a:ext cx="6020274" cy="3384619"/>
            <a:chOff x="1845839" y="2141173"/>
            <a:chExt cx="5452322" cy="30442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16F353-9BC3-4266-ABDE-47EB3D7443E5}"/>
                </a:ext>
              </a:extLst>
            </p:cNvPr>
            <p:cNvSpPr/>
            <p:nvPr/>
          </p:nvSpPr>
          <p:spPr>
            <a:xfrm>
              <a:off x="1845839" y="2141173"/>
              <a:ext cx="5452322" cy="304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capacitors in parallel">
              <a:extLst>
                <a:ext uri="{FF2B5EF4-FFF2-40B4-BE49-F238E27FC236}">
                  <a16:creationId xmlns:a16="http://schemas.microsoft.com/office/drawing/2014/main" id="{20382B8D-88C2-43CF-BD41-2845852F1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944" y="2317918"/>
              <a:ext cx="5076825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1CF23-E2CB-407F-85BB-1F93BBFB8C59}"/>
              </a:ext>
            </a:extLst>
          </p:cNvPr>
          <p:cNvSpPr/>
          <p:nvPr/>
        </p:nvSpPr>
        <p:spPr>
          <a:xfrm>
            <a:off x="2110017" y="5240217"/>
            <a:ext cx="5191065" cy="994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  <a:r>
              <a:rPr lang="en-US" sz="4400" baseline="-25000" dirty="0">
                <a:solidFill>
                  <a:schemeClr val="tx1"/>
                </a:solidFill>
              </a:rPr>
              <a:t>T</a:t>
            </a:r>
            <a:r>
              <a:rPr lang="en-US" sz="4400" dirty="0">
                <a:solidFill>
                  <a:schemeClr val="tx1"/>
                </a:solidFill>
              </a:rPr>
              <a:t> = C</a:t>
            </a:r>
            <a:r>
              <a:rPr lang="en-US" sz="4400" baseline="-25000" dirty="0">
                <a:solidFill>
                  <a:schemeClr val="tx1"/>
                </a:solidFill>
              </a:rPr>
              <a:t>1</a:t>
            </a:r>
            <a:r>
              <a:rPr lang="en-US" sz="4400" dirty="0">
                <a:solidFill>
                  <a:schemeClr val="tx1"/>
                </a:solidFill>
              </a:rPr>
              <a:t> + C</a:t>
            </a:r>
            <a:r>
              <a:rPr lang="en-US" sz="4400" baseline="-25000" dirty="0">
                <a:solidFill>
                  <a:schemeClr val="tx1"/>
                </a:solidFill>
              </a:rPr>
              <a:t>2</a:t>
            </a:r>
            <a:r>
              <a:rPr lang="en-US" sz="4400" dirty="0">
                <a:solidFill>
                  <a:schemeClr val="tx1"/>
                </a:solidFill>
              </a:rPr>
              <a:t> + C</a:t>
            </a:r>
            <a:r>
              <a:rPr lang="en-US" sz="4400" baseline="-25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8981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Powering a Light Bulb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954804" y="5202639"/>
            <a:ext cx="7311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Voltage is the pushing force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Pushes electrons through a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CD5E8-022E-4711-829A-39EC35F9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0" y="1417684"/>
            <a:ext cx="6496075" cy="36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99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86D7EF-2D3B-49FB-8968-9F9E9C55372A}"/>
              </a:ext>
            </a:extLst>
          </p:cNvPr>
          <p:cNvSpPr/>
          <p:nvPr/>
        </p:nvSpPr>
        <p:spPr>
          <a:xfrm>
            <a:off x="6557705" y="2496382"/>
            <a:ext cx="1967160" cy="144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Capacitors in Series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6F353-9BC3-4266-ABDE-47EB3D7443E5}"/>
              </a:ext>
            </a:extLst>
          </p:cNvPr>
          <p:cNvSpPr/>
          <p:nvPr/>
        </p:nvSpPr>
        <p:spPr>
          <a:xfrm>
            <a:off x="1442517" y="3739481"/>
            <a:ext cx="4180113" cy="2339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50" name="Picture 2" descr="Image result for capacitors in series">
            <a:extLst>
              <a:ext uri="{FF2B5EF4-FFF2-40B4-BE49-F238E27FC236}">
                <a16:creationId xmlns:a16="http://schemas.microsoft.com/office/drawing/2014/main" id="{E6D674B7-7DA8-4CD6-981D-A6F83A552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6649" y="3999019"/>
            <a:ext cx="3631848" cy="18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A8025AA7-7160-4FEE-AD6F-B60895DDF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8850" y="1505068"/>
            <a:ext cx="5247183" cy="127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F1037793-392D-49B2-A2B7-222A832FA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44942" y="2561073"/>
            <a:ext cx="1794723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66418C-755C-485B-870D-DDF010EEBCE6}"/>
              </a:ext>
            </a:extLst>
          </p:cNvPr>
          <p:cNvSpPr/>
          <p:nvPr/>
        </p:nvSpPr>
        <p:spPr>
          <a:xfrm>
            <a:off x="7674527" y="2633579"/>
            <a:ext cx="850338" cy="46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C</a:t>
            </a:r>
            <a:r>
              <a:rPr lang="en-US" sz="2800" baseline="-25000" dirty="0" err="1">
                <a:solidFill>
                  <a:schemeClr val="tx1"/>
                </a:solidFill>
              </a:rPr>
              <a:t>total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50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Further Reading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6F353-9BC3-4266-ABDE-47EB3D7443E5}"/>
              </a:ext>
            </a:extLst>
          </p:cNvPr>
          <p:cNvSpPr/>
          <p:nvPr/>
        </p:nvSpPr>
        <p:spPr>
          <a:xfrm>
            <a:off x="935238" y="1543406"/>
            <a:ext cx="7298238" cy="45393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bg1"/>
                </a:solidFill>
              </a:rPr>
              <a:t>Falstad</a:t>
            </a:r>
            <a:r>
              <a:rPr lang="en-US" sz="3200" dirty="0">
                <a:solidFill>
                  <a:schemeClr val="bg1"/>
                </a:solidFill>
              </a:rPr>
              <a:t> Circuit Simulator – Runs in Browser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Kahn Academy – Introduction to EE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Mattermost</a:t>
            </a:r>
            <a:r>
              <a:rPr lang="en-US" sz="3200" dirty="0">
                <a:solidFill>
                  <a:schemeClr val="bg1"/>
                </a:solidFill>
              </a:rPr>
              <a:t> Channel</a:t>
            </a:r>
          </a:p>
          <a:p>
            <a:r>
              <a:rPr lang="en-US" sz="3200" dirty="0">
                <a:solidFill>
                  <a:schemeClr val="bg1"/>
                </a:solidFill>
              </a:rPr>
              <a:t>YouTube Videos</a:t>
            </a:r>
          </a:p>
          <a:p>
            <a:r>
              <a:rPr lang="en-US" sz="3200" dirty="0">
                <a:solidFill>
                  <a:schemeClr val="bg1"/>
                </a:solidFill>
              </a:rPr>
              <a:t>All About Circuits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https://www.allaboutcircuits.com/education/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Sparkfun</a:t>
            </a:r>
            <a:r>
              <a:rPr lang="en-US" sz="3200" dirty="0">
                <a:solidFill>
                  <a:schemeClr val="bg1"/>
                </a:solidFill>
              </a:rPr>
              <a:t> – learn.sparkfun.com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0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Voltage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03184-6EFD-4706-849D-24D42F4C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8" y="1711291"/>
            <a:ext cx="2981741" cy="381053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B524508-8A13-42C8-8DF9-9FC416D56F0B}"/>
              </a:ext>
            </a:extLst>
          </p:cNvPr>
          <p:cNvGrpSpPr/>
          <p:nvPr/>
        </p:nvGrpSpPr>
        <p:grpSpPr>
          <a:xfrm>
            <a:off x="4185946" y="2220686"/>
            <a:ext cx="4945353" cy="2819696"/>
            <a:chOff x="4129186" y="2286548"/>
            <a:chExt cx="4829432" cy="28476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98ACC-DB33-4208-8F6A-27C0A6E3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9186" y="2472483"/>
              <a:ext cx="4348620" cy="2661715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3E96E4-1D79-4B4B-BC86-7EEE7AF788A1}"/>
                </a:ext>
              </a:extLst>
            </p:cNvPr>
            <p:cNvGrpSpPr/>
            <p:nvPr/>
          </p:nvGrpSpPr>
          <p:grpSpPr>
            <a:xfrm>
              <a:off x="5378238" y="2286548"/>
              <a:ext cx="855208" cy="2828488"/>
              <a:chOff x="5149642" y="1536774"/>
              <a:chExt cx="855208" cy="278125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59EC36-0060-4A7F-8D95-5590B775232D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C9A737-A74F-4CC8-85F3-C00BC4F9A0A0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A3B17F-0687-4E85-B572-6A48F3B09EF5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0F94811-9D2F-46A4-9A39-C452F84713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E798514-49B8-410C-B89F-3C4376CDFF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0A2298-C107-4DA9-BADB-31580F9FC09C}"/>
                </a:ext>
              </a:extLst>
            </p:cNvPr>
            <p:cNvGrpSpPr/>
            <p:nvPr/>
          </p:nvGrpSpPr>
          <p:grpSpPr>
            <a:xfrm>
              <a:off x="6627290" y="2661552"/>
              <a:ext cx="855208" cy="2428186"/>
              <a:chOff x="5149642" y="1536774"/>
              <a:chExt cx="855208" cy="278125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9AC4C1-652D-48B0-BABF-364BCAD2E049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A34617B-762C-48DC-B9A3-AC190F220707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1418E4-41D7-415B-9F53-810ED524A3A6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EE16C27-F630-4AE0-BCC5-B27B111C4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95A3806-B1B3-4A07-B78F-E10484FCE4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17EB9A6-21EF-4C01-BB53-F8FC1FED6847}"/>
                </a:ext>
              </a:extLst>
            </p:cNvPr>
            <p:cNvGrpSpPr/>
            <p:nvPr/>
          </p:nvGrpSpPr>
          <p:grpSpPr>
            <a:xfrm>
              <a:off x="7391916" y="2730844"/>
              <a:ext cx="855208" cy="2345908"/>
              <a:chOff x="5149642" y="1536774"/>
              <a:chExt cx="855208" cy="278125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B85E9C-1E75-4FB3-B380-EBEDCAFD3C14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285FF1-16E6-4969-BFEA-E80707DA8644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C4E4DC-398C-4D0A-A675-70E244F8669D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53B5AA9-F978-49BB-BC74-8D3DBA1B6F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5609A0-D9F6-4438-A31E-BB61CAFC18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BB4131-90B8-41EC-B7F1-6D91801460FC}"/>
                </a:ext>
              </a:extLst>
            </p:cNvPr>
            <p:cNvGrpSpPr/>
            <p:nvPr/>
          </p:nvGrpSpPr>
          <p:grpSpPr>
            <a:xfrm>
              <a:off x="8103410" y="2965622"/>
              <a:ext cx="855208" cy="2095687"/>
              <a:chOff x="5149642" y="1536774"/>
              <a:chExt cx="855208" cy="278125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43E2124-6084-45A1-AC38-30B3FA3F0296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19DB2A-D396-4D34-B47C-B5105A57869B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025C95-B61E-40A6-9C83-A68AA817E6D4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16B46A7-B7BC-4ECD-89E6-51324B3E5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D411E97-CB9D-4BA3-B398-B7A26D993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4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Powering a Complex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887086" y="4918440"/>
            <a:ext cx="7311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Voltage is applied </a:t>
            </a:r>
            <a:r>
              <a:rPr lang="en-US" sz="4000" b="1" u="sng" dirty="0">
                <a:solidFill>
                  <a:schemeClr val="bg1"/>
                </a:solidFill>
              </a:rPr>
              <a:t>across</a:t>
            </a:r>
            <a:r>
              <a:rPr lang="en-US" sz="4000" dirty="0">
                <a:solidFill>
                  <a:schemeClr val="bg1"/>
                </a:solidFill>
              </a:rPr>
              <a:t> any circuit to power 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D902DD-CA7A-4EAA-B10C-5D74209D871D}"/>
              </a:ext>
            </a:extLst>
          </p:cNvPr>
          <p:cNvGrpSpPr/>
          <p:nvPr/>
        </p:nvGrpSpPr>
        <p:grpSpPr>
          <a:xfrm>
            <a:off x="2583028" y="1717589"/>
            <a:ext cx="3809102" cy="2772040"/>
            <a:chOff x="3034053" y="1717589"/>
            <a:chExt cx="3809102" cy="27720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A2AE12-A7A5-4A14-991C-E4CFD465FC18}"/>
                </a:ext>
              </a:extLst>
            </p:cNvPr>
            <p:cNvSpPr/>
            <p:nvPr/>
          </p:nvSpPr>
          <p:spPr>
            <a:xfrm>
              <a:off x="3034053" y="2798805"/>
              <a:ext cx="624016" cy="611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12V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51121D-EEBC-4852-9DC2-DECA12FF3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2972" y="1717589"/>
              <a:ext cx="3089" cy="10873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29C4AF-D9EE-4330-90DF-343C36D011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2972" y="3402234"/>
              <a:ext cx="3089" cy="10873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92E9A7-F144-4AEB-A8ED-51E5572E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2518" y="1717589"/>
              <a:ext cx="0" cy="27720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45D6F9-976C-4AD2-9198-42A272352197}"/>
                </a:ext>
              </a:extLst>
            </p:cNvPr>
            <p:cNvCxnSpPr>
              <a:cxnSpLocks/>
            </p:cNvCxnSpPr>
            <p:nvPr/>
          </p:nvCxnSpPr>
          <p:spPr>
            <a:xfrm>
              <a:off x="3342972" y="4489628"/>
              <a:ext cx="233954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944CF-DC9B-40B0-BDE6-86C8C57B28FA}"/>
                </a:ext>
              </a:extLst>
            </p:cNvPr>
            <p:cNvCxnSpPr>
              <a:cxnSpLocks/>
            </p:cNvCxnSpPr>
            <p:nvPr/>
          </p:nvCxnSpPr>
          <p:spPr>
            <a:xfrm>
              <a:off x="3328748" y="1717589"/>
              <a:ext cx="235377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 descr="Related image">
              <a:extLst>
                <a:ext uri="{FF2B5EF4-FFF2-40B4-BE49-F238E27FC236}">
                  <a16:creationId xmlns:a16="http://schemas.microsoft.com/office/drawing/2014/main" id="{05316C7E-5733-4DE5-806E-F7372AFA8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199674"/>
              <a:ext cx="2271155" cy="1947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971043-D414-4027-A70D-201E55A6CDE5}"/>
                </a:ext>
              </a:extLst>
            </p:cNvPr>
            <p:cNvSpPr/>
            <p:nvPr/>
          </p:nvSpPr>
          <p:spPr>
            <a:xfrm>
              <a:off x="5239265" y="3490784"/>
              <a:ext cx="1068666" cy="37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397404-727A-46D9-9173-5B0A5FC4698A}"/>
                </a:ext>
              </a:extLst>
            </p:cNvPr>
            <p:cNvSpPr/>
            <p:nvPr/>
          </p:nvSpPr>
          <p:spPr>
            <a:xfrm>
              <a:off x="6307931" y="3624198"/>
              <a:ext cx="102394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68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Measuring Voltage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Image result for measuring voltage vs current">
            <a:extLst>
              <a:ext uri="{FF2B5EF4-FFF2-40B4-BE49-F238E27FC236}">
                <a16:creationId xmlns:a16="http://schemas.microsoft.com/office/drawing/2014/main" id="{4E53180B-CBB5-40A1-99F8-D5EE987F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576" y="1543285"/>
            <a:ext cx="3249875" cy="289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880906" y="4726906"/>
            <a:ext cx="7644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Voltage is measured between two points: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Common (reference, ground)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Positive</a:t>
            </a:r>
          </a:p>
        </p:txBody>
      </p:sp>
      <p:pic>
        <p:nvPicPr>
          <p:cNvPr id="2050" name="Picture 2" descr="Measuring +5 volts under 7805 voltage regulator">
            <a:extLst>
              <a:ext uri="{FF2B5EF4-FFF2-40B4-BE49-F238E27FC236}">
                <a16:creationId xmlns:a16="http://schemas.microsoft.com/office/drawing/2014/main" id="{BD92436F-D133-4D27-8F98-5E99C7FA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3551" y="1884406"/>
            <a:ext cx="3584033" cy="24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4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Voltages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30537" y="4319129"/>
            <a:ext cx="2177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110 volts AC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110V or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100V AC</a:t>
            </a:r>
          </a:p>
        </p:txBody>
      </p:sp>
      <p:pic>
        <p:nvPicPr>
          <p:cNvPr id="1026" name="Picture 2" descr="Image result for common voltages">
            <a:extLst>
              <a:ext uri="{FF2B5EF4-FFF2-40B4-BE49-F238E27FC236}">
                <a16:creationId xmlns:a16="http://schemas.microsoft.com/office/drawing/2014/main" id="{B979CFE1-200B-4E47-A782-1B9ABD676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2426" y="2751043"/>
            <a:ext cx="1053614" cy="128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D2726-4EFF-4A07-98A4-8F9AED9910A9}"/>
              </a:ext>
            </a:extLst>
          </p:cNvPr>
          <p:cNvSpPr txBox="1"/>
          <p:nvPr/>
        </p:nvSpPr>
        <p:spPr>
          <a:xfrm>
            <a:off x="4486562" y="1156486"/>
            <a:ext cx="2177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Volts DC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9V or 9VDC</a:t>
            </a:r>
          </a:p>
        </p:txBody>
      </p:sp>
      <p:pic>
        <p:nvPicPr>
          <p:cNvPr id="4" name="Picture 4" descr="Image result for common battery voltage">
            <a:extLst>
              <a:ext uri="{FF2B5EF4-FFF2-40B4-BE49-F238E27FC236}">
                <a16:creationId xmlns:a16="http://schemas.microsoft.com/office/drawing/2014/main" id="{B739054E-C849-4185-837C-BA6FF228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577" y="2261696"/>
            <a:ext cx="4431359" cy="177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12v car battery">
            <a:extLst>
              <a:ext uri="{FF2B5EF4-FFF2-40B4-BE49-F238E27FC236}">
                <a16:creationId xmlns:a16="http://schemas.microsoft.com/office/drawing/2014/main" id="{5ABBF98C-E128-4912-A710-22DC8BDFF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34" y="4400551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07CE27-A53C-46B2-83E6-12B8A6DDEE02}"/>
              </a:ext>
            </a:extLst>
          </p:cNvPr>
          <p:cNvSpPr txBox="1"/>
          <p:nvPr/>
        </p:nvSpPr>
        <p:spPr>
          <a:xfrm>
            <a:off x="3998045" y="5053293"/>
            <a:ext cx="2177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12V DC or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12V</a:t>
            </a:r>
          </a:p>
        </p:txBody>
      </p:sp>
    </p:spTree>
    <p:extLst>
      <p:ext uri="{BB962C8B-B14F-4D97-AF65-F5344CB8AC3E}">
        <p14:creationId xmlns:p14="http://schemas.microsoft.com/office/powerpoint/2010/main" val="362579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41167" y="5217178"/>
            <a:ext cx="8038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Current is the flow of electrons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Similar to the flow of water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681695-D310-4BEE-AA8B-31585845441D}"/>
              </a:ext>
            </a:extLst>
          </p:cNvPr>
          <p:cNvGrpSpPr/>
          <p:nvPr/>
        </p:nvGrpSpPr>
        <p:grpSpPr>
          <a:xfrm>
            <a:off x="1912529" y="1321873"/>
            <a:ext cx="5495346" cy="3627007"/>
            <a:chOff x="995363" y="1056503"/>
            <a:chExt cx="7153275" cy="4930346"/>
          </a:xfrm>
        </p:grpSpPr>
        <p:pic>
          <p:nvPicPr>
            <p:cNvPr id="3076" name="Picture 4" descr="Image result for electrical power volts x amps">
              <a:extLst>
                <a:ext uri="{FF2B5EF4-FFF2-40B4-BE49-F238E27FC236}">
                  <a16:creationId xmlns:a16="http://schemas.microsoft.com/office/drawing/2014/main" id="{66ADE3D7-2494-43DA-BD75-EE3A9C8AEB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95363" y="1056503"/>
              <a:ext cx="7153275" cy="493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71278-E17C-42A2-95BA-660809535FB2}"/>
                </a:ext>
              </a:extLst>
            </p:cNvPr>
            <p:cNvSpPr/>
            <p:nvPr/>
          </p:nvSpPr>
          <p:spPr>
            <a:xfrm>
              <a:off x="2588741" y="1359243"/>
              <a:ext cx="3496962" cy="358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5E5CBE-83EB-4ED7-B72E-4BF4BA7BE367}"/>
                </a:ext>
              </a:extLst>
            </p:cNvPr>
            <p:cNvSpPr/>
            <p:nvPr/>
          </p:nvSpPr>
          <p:spPr>
            <a:xfrm>
              <a:off x="2945027" y="2822238"/>
              <a:ext cx="3739977" cy="606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C4D115-FCD8-492D-9AA6-CFF6BA65E19A}"/>
                </a:ext>
              </a:extLst>
            </p:cNvPr>
            <p:cNvSpPr/>
            <p:nvPr/>
          </p:nvSpPr>
          <p:spPr>
            <a:xfrm>
              <a:off x="2982098" y="4669251"/>
              <a:ext cx="2973859" cy="322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459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8161</TotalTime>
  <Words>520</Words>
  <Application>Microsoft Office PowerPoint</Application>
  <PresentationFormat>On-screen Show (4:3)</PresentationFormat>
  <Paragraphs>195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Basic Electronics Components</vt:lpstr>
      <vt:lpstr>PowerPoint Presentation</vt:lpstr>
      <vt:lpstr>Plumbing Analogy</vt:lpstr>
      <vt:lpstr>Powering a Light Bulb</vt:lpstr>
      <vt:lpstr>Voltage</vt:lpstr>
      <vt:lpstr>Powering a Complex Circuit</vt:lpstr>
      <vt:lpstr>Measuring Voltage</vt:lpstr>
      <vt:lpstr>Common Voltages</vt:lpstr>
      <vt:lpstr>Current</vt:lpstr>
      <vt:lpstr>Current</vt:lpstr>
      <vt:lpstr>Measuring Current</vt:lpstr>
      <vt:lpstr>“Voltage Across” – “Current Through”</vt:lpstr>
      <vt:lpstr>Power</vt:lpstr>
      <vt:lpstr>Calculating Power</vt:lpstr>
      <vt:lpstr>Resistors – A minute to learn, a lifetime to master</vt:lpstr>
      <vt:lpstr>We use them every day</vt:lpstr>
      <vt:lpstr>Resistors – Resist the flow of current</vt:lpstr>
      <vt:lpstr>Conductors vs Insulators</vt:lpstr>
      <vt:lpstr>All Shapes and Sizes</vt:lpstr>
      <vt:lpstr>Fixed Resistors – Construction</vt:lpstr>
      <vt:lpstr>Variable Resistors – Construction</vt:lpstr>
      <vt:lpstr>Resistors – Simple but useful!</vt:lpstr>
      <vt:lpstr>Ohm’s Law</vt:lpstr>
      <vt:lpstr>Ohm’s Law</vt:lpstr>
      <vt:lpstr>Resistors in Series</vt:lpstr>
      <vt:lpstr>Resistors in Parallel</vt:lpstr>
      <vt:lpstr>Diodes/LEDs</vt:lpstr>
      <vt:lpstr>Diodes – Everyday Uses</vt:lpstr>
      <vt:lpstr>Diodes – One-Way Gate</vt:lpstr>
      <vt:lpstr>How to use a diode</vt:lpstr>
      <vt:lpstr>Practical Circuit</vt:lpstr>
      <vt:lpstr>Switches</vt:lpstr>
      <vt:lpstr>Switch Example</vt:lpstr>
      <vt:lpstr>More Switch Types</vt:lpstr>
      <vt:lpstr>Poles and Throws</vt:lpstr>
      <vt:lpstr>Capacitors</vt:lpstr>
      <vt:lpstr>Similar to Batteries</vt:lpstr>
      <vt:lpstr>“Supply Bypass” Capacitors</vt:lpstr>
      <vt:lpstr>Capacitors in Parallel</vt:lpstr>
      <vt:lpstr>Capacitors in Series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</cp:lastModifiedBy>
  <cp:revision>585</cp:revision>
  <cp:lastPrinted>2018-02-02T21:51:43Z</cp:lastPrinted>
  <dcterms:created xsi:type="dcterms:W3CDTF">2017-12-03T23:27:36Z</dcterms:created>
  <dcterms:modified xsi:type="dcterms:W3CDTF">2019-03-07T18:05:50Z</dcterms:modified>
</cp:coreProperties>
</file>