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8" r:id="rId3"/>
    <p:sldId id="400" r:id="rId4"/>
    <p:sldId id="424" r:id="rId5"/>
    <p:sldId id="432" r:id="rId6"/>
    <p:sldId id="418" r:id="rId7"/>
    <p:sldId id="417" r:id="rId8"/>
    <p:sldId id="419" r:id="rId9"/>
    <p:sldId id="420" r:id="rId10"/>
    <p:sldId id="402" r:id="rId11"/>
    <p:sldId id="422" r:id="rId12"/>
    <p:sldId id="425" r:id="rId13"/>
    <p:sldId id="426" r:id="rId14"/>
    <p:sldId id="428" r:id="rId15"/>
    <p:sldId id="43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A-7E13-415E-BC07-836CBA6572C5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8-E447-4999-AB34-872BB3F84F01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B24-22EB-4B17-9A5F-40619732995F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81C-282A-43F7-8E1A-7135F7923BA1}" type="datetime1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002" y="687235"/>
            <a:ext cx="7772400" cy="1178877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Supplies 101</a:t>
            </a:r>
            <a:br>
              <a:rPr lang="en-US" dirty="0"/>
            </a:br>
            <a:r>
              <a:rPr lang="en-US" dirty="0"/>
              <a:t>AC-DC Converters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202" y="1866112"/>
            <a:ext cx="6858000" cy="518160"/>
          </a:xfrm>
        </p:spPr>
        <p:txBody>
          <a:bodyPr/>
          <a:lstStyle/>
          <a:p>
            <a:r>
              <a:rPr lang="en-US" dirty="0"/>
              <a:t>3-Feb-2018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57196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Component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554509" y="1643448"/>
            <a:ext cx="4209022" cy="49797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Transformer: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Primary voltage = Wall voltage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Secondary voltage = V</a:t>
            </a:r>
            <a:r>
              <a:rPr lang="en-US" sz="2000" baseline="-25000" dirty="0"/>
              <a:t>DC</a:t>
            </a:r>
            <a:r>
              <a:rPr lang="en-US" sz="2000" dirty="0"/>
              <a:t> x 1.1 + 5.2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Secondary current = I</a:t>
            </a:r>
            <a:r>
              <a:rPr lang="en-US" sz="2000" baseline="-25000" dirty="0"/>
              <a:t>DC</a:t>
            </a:r>
            <a:r>
              <a:rPr lang="en-US" sz="2000" dirty="0"/>
              <a:t> x 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Volt Amp rating = V</a:t>
            </a:r>
            <a:r>
              <a:rPr lang="en-US" sz="2000" baseline="-25000" dirty="0"/>
              <a:t>DC</a:t>
            </a:r>
            <a:r>
              <a:rPr lang="en-US" sz="2000" dirty="0"/>
              <a:t> x I</a:t>
            </a:r>
            <a:r>
              <a:rPr lang="en-US" sz="2000" baseline="-25000" dirty="0"/>
              <a:t>DC</a:t>
            </a:r>
          </a:p>
          <a:p>
            <a:endParaRPr lang="en-US" sz="2000" dirty="0"/>
          </a:p>
          <a:p>
            <a:r>
              <a:rPr lang="en-US" sz="2000" dirty="0"/>
              <a:t>Rectifier diodes: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Peak Inverse Voltage  &gt; 2.5x transformer’s rated secondary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Maximum average current rating &gt; 2x the DC current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Filter capacitors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 ~= I</a:t>
            </a:r>
            <a:r>
              <a:rPr lang="en-US" sz="2000" baseline="-25000" dirty="0"/>
              <a:t>DC</a:t>
            </a:r>
            <a:r>
              <a:rPr lang="en-US" sz="2000" dirty="0"/>
              <a:t>/(60xV</a:t>
            </a:r>
            <a:r>
              <a:rPr lang="en-US" sz="2000" baseline="-25000" dirty="0"/>
              <a:t>RIPPLE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 C ~ I</a:t>
            </a:r>
            <a:r>
              <a:rPr lang="en-US" sz="2000" baseline="-25000" dirty="0"/>
              <a:t>DC</a:t>
            </a:r>
            <a:r>
              <a:rPr lang="en-US" sz="2000" dirty="0"/>
              <a:t> / 100 for 1.6V ripple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396786-B038-42E4-82AE-94EE97787225}"/>
              </a:ext>
            </a:extLst>
          </p:cNvPr>
          <p:cNvSpPr txBox="1">
            <a:spLocks/>
          </p:cNvSpPr>
          <p:nvPr/>
        </p:nvSpPr>
        <p:spPr>
          <a:xfrm>
            <a:off x="4922278" y="1357137"/>
            <a:ext cx="4011657" cy="49797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120VAC to 5V 1A DC supply:</a:t>
            </a:r>
          </a:p>
          <a:p>
            <a:r>
              <a:rPr lang="en-US" sz="2000" dirty="0"/>
              <a:t>Transformer: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120V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5V x 1.1 + 5.2 = 10.9V -&gt; 12V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1A x 1.8 = 1.8A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10.9V x 1.8A = 19.6VA</a:t>
            </a:r>
            <a:endParaRPr lang="en-US" sz="2000" baseline="-25000" dirty="0"/>
          </a:p>
          <a:p>
            <a:endParaRPr lang="en-US" sz="2000" dirty="0"/>
          </a:p>
          <a:p>
            <a:r>
              <a:rPr lang="en-US" sz="2000" dirty="0"/>
              <a:t>Rectifier diodes: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12V x 2.5 = 30V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1A x 2 = 2A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Filter capacitors: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1A / 100  = 0.01F or 10,000µF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DBE854-BD92-44CC-BC35-34A57AB0E70B}"/>
              </a:ext>
            </a:extLst>
          </p:cNvPr>
          <p:cNvCxnSpPr>
            <a:cxnSpLocks/>
          </p:cNvCxnSpPr>
          <p:nvPr/>
        </p:nvCxnSpPr>
        <p:spPr>
          <a:xfrm>
            <a:off x="4633786" y="2063661"/>
            <a:ext cx="3182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731851-319F-41B2-AD23-962751127CFB}"/>
              </a:ext>
            </a:extLst>
          </p:cNvPr>
          <p:cNvCxnSpPr>
            <a:cxnSpLocks/>
          </p:cNvCxnSpPr>
          <p:nvPr/>
        </p:nvCxnSpPr>
        <p:spPr>
          <a:xfrm>
            <a:off x="4633786" y="2345807"/>
            <a:ext cx="3182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29DA85-C9F2-4DF7-87B8-A97A74D7B0F9}"/>
              </a:ext>
            </a:extLst>
          </p:cNvPr>
          <p:cNvCxnSpPr>
            <a:cxnSpLocks/>
          </p:cNvCxnSpPr>
          <p:nvPr/>
        </p:nvCxnSpPr>
        <p:spPr>
          <a:xfrm>
            <a:off x="4633786" y="2621774"/>
            <a:ext cx="3182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CF11A5-C451-4BD9-9921-93D795134C6E}"/>
              </a:ext>
            </a:extLst>
          </p:cNvPr>
          <p:cNvCxnSpPr>
            <a:cxnSpLocks/>
          </p:cNvCxnSpPr>
          <p:nvPr/>
        </p:nvCxnSpPr>
        <p:spPr>
          <a:xfrm>
            <a:off x="4633786" y="2897740"/>
            <a:ext cx="3182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9A22C1-C62D-4B7E-BA18-7F23E50EF7C4}"/>
              </a:ext>
            </a:extLst>
          </p:cNvPr>
          <p:cNvCxnSpPr>
            <a:cxnSpLocks/>
          </p:cNvCxnSpPr>
          <p:nvPr/>
        </p:nvCxnSpPr>
        <p:spPr>
          <a:xfrm>
            <a:off x="4633786" y="3717405"/>
            <a:ext cx="3182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7F5D74-BAD6-49B6-8C6A-145016F6D697}"/>
              </a:ext>
            </a:extLst>
          </p:cNvPr>
          <p:cNvCxnSpPr>
            <a:cxnSpLocks/>
          </p:cNvCxnSpPr>
          <p:nvPr/>
        </p:nvCxnSpPr>
        <p:spPr>
          <a:xfrm>
            <a:off x="4633786" y="3987193"/>
            <a:ext cx="3182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A2C676-BACF-453E-B93B-1851A40E684F}"/>
              </a:ext>
            </a:extLst>
          </p:cNvPr>
          <p:cNvCxnSpPr>
            <a:cxnSpLocks/>
          </p:cNvCxnSpPr>
          <p:nvPr/>
        </p:nvCxnSpPr>
        <p:spPr>
          <a:xfrm>
            <a:off x="4633786" y="5358793"/>
            <a:ext cx="31828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6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Workhorse Components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641002" y="1377783"/>
            <a:ext cx="8051975" cy="49797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Transformers: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Scavenge from old electronics, wall warts, </a:t>
            </a:r>
            <a:r>
              <a:rPr lang="en-US" sz="2000" b="1" dirty="0" err="1"/>
              <a:t>ebay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Tend to be expensive to buy new.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Diodes: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1N400x 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Capacitors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Will be electrolytic type to achieve required large value of capacitance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 scavenge but be wary of older parts, </a:t>
            </a:r>
            <a:r>
              <a:rPr lang="en-US" sz="2000" b="1" dirty="0" err="1"/>
              <a:t>electrolytics</a:t>
            </a:r>
            <a:r>
              <a:rPr lang="en-US" sz="2000" b="1" dirty="0"/>
              <a:t> degrade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 small cap, 0.1uF or so is sometimes used to filter high frequency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CCAA9-4843-484C-B82F-A85EB4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0" y="2668389"/>
            <a:ext cx="5304980" cy="18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AC-DC Switch Mode Supply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60DFCA-DB1A-4E89-B73A-8747B5D0C54E}"/>
              </a:ext>
            </a:extLst>
          </p:cNvPr>
          <p:cNvCxnSpPr>
            <a:cxnSpLocks/>
          </p:cNvCxnSpPr>
          <p:nvPr/>
        </p:nvCxnSpPr>
        <p:spPr>
          <a:xfrm>
            <a:off x="809361" y="2933753"/>
            <a:ext cx="76302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2AEFA1-BD45-4073-8353-DA92405AA76F}"/>
              </a:ext>
            </a:extLst>
          </p:cNvPr>
          <p:cNvCxnSpPr>
            <a:cxnSpLocks/>
          </p:cNvCxnSpPr>
          <p:nvPr/>
        </p:nvCxnSpPr>
        <p:spPr>
          <a:xfrm>
            <a:off x="840253" y="3797353"/>
            <a:ext cx="7599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73295F5-5F62-440D-9ADB-51F816E28B05}"/>
              </a:ext>
            </a:extLst>
          </p:cNvPr>
          <p:cNvSpPr/>
          <p:nvPr/>
        </p:nvSpPr>
        <p:spPr>
          <a:xfrm>
            <a:off x="1289234" y="2584928"/>
            <a:ext cx="1865104" cy="158441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Rectify to DC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825DF-824F-48B1-B2E4-0C81E4120417}"/>
              </a:ext>
            </a:extLst>
          </p:cNvPr>
          <p:cNvSpPr/>
          <p:nvPr/>
        </p:nvSpPr>
        <p:spPr>
          <a:xfrm>
            <a:off x="3814130" y="2584928"/>
            <a:ext cx="1865104" cy="158441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a different AC waveform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EB40A-DB32-4418-A291-6DD72ED8F704}"/>
              </a:ext>
            </a:extLst>
          </p:cNvPr>
          <p:cNvSpPr/>
          <p:nvPr/>
        </p:nvSpPr>
        <p:spPr>
          <a:xfrm>
            <a:off x="6081940" y="2584928"/>
            <a:ext cx="1865104" cy="158441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Rectify or filter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42D04-BCB3-4B1E-85CA-72003C18298F}"/>
              </a:ext>
            </a:extLst>
          </p:cNvPr>
          <p:cNvSpPr/>
          <p:nvPr/>
        </p:nvSpPr>
        <p:spPr>
          <a:xfrm>
            <a:off x="3663786" y="2095554"/>
            <a:ext cx="4423701" cy="23283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840762F-FF18-4756-A805-4F1BFCA5E791}"/>
              </a:ext>
            </a:extLst>
          </p:cNvPr>
          <p:cNvSpPr txBox="1">
            <a:spLocks/>
          </p:cNvSpPr>
          <p:nvPr/>
        </p:nvSpPr>
        <p:spPr>
          <a:xfrm>
            <a:off x="3524236" y="2061144"/>
            <a:ext cx="2709738" cy="3745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0000"/>
                </a:solidFill>
              </a:rPr>
              <a:t>DC-DC switching supply</a:t>
            </a:r>
          </a:p>
        </p:txBody>
      </p:sp>
    </p:spTree>
    <p:extLst>
      <p:ext uri="{BB962C8B-B14F-4D97-AF65-F5344CB8AC3E}">
        <p14:creationId xmlns:p14="http://schemas.microsoft.com/office/powerpoint/2010/main" val="270502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little more detailed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Structure of a SMPS">
            <a:extLst>
              <a:ext uri="{FF2B5EF4-FFF2-40B4-BE49-F238E27FC236}">
                <a16:creationId xmlns:a16="http://schemas.microsoft.com/office/drawing/2014/main" id="{0F394F0B-1839-4FCA-AD3D-70A04588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7" y="1922440"/>
            <a:ext cx="7284885" cy="30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4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real deal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STEVAL_ISA071V1_SCHEMATIC_FULL.png">
            <a:extLst>
              <a:ext uri="{FF2B5EF4-FFF2-40B4-BE49-F238E27FC236}">
                <a16:creationId xmlns:a16="http://schemas.microsoft.com/office/drawing/2014/main" id="{35F9B143-B228-41F8-BE69-FB06DE7A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4" y="1446053"/>
            <a:ext cx="7293575" cy="51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45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AC-DC type, 2.5A class</a:t>
            </a:r>
            <a:br>
              <a:rPr lang="en-US" sz="3200" dirty="0"/>
            </a:br>
            <a:r>
              <a:rPr lang="en-US" sz="3200" dirty="0"/>
              <a:t>linear vs switching supplies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35AFD9-3DDD-4874-9212-2543A9E894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5625" y="1251536"/>
          <a:ext cx="8032750" cy="495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59466815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7456526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1268839070"/>
                    </a:ext>
                  </a:extLst>
                </a:gridCol>
              </a:tblGrid>
              <a:tr h="4043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Why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Why Use Off the Shelf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42757"/>
                  </a:ext>
                </a:extLst>
              </a:tr>
              <a:tr h="1296116">
                <a:tc>
                  <a:txBody>
                    <a:bodyPr/>
                    <a:lstStyle/>
                    <a:p>
                      <a:r>
                        <a:rPr lang="en-US" sz="1800" dirty="0"/>
                        <a:t>Switching (Regulated)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want to learn about AC-DC switching supplies”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 big project in its own right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&gt;$20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just want power”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Small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Efficient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33047"/>
                  </a:ext>
                </a:extLst>
              </a:tr>
              <a:tr h="1353304">
                <a:tc>
                  <a:txBody>
                    <a:bodyPr/>
                    <a:lstStyle/>
                    <a:p>
                      <a:r>
                        <a:rPr lang="en-US" sz="1800" dirty="0"/>
                        <a:t>Linear Regulated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want to learn about AC-DC linear supplies”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have the parts laying around”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Free to 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already have one”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“Switchers are noisy”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Hard to find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Free - $50?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77722"/>
                  </a:ext>
                </a:extLst>
              </a:tr>
              <a:tr h="997013">
                <a:tc>
                  <a:txBody>
                    <a:bodyPr/>
                    <a:lstStyle/>
                    <a:p>
                      <a:r>
                        <a:rPr lang="en-US" sz="1800" dirty="0"/>
                        <a:t>Linear Unregulated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want to learn about AC-DC supplies”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have the parts laying around”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Don’t care that output voltage varies a lot (e.g. 11-17V)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Free to 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“I already have one”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“Switchers are noisy”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Some wall warts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Free - 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12342"/>
                  </a:ext>
                </a:extLst>
              </a:tr>
            </a:tbl>
          </a:graphicData>
        </a:graphic>
      </p:graphicFrame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9CF6DF21-A596-459D-A3A2-316DD0A71042}"/>
              </a:ext>
            </a:extLst>
          </p:cNvPr>
          <p:cNvSpPr/>
          <p:nvPr/>
        </p:nvSpPr>
        <p:spPr>
          <a:xfrm>
            <a:off x="6076950" y="1714499"/>
            <a:ext cx="2495550" cy="111519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9E452B-54F0-4441-B394-180C2E6E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B1A85B-C40D-4F28-9CF7-FD9B0A3A7890}"/>
              </a:ext>
            </a:extLst>
          </p:cNvPr>
          <p:cNvSpPr/>
          <p:nvPr/>
        </p:nvSpPr>
        <p:spPr>
          <a:xfrm>
            <a:off x="2607273" y="3704919"/>
            <a:ext cx="3367215" cy="28420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93B13E-134B-4EC0-97BB-ECD74C6DAE91}"/>
              </a:ext>
            </a:extLst>
          </p:cNvPr>
          <p:cNvSpPr/>
          <p:nvPr/>
        </p:nvSpPr>
        <p:spPr>
          <a:xfrm>
            <a:off x="2607273" y="5058033"/>
            <a:ext cx="3367215" cy="28420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Tonight’s Agenda </a:t>
            </a:r>
            <a:r>
              <a:rPr lang="en-US" b="1" i="1" u="sng" dirty="0"/>
              <a:t>AC-DC Supplies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554508" y="1390135"/>
            <a:ext cx="8112211" cy="5086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/>
              <a:t>Tonight’s theory will help you understand: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Classical AC-DC linear supplies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How they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Component selection, supply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Switch mode AC-DC linear supplies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How they work at a very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Switching vs linear trade-offs</a:t>
            </a:r>
          </a:p>
          <a:p>
            <a:endParaRPr lang="en-US" sz="1800" dirty="0"/>
          </a:p>
          <a:p>
            <a:r>
              <a:rPr lang="en-US" sz="1800" u="sng" dirty="0"/>
              <a:t>Tonight’s lab: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Power up a switch mode AC-DC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Build a linear AC-DC power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an oscilloscope to measure AC and DC waveforms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Measure load regulation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u="sng" dirty="0"/>
              <a:t>Next 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How regulation loops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More detail on how switch mode supplies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How 3-terminal linear regulators work and wire some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some DC-DC switching supplies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Voltage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49DF1-33AC-4F5B-A02C-2ECA2594B361}"/>
              </a:ext>
            </a:extLst>
          </p:cNvPr>
          <p:cNvSpPr txBox="1"/>
          <p:nvPr/>
        </p:nvSpPr>
        <p:spPr>
          <a:xfrm>
            <a:off x="704092" y="1334285"/>
            <a:ext cx="7836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power supply provides a constant voltage to its load at all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Voltage rating of supply must be equal to what the load requires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load needs 5V then the supply must be rated at 5V</a:t>
            </a:r>
          </a:p>
          <a:p>
            <a:endParaRPr lang="en-US" sz="2000" dirty="0"/>
          </a:p>
          <a:p>
            <a:r>
              <a:rPr lang="en-US" sz="2000" dirty="0"/>
              <a:t>The load draws however much current it needs, this varies with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audio amp draws more current when a loud signal is being played than when a quiet signal is being played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blinking LED circuit draws more current when the LED is illuminated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Supply current rating must be larger than or equal to what the load needs. A 1 million amp power supply will work with a load that only needs 1 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143AF4-A9DA-46A8-956C-AB9E11B35B83}"/>
              </a:ext>
            </a:extLst>
          </p:cNvPr>
          <p:cNvCxnSpPr>
            <a:cxnSpLocks/>
          </p:cNvCxnSpPr>
          <p:nvPr/>
        </p:nvCxnSpPr>
        <p:spPr>
          <a:xfrm>
            <a:off x="4210165" y="5114979"/>
            <a:ext cx="0" cy="38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D14F8E-0810-48F6-878B-AE7CB21C05B5}"/>
              </a:ext>
            </a:extLst>
          </p:cNvPr>
          <p:cNvCxnSpPr>
            <a:cxnSpLocks/>
          </p:cNvCxnSpPr>
          <p:nvPr/>
        </p:nvCxnSpPr>
        <p:spPr>
          <a:xfrm>
            <a:off x="3854957" y="5508216"/>
            <a:ext cx="6957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250E89-EC4D-4503-9241-24E2E3650B8B}"/>
              </a:ext>
            </a:extLst>
          </p:cNvPr>
          <p:cNvCxnSpPr>
            <a:cxnSpLocks/>
          </p:cNvCxnSpPr>
          <p:nvPr/>
        </p:nvCxnSpPr>
        <p:spPr>
          <a:xfrm>
            <a:off x="4056734" y="5694750"/>
            <a:ext cx="29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7FD0D-02C8-4090-A40D-78FEECE3499D}"/>
              </a:ext>
            </a:extLst>
          </p:cNvPr>
          <p:cNvCxnSpPr>
            <a:cxnSpLocks/>
          </p:cNvCxnSpPr>
          <p:nvPr/>
        </p:nvCxnSpPr>
        <p:spPr>
          <a:xfrm>
            <a:off x="4213351" y="5694750"/>
            <a:ext cx="0" cy="373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144B13-A8E2-4247-8FCE-A68D220A8160}"/>
              </a:ext>
            </a:extLst>
          </p:cNvPr>
          <p:cNvCxnSpPr>
            <a:cxnSpLocks/>
          </p:cNvCxnSpPr>
          <p:nvPr/>
        </p:nvCxnSpPr>
        <p:spPr>
          <a:xfrm flipV="1">
            <a:off x="4210165" y="4852675"/>
            <a:ext cx="0" cy="2787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D40BE-8E42-48DC-8BC0-CA0C5F5162FF}"/>
              </a:ext>
            </a:extLst>
          </p:cNvPr>
          <p:cNvCxnSpPr>
            <a:cxnSpLocks/>
          </p:cNvCxnSpPr>
          <p:nvPr/>
        </p:nvCxnSpPr>
        <p:spPr>
          <a:xfrm flipV="1">
            <a:off x="4200986" y="4860822"/>
            <a:ext cx="3203996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8F6A91-B1D6-4D5D-917D-D8FCCE6C7C37}"/>
              </a:ext>
            </a:extLst>
          </p:cNvPr>
          <p:cNvSpPr/>
          <p:nvPr/>
        </p:nvSpPr>
        <p:spPr>
          <a:xfrm>
            <a:off x="6830408" y="5252041"/>
            <a:ext cx="1161288" cy="60350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F5C74D-9976-4CB8-BE8A-2826B5116F13}"/>
              </a:ext>
            </a:extLst>
          </p:cNvPr>
          <p:cNvCxnSpPr>
            <a:cxnSpLocks/>
          </p:cNvCxnSpPr>
          <p:nvPr/>
        </p:nvCxnSpPr>
        <p:spPr>
          <a:xfrm flipV="1">
            <a:off x="4210165" y="6069755"/>
            <a:ext cx="0" cy="2787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08698C-DDA2-430E-8762-4F1A915E1CAA}"/>
              </a:ext>
            </a:extLst>
          </p:cNvPr>
          <p:cNvCxnSpPr>
            <a:cxnSpLocks/>
          </p:cNvCxnSpPr>
          <p:nvPr/>
        </p:nvCxnSpPr>
        <p:spPr>
          <a:xfrm flipV="1">
            <a:off x="4202814" y="6342247"/>
            <a:ext cx="3202168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887350-DE8C-4612-AB16-33A19D3B7B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406484" y="4843533"/>
            <a:ext cx="4568" cy="4085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D6C372-95F3-4312-A010-1C5F7D1BB20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04982" y="5855545"/>
            <a:ext cx="6070" cy="4929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43C059-53AF-4037-9F3C-8846A769AC49}"/>
              </a:ext>
            </a:extLst>
          </p:cNvPr>
          <p:cNvCxnSpPr>
            <a:cxnSpLocks/>
          </p:cNvCxnSpPr>
          <p:nvPr/>
        </p:nvCxnSpPr>
        <p:spPr>
          <a:xfrm>
            <a:off x="7503024" y="4925510"/>
            <a:ext cx="0" cy="276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4AB6427-FCDD-41C8-B2E1-11A4668B2DBF}"/>
              </a:ext>
            </a:extLst>
          </p:cNvPr>
          <p:cNvSpPr txBox="1"/>
          <p:nvPr/>
        </p:nvSpPr>
        <p:spPr>
          <a:xfrm>
            <a:off x="7271694" y="4875286"/>
            <a:ext cx="11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LOAD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B1132-C972-4522-A601-DC701A0E946A}"/>
              </a:ext>
            </a:extLst>
          </p:cNvPr>
          <p:cNvGrpSpPr/>
          <p:nvPr/>
        </p:nvGrpSpPr>
        <p:grpSpPr>
          <a:xfrm>
            <a:off x="4507644" y="4748779"/>
            <a:ext cx="855208" cy="1728222"/>
            <a:chOff x="1838939" y="4663549"/>
            <a:chExt cx="855208" cy="17282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59EC36-0060-4A7F-8D95-5590B775232D}"/>
                </a:ext>
              </a:extLst>
            </p:cNvPr>
            <p:cNvSpPr txBox="1"/>
            <p:nvPr/>
          </p:nvSpPr>
          <p:spPr>
            <a:xfrm>
              <a:off x="2098057" y="4663549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C9A737-A74F-4CC8-85F3-C00BC4F9A0A0}"/>
                </a:ext>
              </a:extLst>
            </p:cNvPr>
            <p:cNvSpPr txBox="1"/>
            <p:nvPr/>
          </p:nvSpPr>
          <p:spPr>
            <a:xfrm>
              <a:off x="1838939" y="5338862"/>
              <a:ext cx="85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SUPPLY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A3B17F-0687-4E85-B572-6A48F3B09EF5}"/>
                </a:ext>
              </a:extLst>
            </p:cNvPr>
            <p:cNvSpPr txBox="1"/>
            <p:nvPr/>
          </p:nvSpPr>
          <p:spPr>
            <a:xfrm>
              <a:off x="2122016" y="5930106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F94811-9D2F-46A4-9A39-C452F8471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0177" y="5038923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798514-49B8-410C-B89F-3C4376CDF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93" y="5722670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0E0B31-AF22-42D7-933E-B3978FF3CE87}"/>
              </a:ext>
            </a:extLst>
          </p:cNvPr>
          <p:cNvGrpSpPr/>
          <p:nvPr/>
        </p:nvGrpSpPr>
        <p:grpSpPr>
          <a:xfrm>
            <a:off x="6118146" y="4740542"/>
            <a:ext cx="855208" cy="1728222"/>
            <a:chOff x="1838939" y="4663549"/>
            <a:chExt cx="855208" cy="172822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7CE1FB-E1EA-4A17-B290-DAE2ACA5840B}"/>
                </a:ext>
              </a:extLst>
            </p:cNvPr>
            <p:cNvSpPr txBox="1"/>
            <p:nvPr/>
          </p:nvSpPr>
          <p:spPr>
            <a:xfrm>
              <a:off x="2098057" y="4663549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347A61-C3EA-4A1B-A66D-0D867B5C66AC}"/>
                </a:ext>
              </a:extLst>
            </p:cNvPr>
            <p:cNvSpPr txBox="1"/>
            <p:nvPr/>
          </p:nvSpPr>
          <p:spPr>
            <a:xfrm>
              <a:off x="1838939" y="5338862"/>
              <a:ext cx="85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LOAD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09D24F-4CBA-4FFD-884F-1BD12EB025FC}"/>
                </a:ext>
              </a:extLst>
            </p:cNvPr>
            <p:cNvSpPr txBox="1"/>
            <p:nvPr/>
          </p:nvSpPr>
          <p:spPr>
            <a:xfrm>
              <a:off x="2122016" y="5930106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490E0D5-F166-4D77-A9C9-3C3DDA2DB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0177" y="5038923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B7686E-6A67-40B6-96B6-4D15C41CA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93" y="5722670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Voltage, Current and Power Supplies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49DF1-33AC-4F5B-A02C-2ECA2594B361}"/>
              </a:ext>
            </a:extLst>
          </p:cNvPr>
          <p:cNvSpPr txBox="1"/>
          <p:nvPr/>
        </p:nvSpPr>
        <p:spPr>
          <a:xfrm>
            <a:off x="704092" y="1334285"/>
            <a:ext cx="7836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power supply provides a constant voltage to its load at all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Voltage rating of supply must be equal to what the load requires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load needs 5V then the supply must be rated at 5V</a:t>
            </a:r>
          </a:p>
          <a:p>
            <a:endParaRPr lang="en-US" sz="2000" dirty="0"/>
          </a:p>
          <a:p>
            <a:r>
              <a:rPr lang="en-US" sz="2000" dirty="0"/>
              <a:t>The load draws however much current it needs, this varies with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audio amp draws more current when a loud signal is being played than when a quiet signal is being played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blinking LED circuit draws more current when the LED is illuminated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Supply current rating must be larger than or equal to what the load needs. A 1 million amp power supply will work with a load that only needs 1 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143AF4-A9DA-46A8-956C-AB9E11B35B83}"/>
              </a:ext>
            </a:extLst>
          </p:cNvPr>
          <p:cNvCxnSpPr>
            <a:cxnSpLocks/>
          </p:cNvCxnSpPr>
          <p:nvPr/>
        </p:nvCxnSpPr>
        <p:spPr>
          <a:xfrm>
            <a:off x="4210165" y="5114979"/>
            <a:ext cx="0" cy="38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D14F8E-0810-48F6-878B-AE7CB21C05B5}"/>
              </a:ext>
            </a:extLst>
          </p:cNvPr>
          <p:cNvCxnSpPr>
            <a:cxnSpLocks/>
          </p:cNvCxnSpPr>
          <p:nvPr/>
        </p:nvCxnSpPr>
        <p:spPr>
          <a:xfrm>
            <a:off x="3854957" y="5508216"/>
            <a:ext cx="6957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250E89-EC4D-4503-9241-24E2E3650B8B}"/>
              </a:ext>
            </a:extLst>
          </p:cNvPr>
          <p:cNvCxnSpPr>
            <a:cxnSpLocks/>
          </p:cNvCxnSpPr>
          <p:nvPr/>
        </p:nvCxnSpPr>
        <p:spPr>
          <a:xfrm>
            <a:off x="4056734" y="5694750"/>
            <a:ext cx="298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7FD0D-02C8-4090-A40D-78FEECE3499D}"/>
              </a:ext>
            </a:extLst>
          </p:cNvPr>
          <p:cNvCxnSpPr>
            <a:cxnSpLocks/>
          </p:cNvCxnSpPr>
          <p:nvPr/>
        </p:nvCxnSpPr>
        <p:spPr>
          <a:xfrm>
            <a:off x="4213351" y="5694750"/>
            <a:ext cx="0" cy="373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144B13-A8E2-4247-8FCE-A68D220A8160}"/>
              </a:ext>
            </a:extLst>
          </p:cNvPr>
          <p:cNvCxnSpPr>
            <a:cxnSpLocks/>
          </p:cNvCxnSpPr>
          <p:nvPr/>
        </p:nvCxnSpPr>
        <p:spPr>
          <a:xfrm flipV="1">
            <a:off x="4210165" y="4852675"/>
            <a:ext cx="0" cy="2787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D40BE-8E42-48DC-8BC0-CA0C5F5162FF}"/>
              </a:ext>
            </a:extLst>
          </p:cNvPr>
          <p:cNvCxnSpPr>
            <a:cxnSpLocks/>
          </p:cNvCxnSpPr>
          <p:nvPr/>
        </p:nvCxnSpPr>
        <p:spPr>
          <a:xfrm flipV="1">
            <a:off x="4200986" y="4860822"/>
            <a:ext cx="3203996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8F6A91-B1D6-4D5D-917D-D8FCCE6C7C37}"/>
              </a:ext>
            </a:extLst>
          </p:cNvPr>
          <p:cNvSpPr/>
          <p:nvPr/>
        </p:nvSpPr>
        <p:spPr>
          <a:xfrm>
            <a:off x="6830408" y="5252041"/>
            <a:ext cx="1161288" cy="60350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F5C74D-9976-4CB8-BE8A-2826B5116F13}"/>
              </a:ext>
            </a:extLst>
          </p:cNvPr>
          <p:cNvCxnSpPr>
            <a:cxnSpLocks/>
          </p:cNvCxnSpPr>
          <p:nvPr/>
        </p:nvCxnSpPr>
        <p:spPr>
          <a:xfrm flipV="1">
            <a:off x="4210165" y="6069755"/>
            <a:ext cx="0" cy="2787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08698C-DDA2-430E-8762-4F1A915E1CAA}"/>
              </a:ext>
            </a:extLst>
          </p:cNvPr>
          <p:cNvCxnSpPr>
            <a:cxnSpLocks/>
          </p:cNvCxnSpPr>
          <p:nvPr/>
        </p:nvCxnSpPr>
        <p:spPr>
          <a:xfrm flipV="1">
            <a:off x="4202814" y="6342247"/>
            <a:ext cx="3202168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887350-DE8C-4612-AB16-33A19D3B7BD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406484" y="4843533"/>
            <a:ext cx="4568" cy="4085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D6C372-95F3-4312-A010-1C5F7D1BB20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04982" y="5855545"/>
            <a:ext cx="6070" cy="4929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43C059-53AF-4037-9F3C-8846A769AC49}"/>
              </a:ext>
            </a:extLst>
          </p:cNvPr>
          <p:cNvCxnSpPr>
            <a:cxnSpLocks/>
          </p:cNvCxnSpPr>
          <p:nvPr/>
        </p:nvCxnSpPr>
        <p:spPr>
          <a:xfrm>
            <a:off x="7503024" y="4925510"/>
            <a:ext cx="0" cy="276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4AB6427-FCDD-41C8-B2E1-11A4668B2DBF}"/>
              </a:ext>
            </a:extLst>
          </p:cNvPr>
          <p:cNvSpPr txBox="1"/>
          <p:nvPr/>
        </p:nvSpPr>
        <p:spPr>
          <a:xfrm>
            <a:off x="7271694" y="4875286"/>
            <a:ext cx="11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LOAD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B1132-C972-4522-A601-DC701A0E946A}"/>
              </a:ext>
            </a:extLst>
          </p:cNvPr>
          <p:cNvGrpSpPr/>
          <p:nvPr/>
        </p:nvGrpSpPr>
        <p:grpSpPr>
          <a:xfrm>
            <a:off x="4507644" y="4748779"/>
            <a:ext cx="855208" cy="1728222"/>
            <a:chOff x="1838939" y="4663549"/>
            <a:chExt cx="855208" cy="17282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59EC36-0060-4A7F-8D95-5590B775232D}"/>
                </a:ext>
              </a:extLst>
            </p:cNvPr>
            <p:cNvSpPr txBox="1"/>
            <p:nvPr/>
          </p:nvSpPr>
          <p:spPr>
            <a:xfrm>
              <a:off x="2098057" y="4663549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C9A737-A74F-4CC8-85F3-C00BC4F9A0A0}"/>
                </a:ext>
              </a:extLst>
            </p:cNvPr>
            <p:cNvSpPr txBox="1"/>
            <p:nvPr/>
          </p:nvSpPr>
          <p:spPr>
            <a:xfrm>
              <a:off x="1838939" y="5338862"/>
              <a:ext cx="85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SUPPLY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A3B17F-0687-4E85-B572-6A48F3B09EF5}"/>
                </a:ext>
              </a:extLst>
            </p:cNvPr>
            <p:cNvSpPr txBox="1"/>
            <p:nvPr/>
          </p:nvSpPr>
          <p:spPr>
            <a:xfrm>
              <a:off x="2122016" y="5930106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F94811-9D2F-46A4-9A39-C452F8471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0177" y="5038923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798514-49B8-410C-B89F-3C4376CDF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93" y="5722670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0E0B31-AF22-42D7-933E-B3978FF3CE87}"/>
              </a:ext>
            </a:extLst>
          </p:cNvPr>
          <p:cNvGrpSpPr/>
          <p:nvPr/>
        </p:nvGrpSpPr>
        <p:grpSpPr>
          <a:xfrm>
            <a:off x="6118146" y="4740542"/>
            <a:ext cx="855208" cy="1728222"/>
            <a:chOff x="1838939" y="4663549"/>
            <a:chExt cx="855208" cy="172822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7CE1FB-E1EA-4A17-B290-DAE2ACA5840B}"/>
                </a:ext>
              </a:extLst>
            </p:cNvPr>
            <p:cNvSpPr txBox="1"/>
            <p:nvPr/>
          </p:nvSpPr>
          <p:spPr>
            <a:xfrm>
              <a:off x="2098057" y="4663549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347A61-C3EA-4A1B-A66D-0D867B5C66AC}"/>
                </a:ext>
              </a:extLst>
            </p:cNvPr>
            <p:cNvSpPr txBox="1"/>
            <p:nvPr/>
          </p:nvSpPr>
          <p:spPr>
            <a:xfrm>
              <a:off x="1838939" y="5338862"/>
              <a:ext cx="85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LOAD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09D24F-4CBA-4FFD-884F-1BD12EB025FC}"/>
                </a:ext>
              </a:extLst>
            </p:cNvPr>
            <p:cNvSpPr txBox="1"/>
            <p:nvPr/>
          </p:nvSpPr>
          <p:spPr>
            <a:xfrm>
              <a:off x="2122016" y="5930106"/>
              <a:ext cx="274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490E0D5-F166-4D77-A9C9-3C3DDA2DB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0177" y="5038923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B7686E-6A67-40B6-96B6-4D15C41CA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93" y="5722670"/>
              <a:ext cx="6409" cy="349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4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Classic AC to DC Linear Supply</a:t>
            </a:r>
          </a:p>
        </p:txBody>
      </p:sp>
      <p:pic>
        <p:nvPicPr>
          <p:cNvPr id="2054" name="Picture 6" descr="http://www.jestineyong.com/wp-content/uploads/2014/11/linear-power-supplies-diagram.jpg">
            <a:extLst>
              <a:ext uri="{FF2B5EF4-FFF2-40B4-BE49-F238E27FC236}">
                <a16:creationId xmlns:a16="http://schemas.microsoft.com/office/drawing/2014/main" id="{8A1C51C2-6E7B-4263-B0AA-E2BD93C6A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9626" y="1937954"/>
            <a:ext cx="6335283" cy="157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670FDE-0F42-40AC-AE22-44E7E5E578C3}"/>
              </a:ext>
            </a:extLst>
          </p:cNvPr>
          <p:cNvSpPr/>
          <p:nvPr/>
        </p:nvSpPr>
        <p:spPr>
          <a:xfrm>
            <a:off x="779766" y="4058684"/>
            <a:ext cx="2513310" cy="7784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Efficiency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~90-95%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D1D9D4-C063-4C05-A294-F1FF626EC48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036421" y="3521675"/>
            <a:ext cx="798580" cy="5370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1D8EA8-228E-4A97-9DCA-BF9828B568C1}"/>
              </a:ext>
            </a:extLst>
          </p:cNvPr>
          <p:cNvSpPr/>
          <p:nvPr/>
        </p:nvSpPr>
        <p:spPr>
          <a:xfrm>
            <a:off x="3415769" y="3972701"/>
            <a:ext cx="2206555" cy="53647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Efficiency ~80%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A9A7AA-CDBD-450A-ADDE-75ACD4C8F0E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419304" y="3342503"/>
            <a:ext cx="99743" cy="6301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DD4741-3180-4A3A-8A27-CD8307B60897}"/>
              </a:ext>
            </a:extLst>
          </p:cNvPr>
          <p:cNvSpPr/>
          <p:nvPr/>
        </p:nvSpPr>
        <p:spPr>
          <a:xfrm>
            <a:off x="6080814" y="4300683"/>
            <a:ext cx="2513310" cy="53647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50-80% efficient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2D870D-5492-4ABF-A77A-2D5FFEEF657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203092" y="2829697"/>
            <a:ext cx="1134377" cy="14709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2E88D5C-8B67-4DD3-BD2C-ED8DA1BCFC89}"/>
              </a:ext>
            </a:extLst>
          </p:cNvPr>
          <p:cNvSpPr/>
          <p:nvPr/>
        </p:nvSpPr>
        <p:spPr>
          <a:xfrm>
            <a:off x="1600200" y="1781384"/>
            <a:ext cx="3910914" cy="201214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BC0176-5444-425A-8537-DBA235D67801}"/>
              </a:ext>
            </a:extLst>
          </p:cNvPr>
          <p:cNvSpPr/>
          <p:nvPr/>
        </p:nvSpPr>
        <p:spPr>
          <a:xfrm>
            <a:off x="5581727" y="1774544"/>
            <a:ext cx="1381306" cy="201898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ED30C-21E0-4C2D-8821-7858C81ED562}"/>
              </a:ext>
            </a:extLst>
          </p:cNvPr>
          <p:cNvSpPr txBox="1"/>
          <p:nvPr/>
        </p:nvSpPr>
        <p:spPr>
          <a:xfrm>
            <a:off x="1550204" y="1412053"/>
            <a:ext cx="27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Unregulated Linear AC-DC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06DDB-36F1-4BB7-9999-F1F46CFFF104}"/>
              </a:ext>
            </a:extLst>
          </p:cNvPr>
          <p:cNvSpPr txBox="1"/>
          <p:nvPr/>
        </p:nvSpPr>
        <p:spPr>
          <a:xfrm>
            <a:off x="5527227" y="1412052"/>
            <a:ext cx="27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Regulated DC-DC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296189-4592-4D83-8809-61AE208D6599}"/>
              </a:ext>
            </a:extLst>
          </p:cNvPr>
          <p:cNvSpPr/>
          <p:nvPr/>
        </p:nvSpPr>
        <p:spPr>
          <a:xfrm>
            <a:off x="518419" y="5414309"/>
            <a:ext cx="8294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u="sng" dirty="0"/>
              <a:t>An unregulated linear AC-DC supply is fairly efficient, 75%</a:t>
            </a:r>
          </a:p>
          <a:p>
            <a:pPr marL="285750" indent="-285750">
              <a:buFontTx/>
              <a:buChar char="-"/>
            </a:pPr>
            <a:r>
              <a:rPr lang="en-US" b="1" i="1" u="sng" dirty="0"/>
              <a:t>An unregulated linear AC-DC supply might be a fast off-the-shelf option</a:t>
            </a:r>
          </a:p>
          <a:p>
            <a:pPr marL="285750" indent="-285750">
              <a:buFontTx/>
              <a:buChar char="-"/>
            </a:pPr>
            <a:r>
              <a:rPr lang="en-US" b="1" i="1" u="sng" dirty="0"/>
              <a:t>A regulated linear AC-DC supply is typically 40-60%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8C601-1665-48B8-919E-B30274E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linear power supplies">
            <a:extLst>
              <a:ext uri="{FF2B5EF4-FFF2-40B4-BE49-F238E27FC236}">
                <a16:creationId xmlns:a16="http://schemas.microsoft.com/office/drawing/2014/main" id="{9B31EF29-66FA-4C01-BD1C-17959FCF7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0362" y="1280308"/>
            <a:ext cx="6088582" cy="240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13" y="288285"/>
            <a:ext cx="7793729" cy="986546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How does an unregulated linear work?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D760E9-D892-4867-A0AB-808668BC3DB7}"/>
              </a:ext>
            </a:extLst>
          </p:cNvPr>
          <p:cNvSpPr txBox="1"/>
          <p:nvPr/>
        </p:nvSpPr>
        <p:spPr>
          <a:xfrm>
            <a:off x="6326700" y="5400385"/>
            <a:ext cx="269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~16VDC no load</a:t>
            </a:r>
          </a:p>
          <a:p>
            <a:pPr algn="ctr"/>
            <a:r>
              <a:rPr lang="en-US" sz="2400" dirty="0"/>
              <a:t>~11V full load</a:t>
            </a:r>
          </a:p>
          <a:p>
            <a:pPr algn="ctr"/>
            <a:r>
              <a:rPr lang="en-US" sz="2400" dirty="0"/>
              <a:t>~30% drop is typical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7EF7CE-7B85-41F0-9B56-C1575CE8E17B}"/>
              </a:ext>
            </a:extLst>
          </p:cNvPr>
          <p:cNvSpPr txBox="1"/>
          <p:nvPr/>
        </p:nvSpPr>
        <p:spPr>
          <a:xfrm>
            <a:off x="3659663" y="5386451"/>
            <a:ext cx="2139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12VAC RMS</a:t>
            </a:r>
          </a:p>
          <a:p>
            <a:pPr algn="ctr"/>
            <a:r>
              <a:rPr lang="en-US" sz="2400" dirty="0"/>
              <a:t>17V peak</a:t>
            </a:r>
          </a:p>
          <a:p>
            <a:pPr algn="ctr"/>
            <a:r>
              <a:rPr lang="en-US" sz="2400" dirty="0"/>
              <a:t>34V peak-peak</a:t>
            </a:r>
          </a:p>
        </p:txBody>
      </p:sp>
      <p:pic>
        <p:nvPicPr>
          <p:cNvPr id="2050" name="Picture 2" descr="Image result for sine wave">
            <a:extLst>
              <a:ext uri="{FF2B5EF4-FFF2-40B4-BE49-F238E27FC236}">
                <a16:creationId xmlns:a16="http://schemas.microsoft.com/office/drawing/2014/main" id="{14F92C90-7AC1-4987-A493-171E02FF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8" y="3380911"/>
            <a:ext cx="1283792" cy="17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30E092-6473-49D2-89C4-E0B0EF8B7A6F}"/>
              </a:ext>
            </a:extLst>
          </p:cNvPr>
          <p:cNvSpPr txBox="1"/>
          <p:nvPr/>
        </p:nvSpPr>
        <p:spPr>
          <a:xfrm>
            <a:off x="1124362" y="5386451"/>
            <a:ext cx="236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120VAC RMS</a:t>
            </a:r>
          </a:p>
          <a:p>
            <a:pPr algn="ctr"/>
            <a:r>
              <a:rPr lang="en-US" sz="2400" dirty="0"/>
              <a:t>170V peak</a:t>
            </a:r>
          </a:p>
          <a:p>
            <a:pPr algn="ctr"/>
            <a:r>
              <a:rPr lang="en-US" sz="2400" dirty="0"/>
              <a:t>340V peak-peak</a:t>
            </a:r>
            <a:endParaRPr lang="en-US" sz="2400" baseline="-25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7B46C9-4F4F-43D4-BE1C-D3130822DEF5}"/>
              </a:ext>
            </a:extLst>
          </p:cNvPr>
          <p:cNvGrpSpPr/>
          <p:nvPr/>
        </p:nvGrpSpPr>
        <p:grpSpPr>
          <a:xfrm>
            <a:off x="6702932" y="4133254"/>
            <a:ext cx="1638860" cy="1140254"/>
            <a:chOff x="6238572" y="4133254"/>
            <a:chExt cx="1638860" cy="114025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846ACA-5DDD-4DC8-81C8-AEC79709FD7F}"/>
                </a:ext>
              </a:extLst>
            </p:cNvPr>
            <p:cNvCxnSpPr>
              <a:cxnSpLocks/>
            </p:cNvCxnSpPr>
            <p:nvPr/>
          </p:nvCxnSpPr>
          <p:spPr>
            <a:xfrm>
              <a:off x="6580811" y="4133254"/>
              <a:ext cx="0" cy="7333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6570A7-6AD1-4A10-BAC2-F133D290D509}"/>
                </a:ext>
              </a:extLst>
            </p:cNvPr>
            <p:cNvSpPr txBox="1"/>
            <p:nvPr/>
          </p:nvSpPr>
          <p:spPr>
            <a:xfrm>
              <a:off x="6238572" y="4281161"/>
              <a:ext cx="68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</a:t>
              </a:r>
              <a:endParaRPr lang="en-US" sz="2400" b="1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F47A7-CA18-4F2B-A690-AAD40EF5984B}"/>
                </a:ext>
              </a:extLst>
            </p:cNvPr>
            <p:cNvSpPr txBox="1"/>
            <p:nvPr/>
          </p:nvSpPr>
          <p:spPr>
            <a:xfrm>
              <a:off x="6846478" y="4811843"/>
              <a:ext cx="858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time</a:t>
              </a:r>
              <a:endParaRPr lang="en-US" sz="2400" b="1" baseline="-250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CD6A43-BC6D-49CE-B7C8-A85E032C4F07}"/>
                </a:ext>
              </a:extLst>
            </p:cNvPr>
            <p:cNvCxnSpPr>
              <a:cxnSpLocks/>
            </p:cNvCxnSpPr>
            <p:nvPr/>
          </p:nvCxnSpPr>
          <p:spPr>
            <a:xfrm>
              <a:off x="6580811" y="4854459"/>
              <a:ext cx="12966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DAC89-3B16-40C7-A7DA-A64E548D5E43}"/>
                </a:ext>
              </a:extLst>
            </p:cNvPr>
            <p:cNvCxnSpPr>
              <a:cxnSpLocks/>
            </p:cNvCxnSpPr>
            <p:nvPr/>
          </p:nvCxnSpPr>
          <p:spPr>
            <a:xfrm>
              <a:off x="6580810" y="4530681"/>
              <a:ext cx="78904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03BA42-921A-4CD3-B36D-392C3E3A4D62}"/>
                </a:ext>
              </a:extLst>
            </p:cNvPr>
            <p:cNvSpPr txBox="1"/>
            <p:nvPr/>
          </p:nvSpPr>
          <p:spPr>
            <a:xfrm>
              <a:off x="6727288" y="4133254"/>
              <a:ext cx="79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12V</a:t>
              </a:r>
              <a:endParaRPr lang="en-US" sz="2400" b="1" baseline="-25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B3B2AA-7B26-40EC-A802-22C6A6BE4247}"/>
              </a:ext>
            </a:extLst>
          </p:cNvPr>
          <p:cNvGrpSpPr/>
          <p:nvPr/>
        </p:nvGrpSpPr>
        <p:grpSpPr>
          <a:xfrm>
            <a:off x="3731659" y="4090923"/>
            <a:ext cx="1751742" cy="1217726"/>
            <a:chOff x="3527916" y="4090923"/>
            <a:chExt cx="1751742" cy="1217726"/>
          </a:xfrm>
        </p:grpSpPr>
        <p:pic>
          <p:nvPicPr>
            <p:cNvPr id="20" name="Picture 2" descr="Image result for sine wave">
              <a:extLst>
                <a:ext uri="{FF2B5EF4-FFF2-40B4-BE49-F238E27FC236}">
                  <a16:creationId xmlns:a16="http://schemas.microsoft.com/office/drawing/2014/main" id="{2B9EF7FD-840E-4E3D-BA24-F9AF314FD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092" y="4090923"/>
              <a:ext cx="1283792" cy="89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022E69-7E22-4184-B176-77C354688548}"/>
                </a:ext>
              </a:extLst>
            </p:cNvPr>
            <p:cNvCxnSpPr>
              <a:cxnSpLocks/>
            </p:cNvCxnSpPr>
            <p:nvPr/>
          </p:nvCxnSpPr>
          <p:spPr>
            <a:xfrm>
              <a:off x="3870155" y="4168395"/>
              <a:ext cx="0" cy="7333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078235-EC31-4ABF-BC0A-A92587D92A02}"/>
                </a:ext>
              </a:extLst>
            </p:cNvPr>
            <p:cNvSpPr txBox="1"/>
            <p:nvPr/>
          </p:nvSpPr>
          <p:spPr>
            <a:xfrm>
              <a:off x="3527916" y="4316302"/>
              <a:ext cx="68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</a:t>
              </a:r>
              <a:endParaRPr lang="en-US" sz="2400" b="1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F0659-E2DE-4E2A-AAB3-CFC0DAB7336B}"/>
                </a:ext>
              </a:extLst>
            </p:cNvPr>
            <p:cNvSpPr txBox="1"/>
            <p:nvPr/>
          </p:nvSpPr>
          <p:spPr>
            <a:xfrm>
              <a:off x="3870154" y="4846984"/>
              <a:ext cx="858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time</a:t>
              </a:r>
              <a:endParaRPr lang="en-US" sz="2400" b="1" baseline="-25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AE19D4-77F1-4334-A561-1AA8BCB139E2}"/>
                </a:ext>
              </a:extLst>
            </p:cNvPr>
            <p:cNvCxnSpPr>
              <a:cxnSpLocks/>
            </p:cNvCxnSpPr>
            <p:nvPr/>
          </p:nvCxnSpPr>
          <p:spPr>
            <a:xfrm>
              <a:off x="3870155" y="4889600"/>
              <a:ext cx="14095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B3A017-4D3F-4EEE-AE61-719786FCE8B9}"/>
              </a:ext>
            </a:extLst>
          </p:cNvPr>
          <p:cNvCxnSpPr>
            <a:cxnSpLocks/>
          </p:cNvCxnSpPr>
          <p:nvPr/>
        </p:nvCxnSpPr>
        <p:spPr>
          <a:xfrm>
            <a:off x="1597450" y="3589633"/>
            <a:ext cx="0" cy="1293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3956E4-4FAB-4DB5-9CB1-164CE1A37EC0}"/>
              </a:ext>
            </a:extLst>
          </p:cNvPr>
          <p:cNvSpPr txBox="1"/>
          <p:nvPr/>
        </p:nvSpPr>
        <p:spPr>
          <a:xfrm>
            <a:off x="1255211" y="4297575"/>
            <a:ext cx="68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3D67BC-83C0-40E9-AA8A-A53C600E8E7E}"/>
              </a:ext>
            </a:extLst>
          </p:cNvPr>
          <p:cNvSpPr txBox="1"/>
          <p:nvPr/>
        </p:nvSpPr>
        <p:spPr>
          <a:xfrm>
            <a:off x="1597449" y="4828257"/>
            <a:ext cx="85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</a:t>
            </a:r>
            <a:endParaRPr lang="en-US" sz="2400" b="1" baseline="-25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CA509E-31F7-4FAB-9CB9-0A0929C5317F}"/>
              </a:ext>
            </a:extLst>
          </p:cNvPr>
          <p:cNvCxnSpPr>
            <a:cxnSpLocks/>
          </p:cNvCxnSpPr>
          <p:nvPr/>
        </p:nvCxnSpPr>
        <p:spPr>
          <a:xfrm>
            <a:off x="1597450" y="4870873"/>
            <a:ext cx="14095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CCAB8-56BE-45E8-9ED8-7C06AEAC5ADF}"/>
              </a:ext>
            </a:extLst>
          </p:cNvPr>
          <p:cNvCxnSpPr>
            <a:cxnSpLocks/>
          </p:cNvCxnSpPr>
          <p:nvPr/>
        </p:nvCxnSpPr>
        <p:spPr>
          <a:xfrm>
            <a:off x="3542331" y="1396314"/>
            <a:ext cx="0" cy="269460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38BEF4-09E8-4D59-8A7B-10C69A2562FA}"/>
              </a:ext>
            </a:extLst>
          </p:cNvPr>
          <p:cNvCxnSpPr>
            <a:cxnSpLocks/>
          </p:cNvCxnSpPr>
          <p:nvPr/>
        </p:nvCxnSpPr>
        <p:spPr>
          <a:xfrm>
            <a:off x="7675081" y="1396314"/>
            <a:ext cx="0" cy="269460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AEFCFF-FFC1-4D77-90FC-A89FCAD8E4EC}"/>
              </a:ext>
            </a:extLst>
          </p:cNvPr>
          <p:cNvCxnSpPr>
            <a:cxnSpLocks/>
          </p:cNvCxnSpPr>
          <p:nvPr/>
        </p:nvCxnSpPr>
        <p:spPr>
          <a:xfrm>
            <a:off x="2512737" y="1396314"/>
            <a:ext cx="0" cy="25949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637A28-D14B-4DC7-BEF5-F3964383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54" y="349501"/>
            <a:ext cx="7382305" cy="839463"/>
          </a:xfrm>
        </p:spPr>
        <p:txBody>
          <a:bodyPr>
            <a:noAutofit/>
          </a:bodyPr>
          <a:lstStyle/>
          <a:p>
            <a:r>
              <a:rPr lang="en-US" sz="4000" dirty="0"/>
              <a:t>Unregulated vs regulated behavior</a:t>
            </a:r>
            <a:endParaRPr lang="en-US" sz="3600" dirty="0"/>
          </a:p>
        </p:txBody>
      </p:sp>
      <p:pic>
        <p:nvPicPr>
          <p:cNvPr id="2050" name="Picture 2" descr="http://www.clever4hire.com/special-articles/_/rsrc/1468847313482/home/ac-dc-power-supplies---using-wall-warts/12%20volt%20results%20-all-a%20-%20800.jpg">
            <a:extLst>
              <a:ext uri="{FF2B5EF4-FFF2-40B4-BE49-F238E27FC236}">
                <a16:creationId xmlns:a16="http://schemas.microsoft.com/office/drawing/2014/main" id="{166036F1-B6A8-4866-85C0-EE2570F4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8" y="1153148"/>
            <a:ext cx="7673793" cy="557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6E4-1833-42BE-8B95-9A24A2B2DCBF}"/>
              </a:ext>
            </a:extLst>
          </p:cNvPr>
          <p:cNvSpPr/>
          <p:nvPr/>
        </p:nvSpPr>
        <p:spPr>
          <a:xfrm>
            <a:off x="3435178" y="2025412"/>
            <a:ext cx="2273643" cy="106885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Common </a:t>
            </a:r>
            <a:r>
              <a:rPr lang="en-US" sz="2000" b="1" dirty="0">
                <a:solidFill>
                  <a:srgbClr val="FF0000"/>
                </a:solidFill>
              </a:rPr>
              <a:t>unregulated</a:t>
            </a:r>
            <a:r>
              <a:rPr lang="en-US" sz="2000" b="1" dirty="0">
                <a:solidFill>
                  <a:schemeClr val="tx1"/>
                </a:solidFill>
              </a:rPr>
              <a:t> linear supplies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34A39A-B8AB-4BC0-9709-AA51047A0713}"/>
              </a:ext>
            </a:extLst>
          </p:cNvPr>
          <p:cNvSpPr/>
          <p:nvPr/>
        </p:nvSpPr>
        <p:spPr>
          <a:xfrm>
            <a:off x="5583195" y="3083002"/>
            <a:ext cx="2057399" cy="15075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Common </a:t>
            </a:r>
            <a:r>
              <a:rPr lang="en-US" sz="2000" b="1" dirty="0">
                <a:solidFill>
                  <a:srgbClr val="FF0000"/>
                </a:solidFill>
              </a:rPr>
              <a:t>regulated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supplies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(these happen to be switchers)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75291A-1122-4933-93DB-954EA9FEADE7}"/>
              </a:ext>
            </a:extLst>
          </p:cNvPr>
          <p:cNvSpPr/>
          <p:nvPr/>
        </p:nvSpPr>
        <p:spPr>
          <a:xfrm>
            <a:off x="2724665" y="3244846"/>
            <a:ext cx="574589" cy="129626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9F531-C191-49DF-8F91-B45DEF7C9F98}"/>
              </a:ext>
            </a:extLst>
          </p:cNvPr>
          <p:cNvCxnSpPr>
            <a:cxnSpLocks/>
          </p:cNvCxnSpPr>
          <p:nvPr/>
        </p:nvCxnSpPr>
        <p:spPr>
          <a:xfrm flipH="1">
            <a:off x="3126260" y="3045941"/>
            <a:ext cx="376634" cy="291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6B1F14A-DAA4-4E5C-A6E3-3CCD4814F4C4}"/>
              </a:ext>
            </a:extLst>
          </p:cNvPr>
          <p:cNvSpPr/>
          <p:nvPr/>
        </p:nvSpPr>
        <p:spPr>
          <a:xfrm>
            <a:off x="3435178" y="4687176"/>
            <a:ext cx="376635" cy="6063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6B8142-4880-4716-92FD-87353CE9332E}"/>
              </a:ext>
            </a:extLst>
          </p:cNvPr>
          <p:cNvCxnSpPr>
            <a:cxnSpLocks/>
            <a:stCxn id="19" idx="1"/>
            <a:endCxn id="24" idx="7"/>
          </p:cNvCxnSpPr>
          <p:nvPr/>
        </p:nvCxnSpPr>
        <p:spPr>
          <a:xfrm flipH="1">
            <a:off x="3756656" y="3836765"/>
            <a:ext cx="1826539" cy="9392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603D-9A2F-4E5E-99BE-7824F910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34" y="313685"/>
            <a:ext cx="7556006" cy="98654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Bypass/Decoupling 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D05AB-F64D-45A0-9000-8C5A9C6C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05F19-5AEF-4060-B0D1-8BB69937EE04}"/>
              </a:ext>
            </a:extLst>
          </p:cNvPr>
          <p:cNvSpPr txBox="1"/>
          <p:nvPr/>
        </p:nvSpPr>
        <p:spPr>
          <a:xfrm>
            <a:off x="2937634" y="5849430"/>
            <a:ext cx="33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See simulations</a:t>
            </a:r>
            <a:endParaRPr lang="en-US" sz="24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0140D-FF6B-407D-BE56-5E5A8108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74" y="1516828"/>
            <a:ext cx="4650526" cy="39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1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7444</TotalTime>
  <Words>843</Words>
  <Application>Microsoft Office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 Supplies 101 AC-DC Converters</vt:lpstr>
      <vt:lpstr>PowerPoint Presentation</vt:lpstr>
      <vt:lpstr>Tonight’s Agenda AC-DC Supplies</vt:lpstr>
      <vt:lpstr>Voltage</vt:lpstr>
      <vt:lpstr>Voltage, Current and Power Supplies</vt:lpstr>
      <vt:lpstr>Classic AC to DC Linear Supply</vt:lpstr>
      <vt:lpstr>How does an unregulated linear work?</vt:lpstr>
      <vt:lpstr>Unregulated vs regulated behavior</vt:lpstr>
      <vt:lpstr>Bypass/Decoupling Capacitors</vt:lpstr>
      <vt:lpstr>Component Selection</vt:lpstr>
      <vt:lpstr>Workhorse Components</vt:lpstr>
      <vt:lpstr>AC-DC Switch Mode Supply</vt:lpstr>
      <vt:lpstr>A little more detailed view</vt:lpstr>
      <vt:lpstr>The real deal</vt:lpstr>
      <vt:lpstr>AC-DC type, 2.5A class linear vs switching supplies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503</cp:revision>
  <dcterms:created xsi:type="dcterms:W3CDTF">2017-12-03T23:27:36Z</dcterms:created>
  <dcterms:modified xsi:type="dcterms:W3CDTF">2019-01-12T01:01:08Z</dcterms:modified>
</cp:coreProperties>
</file>