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8" r:id="rId3"/>
    <p:sldId id="420" r:id="rId4"/>
    <p:sldId id="445" r:id="rId5"/>
    <p:sldId id="421" r:id="rId6"/>
    <p:sldId id="422" r:id="rId7"/>
    <p:sldId id="466" r:id="rId8"/>
    <p:sldId id="471" r:id="rId9"/>
    <p:sldId id="450" r:id="rId10"/>
    <p:sldId id="426" r:id="rId11"/>
    <p:sldId id="425" r:id="rId12"/>
    <p:sldId id="424" r:id="rId13"/>
    <p:sldId id="446" r:id="rId14"/>
    <p:sldId id="416" r:id="rId15"/>
    <p:sldId id="467" r:id="rId16"/>
    <p:sldId id="454" r:id="rId17"/>
    <p:sldId id="473" r:id="rId18"/>
    <p:sldId id="455" r:id="rId19"/>
    <p:sldId id="458" r:id="rId20"/>
    <p:sldId id="472" r:id="rId21"/>
    <p:sldId id="456" r:id="rId22"/>
    <p:sldId id="459" r:id="rId23"/>
    <p:sldId id="457" r:id="rId24"/>
    <p:sldId id="465" r:id="rId25"/>
    <p:sldId id="463" r:id="rId26"/>
    <p:sldId id="462" r:id="rId27"/>
    <p:sldId id="448" r:id="rId28"/>
    <p:sldId id="427" r:id="rId29"/>
    <p:sldId id="468" r:id="rId30"/>
    <p:sldId id="469" r:id="rId3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7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8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A-7E13-415E-BC07-836CBA6572C5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2E68-E447-4999-AB34-872BB3F84F01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B24-22EB-4B17-9A5F-40619732995F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881C-282A-43F7-8E1A-7135F7923BA1}" type="datetime1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ein Bridge Oscillator Using OP-AMP - My Circuit Study">
            <a:extLst>
              <a:ext uri="{FF2B5EF4-FFF2-40B4-BE49-F238E27FC236}">
                <a16:creationId xmlns:a16="http://schemas.microsoft.com/office/drawing/2014/main" id="{8D651139-473C-4D82-9369-BE3C0322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20" y="2169160"/>
            <a:ext cx="3894048" cy="204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ermistoru kullanarak sÄ±caklÄ±k kontrollÃ¼ DC Fan YapÄ±mÄ± ...">
            <a:extLst>
              <a:ext uri="{FF2B5EF4-FFF2-40B4-BE49-F238E27FC236}">
                <a16:creationId xmlns:a16="http://schemas.microsoft.com/office/drawing/2014/main" id="{4514A21B-2303-42AE-A007-9D3230612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37" y="3478399"/>
            <a:ext cx="30956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263843"/>
            <a:ext cx="7772400" cy="1178877"/>
          </a:xfrm>
        </p:spPr>
        <p:txBody>
          <a:bodyPr/>
          <a:lstStyle/>
          <a:p>
            <a:r>
              <a:rPr lang="en-US" dirty="0"/>
              <a:t>Analog Circuits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442720"/>
            <a:ext cx="6858000" cy="518160"/>
          </a:xfrm>
        </p:spPr>
        <p:txBody>
          <a:bodyPr/>
          <a:lstStyle/>
          <a:p>
            <a:r>
              <a:rPr lang="en-US" dirty="0"/>
              <a:t>Dec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  <p:pic>
        <p:nvPicPr>
          <p:cNvPr id="11270" name="Picture 6" descr="CN0217 Circuit Note | Analog Devices">
            <a:extLst>
              <a:ext uri="{FF2B5EF4-FFF2-40B4-BE49-F238E27FC236}">
                <a16:creationId xmlns:a16="http://schemas.microsoft.com/office/drawing/2014/main" id="{602657A8-D299-4F7E-98CB-F6D45734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46" y="4293739"/>
            <a:ext cx="3198812" cy="243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Fundamentals of Pressure Transducers | Hydraulics &amp; Pneumatics">
            <a:extLst>
              <a:ext uri="{FF2B5EF4-FFF2-40B4-BE49-F238E27FC236}">
                <a16:creationId xmlns:a16="http://schemas.microsoft.com/office/drawing/2014/main" id="{EA5C7F1B-4D23-42F6-88F0-833357D5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27" y="2186808"/>
            <a:ext cx="1931353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 Simple Motor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pic>
        <p:nvPicPr>
          <p:cNvPr id="8194" name="Picture 2" descr="Potentiometer Motor Control ~ wiring diagram components">
            <a:extLst>
              <a:ext uri="{FF2B5EF4-FFF2-40B4-BE49-F238E27FC236}">
                <a16:creationId xmlns:a16="http://schemas.microsoft.com/office/drawing/2014/main" id="{D2D24122-8692-4797-AE4E-C76BCDFC8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11" y="1816443"/>
            <a:ext cx="5188240" cy="393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A35340-4FA2-4A87-BDA5-B0F090A65E84}"/>
              </a:ext>
            </a:extLst>
          </p:cNvPr>
          <p:cNvSpPr txBox="1">
            <a:spLocks/>
          </p:cNvSpPr>
          <p:nvPr/>
        </p:nvSpPr>
        <p:spPr>
          <a:xfrm>
            <a:off x="587717" y="4286943"/>
            <a:ext cx="2748608" cy="1217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Analog voltage to be converted to digital by Arduino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1B830C-10B3-473B-BDFE-0FE51D0D88D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36325" y="3676135"/>
            <a:ext cx="902043" cy="121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CCD3D0F-7A64-4E3C-83F2-D5822F4C1EEF}"/>
              </a:ext>
            </a:extLst>
          </p:cNvPr>
          <p:cNvSpPr txBox="1">
            <a:spLocks/>
          </p:cNvSpPr>
          <p:nvPr/>
        </p:nvSpPr>
        <p:spPr>
          <a:xfrm>
            <a:off x="1353064" y="1872049"/>
            <a:ext cx="2042985" cy="8248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	  Knob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C5EB21-DEDE-4C4E-9CFA-60652DCDFCB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96049" y="2284475"/>
            <a:ext cx="428367" cy="78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AE96A3D-5B45-4629-B9E8-22234AF7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95" y="1968230"/>
            <a:ext cx="704701" cy="6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9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 Audio Amplifier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 descr="Image result for audio amplifier  waveforms">
            <a:extLst>
              <a:ext uri="{FF2B5EF4-FFF2-40B4-BE49-F238E27FC236}">
                <a16:creationId xmlns:a16="http://schemas.microsoft.com/office/drawing/2014/main" id="{D4BBBEEC-ABC7-4681-B891-5A79AF99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28" y="1745650"/>
            <a:ext cx="57245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62F56-C152-4E52-AA11-6DEC2F1FD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80" t="35793" r="40777" b="34358"/>
          <a:stretch/>
        </p:blipFill>
        <p:spPr>
          <a:xfrm>
            <a:off x="7452794" y="2236573"/>
            <a:ext cx="1112108" cy="1285103"/>
          </a:xfrm>
          <a:prstGeom prst="rect">
            <a:avLst/>
          </a:prstGeom>
        </p:spPr>
      </p:pic>
      <p:pic>
        <p:nvPicPr>
          <p:cNvPr id="7172" name="Picture 4" descr="Grimsby Yoga and Wellness - Eight Track Tape Day">
            <a:extLst>
              <a:ext uri="{FF2B5EF4-FFF2-40B4-BE49-F238E27FC236}">
                <a16:creationId xmlns:a16="http://schemas.microsoft.com/office/drawing/2014/main" id="{0F394E81-A9F1-43C6-8AE5-929C133D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0" y="2236573"/>
            <a:ext cx="1631092" cy="122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0927AE-0E32-47DD-96F6-880B5797EC94}"/>
              </a:ext>
            </a:extLst>
          </p:cNvPr>
          <p:cNvSpPr txBox="1">
            <a:spLocks/>
          </p:cNvSpPr>
          <p:nvPr/>
        </p:nvSpPr>
        <p:spPr>
          <a:xfrm>
            <a:off x="515894" y="4284447"/>
            <a:ext cx="8112211" cy="2130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Increase signal amplitude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Input signal has +/- voltage, no DC</a:t>
            </a:r>
          </a:p>
          <a:p>
            <a:pPr algn="ctr"/>
            <a:r>
              <a:rPr lang="en-US" sz="3200" b="1" dirty="0"/>
              <a:t>Output has +/- voltage, no DC</a:t>
            </a:r>
          </a:p>
          <a:p>
            <a:pPr algn="ctr"/>
            <a:r>
              <a:rPr lang="en-US" sz="3200" b="1" dirty="0"/>
              <a:t>Not too much distortion</a:t>
            </a:r>
          </a:p>
        </p:txBody>
      </p:sp>
    </p:spTree>
    <p:extLst>
      <p:ext uri="{BB962C8B-B14F-4D97-AF65-F5344CB8AC3E}">
        <p14:creationId xmlns:p14="http://schemas.microsoft.com/office/powerpoint/2010/main" val="310686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Signal - ECG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https://cdn.rohde-schwarz.com/pws/general/pictures/RTE-Capturing-small-ECG-signals-in-medical-applications_02.jpg">
            <a:extLst>
              <a:ext uri="{FF2B5EF4-FFF2-40B4-BE49-F238E27FC236}">
                <a16:creationId xmlns:a16="http://schemas.microsoft.com/office/drawing/2014/main" id="{C70ED870-BCBF-415A-83C9-37EC82D8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9" y="1576387"/>
            <a:ext cx="44196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14714E57-81E7-40C3-92FD-38451E5DF0E3}"/>
              </a:ext>
            </a:extLst>
          </p:cNvPr>
          <p:cNvSpPr txBox="1">
            <a:spLocks/>
          </p:cNvSpPr>
          <p:nvPr/>
        </p:nvSpPr>
        <p:spPr>
          <a:xfrm>
            <a:off x="4986981" y="1414847"/>
            <a:ext cx="3770870" cy="402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Non-invasive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12 leads on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Measures electrical changes on the skin due to heart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&lt;1mV signal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Fetal ECG ~1µV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10kHz bandwidth</a:t>
            </a:r>
          </a:p>
        </p:txBody>
      </p:sp>
    </p:spTree>
    <p:extLst>
      <p:ext uri="{BB962C8B-B14F-4D97-AF65-F5344CB8AC3E}">
        <p14:creationId xmlns:p14="http://schemas.microsoft.com/office/powerpoint/2010/main" val="272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makes analog hard?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F1644D0-6F58-411A-A82E-869051AAB4D8}"/>
              </a:ext>
            </a:extLst>
          </p:cNvPr>
          <p:cNvSpPr txBox="1">
            <a:spLocks/>
          </p:cNvSpPr>
          <p:nvPr/>
        </p:nvSpPr>
        <p:spPr>
          <a:xfrm>
            <a:off x="688193" y="1655283"/>
            <a:ext cx="7891519" cy="47070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Digital – thinking process is more like a </a:t>
            </a:r>
            <a:r>
              <a:rPr lang="en-US" sz="2800" b="1" i="1" u="sng" dirty="0">
                <a:latin typeface="+mn-lt"/>
              </a:rPr>
              <a:t>logic puzzle</a:t>
            </a:r>
            <a:r>
              <a:rPr lang="en-US" sz="2800" dirty="0">
                <a:latin typeface="+mn-lt"/>
              </a:rPr>
              <a:t>;  circuit elements are often fairly </a:t>
            </a:r>
            <a:r>
              <a:rPr lang="en-US" sz="2800" b="1" i="1" u="sng" dirty="0">
                <a:latin typeface="+mn-lt"/>
              </a:rPr>
              <a:t>ideal building blocks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Analog –uses non-ideal components and “true” circuit design principles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Signal min/max voltages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DC offsets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Distortion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285656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Time!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1942842" y="1233395"/>
            <a:ext cx="5174529" cy="1731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Let’s amplify a signal so it can optimally feed a microcontroller ADC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pic>
        <p:nvPicPr>
          <p:cNvPr id="3076" name="Picture 4" descr="Image result for adc schematic symbol">
            <a:extLst>
              <a:ext uri="{FF2B5EF4-FFF2-40B4-BE49-F238E27FC236}">
                <a16:creationId xmlns:a16="http://schemas.microsoft.com/office/drawing/2014/main" id="{793BC44A-4B3E-4CAF-9E46-56C6AB95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3887320"/>
            <a:ext cx="3619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mplifier block diagram  symbol">
            <a:extLst>
              <a:ext uri="{FF2B5EF4-FFF2-40B4-BE49-F238E27FC236}">
                <a16:creationId xmlns:a16="http://schemas.microsoft.com/office/drawing/2014/main" id="{CDCD2E01-D7BB-486F-8FE7-E31DA6C5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00" y="3840440"/>
            <a:ext cx="2419950" cy="11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hone with audio cable">
            <a:extLst>
              <a:ext uri="{FF2B5EF4-FFF2-40B4-BE49-F238E27FC236}">
                <a16:creationId xmlns:a16="http://schemas.microsoft.com/office/drawing/2014/main" id="{0694CD8E-EF5E-45CA-B1A1-A13AFB4E2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723" y="3544215"/>
            <a:ext cx="1840377" cy="16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05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Signal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pic>
        <p:nvPicPr>
          <p:cNvPr id="3076" name="Picture 4" descr="Image result for adc schematic symbol">
            <a:extLst>
              <a:ext uri="{FF2B5EF4-FFF2-40B4-BE49-F238E27FC236}">
                <a16:creationId xmlns:a16="http://schemas.microsoft.com/office/drawing/2014/main" id="{793BC44A-4B3E-4CAF-9E46-56C6AB95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23" y="1994161"/>
            <a:ext cx="3619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mplifier block diagram  symbol">
            <a:extLst>
              <a:ext uri="{FF2B5EF4-FFF2-40B4-BE49-F238E27FC236}">
                <a16:creationId xmlns:a16="http://schemas.microsoft.com/office/drawing/2014/main" id="{CDCD2E01-D7BB-486F-8FE7-E31DA6C5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20" y="2164614"/>
            <a:ext cx="1945759" cy="89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DBF2CC-73C1-490F-8C1B-5D4FC1179F79}"/>
              </a:ext>
            </a:extLst>
          </p:cNvPr>
          <p:cNvSpPr txBox="1">
            <a:spLocks/>
          </p:cNvSpPr>
          <p:nvPr/>
        </p:nvSpPr>
        <p:spPr>
          <a:xfrm>
            <a:off x="2373332" y="2885835"/>
            <a:ext cx="1658561" cy="721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+/- 0.45V</a:t>
            </a:r>
          </a:p>
          <a:p>
            <a:pPr algn="ctr"/>
            <a:r>
              <a:rPr lang="en-US" sz="2400" b="1" dirty="0"/>
              <a:t>(0.9V</a:t>
            </a:r>
            <a:r>
              <a:rPr lang="en-US" sz="2400" b="1" baseline="-25000" dirty="0"/>
              <a:t>P-P</a:t>
            </a:r>
            <a:r>
              <a:rPr lang="en-US" sz="2400" b="1" dirty="0"/>
              <a:t>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C2F656-DE97-4CDB-BB04-6BACCE802E54}"/>
              </a:ext>
            </a:extLst>
          </p:cNvPr>
          <p:cNvSpPr txBox="1">
            <a:spLocks/>
          </p:cNvSpPr>
          <p:nvPr/>
        </p:nvSpPr>
        <p:spPr>
          <a:xfrm>
            <a:off x="4360476" y="2885835"/>
            <a:ext cx="1264115" cy="721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0 - 5.0V (5V</a:t>
            </a:r>
            <a:r>
              <a:rPr lang="en-US" sz="2400" b="1" baseline="-25000" dirty="0"/>
              <a:t>P-P</a:t>
            </a:r>
            <a:r>
              <a:rPr lang="en-US" sz="2400" b="1" dirty="0"/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A1E37D-AA20-4756-9071-41B46136DF9D}"/>
              </a:ext>
            </a:extLst>
          </p:cNvPr>
          <p:cNvSpPr txBox="1">
            <a:spLocks/>
          </p:cNvSpPr>
          <p:nvPr/>
        </p:nvSpPr>
        <p:spPr>
          <a:xfrm>
            <a:off x="6281756" y="1535841"/>
            <a:ext cx="1665611" cy="721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5V Supply</a:t>
            </a:r>
          </a:p>
        </p:txBody>
      </p:sp>
      <p:pic>
        <p:nvPicPr>
          <p:cNvPr id="1028" name="Picture 4" descr="Image result for phone with audio cable">
            <a:extLst>
              <a:ext uri="{FF2B5EF4-FFF2-40B4-BE49-F238E27FC236}">
                <a16:creationId xmlns:a16="http://schemas.microsoft.com/office/drawing/2014/main" id="{0694CD8E-EF5E-45CA-B1A1-A13AFB4E2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296" y="1651056"/>
            <a:ext cx="1840377" cy="16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4AEA5B1-26BE-4C7A-B6A5-D8B28EA1BEEC}"/>
              </a:ext>
            </a:extLst>
          </p:cNvPr>
          <p:cNvSpPr txBox="1">
            <a:spLocks/>
          </p:cNvSpPr>
          <p:nvPr/>
        </p:nvSpPr>
        <p:spPr>
          <a:xfrm>
            <a:off x="530102" y="4323912"/>
            <a:ext cx="2404614" cy="105781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Both +/- voltages</a:t>
            </a:r>
          </a:p>
          <a:p>
            <a:pPr algn="ctr"/>
            <a:r>
              <a:rPr lang="en-US" sz="2400" b="1" dirty="0"/>
              <a:t>DC = 0V</a:t>
            </a:r>
          </a:p>
          <a:p>
            <a:pPr algn="ctr"/>
            <a:r>
              <a:rPr lang="en-US" sz="2400" b="1" dirty="0"/>
              <a:t>&lt;20KHz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CC178D-DE23-41C1-86A2-AAAA23A8E8CF}"/>
              </a:ext>
            </a:extLst>
          </p:cNvPr>
          <p:cNvSpPr txBox="1">
            <a:spLocks/>
          </p:cNvSpPr>
          <p:nvPr/>
        </p:nvSpPr>
        <p:spPr>
          <a:xfrm>
            <a:off x="6008264" y="4331816"/>
            <a:ext cx="2404614" cy="105781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Only + voltage</a:t>
            </a:r>
          </a:p>
          <a:p>
            <a:pPr algn="ctr"/>
            <a:r>
              <a:rPr lang="en-US" sz="2400" b="1" dirty="0"/>
              <a:t>DC = 2.5V</a:t>
            </a:r>
          </a:p>
          <a:p>
            <a:pPr algn="ctr"/>
            <a:r>
              <a:rPr lang="en-US" sz="2400" b="1" dirty="0"/>
              <a:t>&lt;20KHz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DDF2353-4D5F-4C50-96A7-B8A777E7FDCA}"/>
              </a:ext>
            </a:extLst>
          </p:cNvPr>
          <p:cNvSpPr txBox="1">
            <a:spLocks/>
          </p:cNvSpPr>
          <p:nvPr/>
        </p:nvSpPr>
        <p:spPr>
          <a:xfrm>
            <a:off x="3269375" y="5521709"/>
            <a:ext cx="2404614" cy="1057814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Amplify x5.5</a:t>
            </a:r>
          </a:p>
          <a:p>
            <a:pPr algn="ctr"/>
            <a:r>
              <a:rPr lang="en-US" sz="2400" b="1" dirty="0"/>
              <a:t>Add 2.5V DC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580990-F493-4D9F-BAB9-504D484D2A6C}"/>
              </a:ext>
            </a:extLst>
          </p:cNvPr>
          <p:cNvCxnSpPr>
            <a:stCxn id="14" idx="0"/>
          </p:cNvCxnSpPr>
          <p:nvPr/>
        </p:nvCxnSpPr>
        <p:spPr>
          <a:xfrm flipV="1">
            <a:off x="1732409" y="3607056"/>
            <a:ext cx="1016969" cy="716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E6AAEC-CC79-4B13-B107-FDB48BCC3B9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560541" y="3254956"/>
            <a:ext cx="1650030" cy="1076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7CFDFD-4C55-41F1-A374-617883FB2BF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04086" y="6050616"/>
            <a:ext cx="14652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4DEC81-AB48-4C32-99C9-45CCC98159E2}"/>
              </a:ext>
            </a:extLst>
          </p:cNvPr>
          <p:cNvCxnSpPr>
            <a:cxnSpLocks/>
          </p:cNvCxnSpPr>
          <p:nvPr/>
        </p:nvCxnSpPr>
        <p:spPr>
          <a:xfrm>
            <a:off x="5683698" y="6050616"/>
            <a:ext cx="13102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introduce the op-amp!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E88ADCB-D4DF-4A55-9E53-A7B41DEBF76D}"/>
              </a:ext>
            </a:extLst>
          </p:cNvPr>
          <p:cNvSpPr/>
          <p:nvPr/>
        </p:nvSpPr>
        <p:spPr>
          <a:xfrm>
            <a:off x="3846164" y="2491392"/>
            <a:ext cx="725836" cy="5069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-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AE43F-3CB6-46BA-9755-C1C79FA7BC93}"/>
              </a:ext>
            </a:extLst>
          </p:cNvPr>
          <p:cNvGrpSpPr/>
          <p:nvPr/>
        </p:nvGrpSpPr>
        <p:grpSpPr>
          <a:xfrm>
            <a:off x="4401489" y="2672191"/>
            <a:ext cx="1678671" cy="997293"/>
            <a:chOff x="4186455" y="2272233"/>
            <a:chExt cx="1678671" cy="997293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D919D40-69EE-4B95-AA26-95311A04F664}"/>
                </a:ext>
              </a:extLst>
            </p:cNvPr>
            <p:cNvSpPr/>
            <p:nvPr/>
          </p:nvSpPr>
          <p:spPr>
            <a:xfrm rot="5400000">
              <a:off x="4508562" y="2294249"/>
              <a:ext cx="997293" cy="953261"/>
            </a:xfrm>
            <a:prstGeom prst="triangl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C07E930-8A1E-4954-86ED-861D053EC8A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86455" y="2530088"/>
              <a:ext cx="344123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48A475-55C8-475E-8A82-FEF76194EE4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86455" y="3001876"/>
              <a:ext cx="344123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8DA43F-9675-4650-9234-90ECC3A7A7E6}"/>
                </a:ext>
              </a:extLst>
            </p:cNvPr>
            <p:cNvSpPr txBox="1"/>
            <p:nvPr/>
          </p:nvSpPr>
          <p:spPr>
            <a:xfrm rot="10800000">
              <a:off x="4653845" y="2280806"/>
              <a:ext cx="142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-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EF02C6-C084-4A1C-8E1D-5EFEAA1A43B0}"/>
                </a:ext>
              </a:extLst>
            </p:cNvPr>
            <p:cNvSpPr txBox="1"/>
            <p:nvPr/>
          </p:nvSpPr>
          <p:spPr>
            <a:xfrm rot="10800000">
              <a:off x="4668223" y="2786628"/>
              <a:ext cx="142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C0B547-B75E-4A98-954E-DD2D7B858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3839" y="2770879"/>
              <a:ext cx="3812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D9D1D5B-EA18-4696-B97B-83B81D1E20D9}"/>
              </a:ext>
            </a:extLst>
          </p:cNvPr>
          <p:cNvSpPr/>
          <p:nvPr/>
        </p:nvSpPr>
        <p:spPr>
          <a:xfrm>
            <a:off x="6385992" y="2887152"/>
            <a:ext cx="909461" cy="5069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736F941-4F58-4CD9-A518-2FCAB14FA1A6}"/>
              </a:ext>
            </a:extLst>
          </p:cNvPr>
          <p:cNvSpPr/>
          <p:nvPr/>
        </p:nvSpPr>
        <p:spPr>
          <a:xfrm>
            <a:off x="3851405" y="3380778"/>
            <a:ext cx="725836" cy="5069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AFB8B8D-A3DE-4051-BFE6-C3E32577CCED}"/>
              </a:ext>
            </a:extLst>
          </p:cNvPr>
          <p:cNvSpPr/>
          <p:nvPr/>
        </p:nvSpPr>
        <p:spPr>
          <a:xfrm>
            <a:off x="872045" y="4490896"/>
            <a:ext cx="7392228" cy="988721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Will set V</a:t>
            </a:r>
            <a:r>
              <a:rPr lang="en-US" sz="3200" baseline="-25000" dirty="0">
                <a:solidFill>
                  <a:schemeClr val="tx1"/>
                </a:solidFill>
              </a:rPr>
              <a:t>OUT</a:t>
            </a:r>
            <a:r>
              <a:rPr lang="en-US" sz="3200" dirty="0">
                <a:solidFill>
                  <a:schemeClr val="tx1"/>
                </a:solidFill>
              </a:rPr>
              <a:t> to force V</a:t>
            </a:r>
            <a:r>
              <a:rPr lang="en-US" sz="3200" baseline="-25000" dirty="0">
                <a:solidFill>
                  <a:schemeClr val="tx1"/>
                </a:solidFill>
              </a:rPr>
              <a:t>-</a:t>
            </a:r>
            <a:r>
              <a:rPr lang="en-US" sz="3200" dirty="0">
                <a:solidFill>
                  <a:schemeClr val="tx1"/>
                </a:solidFill>
              </a:rPr>
              <a:t> = V</a:t>
            </a:r>
            <a:r>
              <a:rPr lang="en-US" sz="3200" baseline="-25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249E5-A65B-4B95-A304-BD53F2DD11D3}"/>
              </a:ext>
            </a:extLst>
          </p:cNvPr>
          <p:cNvSpPr/>
          <p:nvPr/>
        </p:nvSpPr>
        <p:spPr>
          <a:xfrm>
            <a:off x="4745612" y="1688132"/>
            <a:ext cx="953261" cy="50691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stuff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A6A8AA-5A64-4B21-B5BE-D737172B7406}"/>
              </a:ext>
            </a:extLst>
          </p:cNvPr>
          <p:cNvCxnSpPr>
            <a:cxnSpLocks/>
          </p:cNvCxnSpPr>
          <p:nvPr/>
        </p:nvCxnSpPr>
        <p:spPr>
          <a:xfrm>
            <a:off x="5698873" y="1949981"/>
            <a:ext cx="3472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C9A11C-8FEA-4B88-99E6-2E12D0FB1084}"/>
              </a:ext>
            </a:extLst>
          </p:cNvPr>
          <p:cNvCxnSpPr>
            <a:cxnSpLocks/>
          </p:cNvCxnSpPr>
          <p:nvPr/>
        </p:nvCxnSpPr>
        <p:spPr>
          <a:xfrm>
            <a:off x="4401488" y="1947922"/>
            <a:ext cx="3472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5497B-23C0-42CF-81DE-935B2622177D}"/>
              </a:ext>
            </a:extLst>
          </p:cNvPr>
          <p:cNvCxnSpPr>
            <a:cxnSpLocks/>
          </p:cNvCxnSpPr>
          <p:nvPr/>
        </p:nvCxnSpPr>
        <p:spPr>
          <a:xfrm>
            <a:off x="6046097" y="1947922"/>
            <a:ext cx="0" cy="1238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4F8D6-38FC-439F-AA67-F8CCD428DF26}"/>
              </a:ext>
            </a:extLst>
          </p:cNvPr>
          <p:cNvCxnSpPr>
            <a:cxnSpLocks/>
          </p:cNvCxnSpPr>
          <p:nvPr/>
        </p:nvCxnSpPr>
        <p:spPr>
          <a:xfrm>
            <a:off x="4401488" y="1947922"/>
            <a:ext cx="0" cy="982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4EBD10-0B95-48CF-BD32-122254869508}"/>
              </a:ext>
            </a:extLst>
          </p:cNvPr>
          <p:cNvCxnSpPr>
            <a:cxnSpLocks/>
          </p:cNvCxnSpPr>
          <p:nvPr/>
        </p:nvCxnSpPr>
        <p:spPr>
          <a:xfrm>
            <a:off x="6073982" y="3170837"/>
            <a:ext cx="3472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2700F8-E4B6-4225-8394-2791DF7D1199}"/>
              </a:ext>
            </a:extLst>
          </p:cNvPr>
          <p:cNvCxnSpPr>
            <a:cxnSpLocks/>
          </p:cNvCxnSpPr>
          <p:nvPr/>
        </p:nvCxnSpPr>
        <p:spPr>
          <a:xfrm>
            <a:off x="3722898" y="2930046"/>
            <a:ext cx="678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9891E0-6C89-4BE5-AE9D-0A356C227585}"/>
              </a:ext>
            </a:extLst>
          </p:cNvPr>
          <p:cNvCxnSpPr>
            <a:cxnSpLocks/>
          </p:cNvCxnSpPr>
          <p:nvPr/>
        </p:nvCxnSpPr>
        <p:spPr>
          <a:xfrm>
            <a:off x="3722898" y="3403656"/>
            <a:ext cx="6785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3B9F11E-64D0-4428-BDFF-B41A131DAD67}"/>
              </a:ext>
            </a:extLst>
          </p:cNvPr>
          <p:cNvSpPr/>
          <p:nvPr/>
        </p:nvSpPr>
        <p:spPr>
          <a:xfrm>
            <a:off x="2769637" y="2680763"/>
            <a:ext cx="953261" cy="9887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stuff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9357A1C-F062-4FE5-AF55-8A4339F96115}"/>
              </a:ext>
            </a:extLst>
          </p:cNvPr>
          <p:cNvSpPr/>
          <p:nvPr/>
        </p:nvSpPr>
        <p:spPr>
          <a:xfrm>
            <a:off x="1627787" y="2846967"/>
            <a:ext cx="909461" cy="5069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0DF58C-306F-47D8-A7ED-4482ABCAED31}"/>
              </a:ext>
            </a:extLst>
          </p:cNvPr>
          <p:cNvCxnSpPr>
            <a:cxnSpLocks/>
          </p:cNvCxnSpPr>
          <p:nvPr/>
        </p:nvCxnSpPr>
        <p:spPr>
          <a:xfrm>
            <a:off x="2361841" y="3179044"/>
            <a:ext cx="42256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3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Ideal op-amp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E88ADCB-D4DF-4A55-9E53-A7B41DEBF76D}"/>
              </a:ext>
            </a:extLst>
          </p:cNvPr>
          <p:cNvSpPr/>
          <p:nvPr/>
        </p:nvSpPr>
        <p:spPr>
          <a:xfrm>
            <a:off x="2968834" y="1594975"/>
            <a:ext cx="725836" cy="5069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-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AE43F-3CB6-46BA-9755-C1C79FA7BC93}"/>
              </a:ext>
            </a:extLst>
          </p:cNvPr>
          <p:cNvGrpSpPr/>
          <p:nvPr/>
        </p:nvGrpSpPr>
        <p:grpSpPr>
          <a:xfrm>
            <a:off x="3583009" y="1659591"/>
            <a:ext cx="1678671" cy="997293"/>
            <a:chOff x="4186455" y="2272233"/>
            <a:chExt cx="1678671" cy="997293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D919D40-69EE-4B95-AA26-95311A04F664}"/>
                </a:ext>
              </a:extLst>
            </p:cNvPr>
            <p:cNvSpPr/>
            <p:nvPr/>
          </p:nvSpPr>
          <p:spPr>
            <a:xfrm rot="5400000">
              <a:off x="4508562" y="2294249"/>
              <a:ext cx="997293" cy="953261"/>
            </a:xfrm>
            <a:prstGeom prst="triangl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C07E930-8A1E-4954-86ED-861D053EC8A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86455" y="2530088"/>
              <a:ext cx="344123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48A475-55C8-475E-8A82-FEF76194EE4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86455" y="3001876"/>
              <a:ext cx="344123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8DA43F-9675-4650-9234-90ECC3A7A7E6}"/>
                </a:ext>
              </a:extLst>
            </p:cNvPr>
            <p:cNvSpPr txBox="1"/>
            <p:nvPr/>
          </p:nvSpPr>
          <p:spPr>
            <a:xfrm rot="10800000">
              <a:off x="4653845" y="2280806"/>
              <a:ext cx="142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-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EF02C6-C084-4A1C-8E1D-5EFEAA1A43B0}"/>
                </a:ext>
              </a:extLst>
            </p:cNvPr>
            <p:cNvSpPr txBox="1"/>
            <p:nvPr/>
          </p:nvSpPr>
          <p:spPr>
            <a:xfrm rot="10800000">
              <a:off x="4668223" y="2786628"/>
              <a:ext cx="142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C0B547-B75E-4A98-954E-DD2D7B858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3839" y="2770879"/>
              <a:ext cx="3812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D9D1D5B-EA18-4696-B97B-83B81D1E20D9}"/>
              </a:ext>
            </a:extLst>
          </p:cNvPr>
          <p:cNvSpPr/>
          <p:nvPr/>
        </p:nvSpPr>
        <p:spPr>
          <a:xfrm>
            <a:off x="5261680" y="1874552"/>
            <a:ext cx="909461" cy="5069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736F941-4F58-4CD9-A518-2FCAB14FA1A6}"/>
              </a:ext>
            </a:extLst>
          </p:cNvPr>
          <p:cNvSpPr/>
          <p:nvPr/>
        </p:nvSpPr>
        <p:spPr>
          <a:xfrm>
            <a:off x="2968834" y="2151357"/>
            <a:ext cx="725836" cy="5069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AFB8B8D-A3DE-4051-BFE6-C3E32577CCED}"/>
              </a:ext>
            </a:extLst>
          </p:cNvPr>
          <p:cNvSpPr/>
          <p:nvPr/>
        </p:nvSpPr>
        <p:spPr>
          <a:xfrm>
            <a:off x="657788" y="4690736"/>
            <a:ext cx="7392228" cy="1509045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Ideal Op-Amp:</a:t>
            </a:r>
            <a:br>
              <a:rPr lang="en-US" sz="2400" b="1" u="sng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Current into V</a:t>
            </a:r>
            <a:r>
              <a:rPr lang="en-US" sz="2400" baseline="-25000" dirty="0">
                <a:solidFill>
                  <a:schemeClr val="tx1"/>
                </a:solidFill>
              </a:rPr>
              <a:t>+, </a:t>
            </a:r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 is zero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 = V</a:t>
            </a:r>
            <a:r>
              <a:rPr lang="en-US" sz="2400" baseline="-250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 (in “closed loop” operation)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Infinite “open-loop” gain: V</a:t>
            </a:r>
            <a:r>
              <a:rPr lang="en-US" sz="2400" baseline="-25000" dirty="0">
                <a:solidFill>
                  <a:schemeClr val="tx1"/>
                </a:solidFill>
              </a:rPr>
              <a:t>OUT</a:t>
            </a:r>
            <a:r>
              <a:rPr lang="en-US" sz="2400" dirty="0">
                <a:solidFill>
                  <a:schemeClr val="tx1"/>
                </a:solidFill>
              </a:rPr>
              <a:t> = (V</a:t>
            </a:r>
            <a:r>
              <a:rPr lang="en-US" sz="2400" baseline="-25000" dirty="0">
                <a:solidFill>
                  <a:schemeClr val="tx1"/>
                </a:solidFill>
              </a:rPr>
              <a:t>+ </a:t>
            </a:r>
            <a:r>
              <a:rPr lang="en-US" sz="2400" dirty="0">
                <a:solidFill>
                  <a:schemeClr val="tx1"/>
                </a:solidFill>
              </a:rPr>
              <a:t>- V</a:t>
            </a:r>
            <a:r>
              <a:rPr lang="en-US" sz="2400" baseline="-250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) x ∞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423B09-247D-46E1-A2CB-C9C871549BCB}"/>
              </a:ext>
            </a:extLst>
          </p:cNvPr>
          <p:cNvSpPr/>
          <p:nvPr/>
        </p:nvSpPr>
        <p:spPr>
          <a:xfrm>
            <a:off x="1631092" y="3389748"/>
            <a:ext cx="6116594" cy="637329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Paraphrase: It’s really good at trying to</a:t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 set V</a:t>
            </a:r>
            <a:r>
              <a:rPr lang="en-US" sz="2400" i="1" baseline="-25000" dirty="0">
                <a:solidFill>
                  <a:schemeClr val="tx1"/>
                </a:solidFill>
              </a:rPr>
              <a:t>OUT</a:t>
            </a:r>
            <a:r>
              <a:rPr lang="en-US" sz="2400" i="1" dirty="0">
                <a:solidFill>
                  <a:schemeClr val="tx1"/>
                </a:solidFill>
              </a:rPr>
              <a:t> to force V</a:t>
            </a:r>
            <a:r>
              <a:rPr lang="en-US" sz="2400" i="1" baseline="-25000" dirty="0">
                <a:solidFill>
                  <a:schemeClr val="tx1"/>
                </a:solidFill>
              </a:rPr>
              <a:t>-</a:t>
            </a:r>
            <a:r>
              <a:rPr lang="en-US" sz="2400" i="1" dirty="0">
                <a:solidFill>
                  <a:schemeClr val="tx1"/>
                </a:solidFill>
              </a:rPr>
              <a:t> = V</a:t>
            </a:r>
            <a:r>
              <a:rPr lang="en-US" sz="2400" i="1" baseline="-25000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4693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Open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F1067CB-4409-4EF3-8D8E-D82A01191163}"/>
              </a:ext>
            </a:extLst>
          </p:cNvPr>
          <p:cNvSpPr/>
          <p:nvPr/>
        </p:nvSpPr>
        <p:spPr>
          <a:xfrm>
            <a:off x="729048" y="1377135"/>
            <a:ext cx="7568514" cy="1509045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 system that does its thing without measuring what’s happening</a:t>
            </a:r>
          </a:p>
        </p:txBody>
      </p:sp>
      <p:pic>
        <p:nvPicPr>
          <p:cNvPr id="4098" name="Picture 2" descr="Image result for toaster burned toast">
            <a:extLst>
              <a:ext uri="{FF2B5EF4-FFF2-40B4-BE49-F238E27FC236}">
                <a16:creationId xmlns:a16="http://schemas.microsoft.com/office/drawing/2014/main" id="{4F8513B5-848F-4578-B045-0877945B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64" y="3971821"/>
            <a:ext cx="2998573" cy="22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light bulb flickering">
            <a:extLst>
              <a:ext uri="{FF2B5EF4-FFF2-40B4-BE49-F238E27FC236}">
                <a16:creationId xmlns:a16="http://schemas.microsoft.com/office/drawing/2014/main" id="{D1805D5D-B400-4C70-8D7B-4424DB68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65" y="3315730"/>
            <a:ext cx="3336496" cy="20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Closed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F1067CB-4409-4EF3-8D8E-D82A01191163}"/>
              </a:ext>
            </a:extLst>
          </p:cNvPr>
          <p:cNvSpPr/>
          <p:nvPr/>
        </p:nvSpPr>
        <p:spPr>
          <a:xfrm>
            <a:off x="729048" y="1193209"/>
            <a:ext cx="7568514" cy="1509045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 system that adapts what it’s doing based on what’s happening</a:t>
            </a:r>
          </a:p>
        </p:txBody>
      </p:sp>
      <p:pic>
        <p:nvPicPr>
          <p:cNvPr id="2052" name="Picture 4" descr="Image result for turkey oven">
            <a:extLst>
              <a:ext uri="{FF2B5EF4-FFF2-40B4-BE49-F238E27FC236}">
                <a16:creationId xmlns:a16="http://schemas.microsoft.com/office/drawing/2014/main" id="{C6BF38FC-7E8A-43DD-BB0B-77951ACD2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76" y="2967079"/>
            <a:ext cx="3818238" cy="259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ab power supply">
            <a:extLst>
              <a:ext uri="{FF2B5EF4-FFF2-40B4-BE49-F238E27FC236}">
                <a16:creationId xmlns:a16="http://schemas.microsoft.com/office/drawing/2014/main" id="{712250AD-7FC0-4B88-8C4F-2CB550B9C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402" y="2805862"/>
            <a:ext cx="32575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5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8DF6C4-D31C-4191-AE9B-FCB6B813593F}"/>
              </a:ext>
            </a:extLst>
          </p:cNvPr>
          <p:cNvSpPr/>
          <p:nvPr/>
        </p:nvSpPr>
        <p:spPr>
          <a:xfrm>
            <a:off x="6149032" y="2150076"/>
            <a:ext cx="1464276" cy="3045941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2A6F8-09B5-4F05-A56F-80184373ABDA}"/>
              </a:ext>
            </a:extLst>
          </p:cNvPr>
          <p:cNvSpPr/>
          <p:nvPr/>
        </p:nvSpPr>
        <p:spPr>
          <a:xfrm>
            <a:off x="3589640" y="3904738"/>
            <a:ext cx="2559392" cy="1291280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AB6CD-D968-4FB9-B01B-995CAF07EFF4}"/>
              </a:ext>
            </a:extLst>
          </p:cNvPr>
          <p:cNvSpPr/>
          <p:nvPr/>
        </p:nvSpPr>
        <p:spPr>
          <a:xfrm>
            <a:off x="2125364" y="3617230"/>
            <a:ext cx="1464276" cy="1578787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Closed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F1067CB-4409-4EF3-8D8E-D82A01191163}"/>
              </a:ext>
            </a:extLst>
          </p:cNvPr>
          <p:cNvSpPr/>
          <p:nvPr/>
        </p:nvSpPr>
        <p:spPr>
          <a:xfrm>
            <a:off x="5869462" y="4569017"/>
            <a:ext cx="1785551" cy="758511"/>
          </a:xfrm>
          <a:prstGeom prst="roundRect">
            <a:avLst>
              <a:gd name="adj" fmla="val 0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B6E43-FE86-4BAC-82DE-013114C33298}"/>
              </a:ext>
            </a:extLst>
          </p:cNvPr>
          <p:cNvSpPr/>
          <p:nvPr/>
        </p:nvSpPr>
        <p:spPr>
          <a:xfrm>
            <a:off x="543700" y="2804620"/>
            <a:ext cx="1581664" cy="333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D4F46-9CBD-4657-8E4C-EFACA7ADBA1E}"/>
              </a:ext>
            </a:extLst>
          </p:cNvPr>
          <p:cNvSpPr/>
          <p:nvPr/>
        </p:nvSpPr>
        <p:spPr>
          <a:xfrm>
            <a:off x="2125364" y="2346543"/>
            <a:ext cx="1464276" cy="12706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Valve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D13C5-6AEC-4414-AA24-E2F7BC0AF005}"/>
              </a:ext>
            </a:extLst>
          </p:cNvPr>
          <p:cNvSpPr/>
          <p:nvPr/>
        </p:nvSpPr>
        <p:spPr>
          <a:xfrm>
            <a:off x="3589640" y="2804618"/>
            <a:ext cx="2662883" cy="333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CAF2C6-6A08-473A-81A9-AB8FD9660C7B}"/>
              </a:ext>
            </a:extLst>
          </p:cNvPr>
          <p:cNvSpPr/>
          <p:nvPr/>
        </p:nvSpPr>
        <p:spPr>
          <a:xfrm>
            <a:off x="6252523" y="2300492"/>
            <a:ext cx="1235673" cy="12706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Flow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Meter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14AF-6F33-44C1-9BDC-63BD99094394}"/>
              </a:ext>
            </a:extLst>
          </p:cNvPr>
          <p:cNvSpPr/>
          <p:nvPr/>
        </p:nvSpPr>
        <p:spPr>
          <a:xfrm>
            <a:off x="7488196" y="2804618"/>
            <a:ext cx="1319083" cy="3336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BC672-15F4-48CA-8F2B-2EC6314D690B}"/>
              </a:ext>
            </a:extLst>
          </p:cNvPr>
          <p:cNvSpPr/>
          <p:nvPr/>
        </p:nvSpPr>
        <p:spPr>
          <a:xfrm>
            <a:off x="3870757" y="4078816"/>
            <a:ext cx="2051223" cy="8318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Controller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67862A-BB71-4CDD-B8D2-7F8C7421C587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5934380" y="3558779"/>
            <a:ext cx="923581" cy="94838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BE78F7-3CD6-4045-AD66-A4E2B90654B0}"/>
              </a:ext>
            </a:extLst>
          </p:cNvPr>
          <p:cNvCxnSpPr>
            <a:stCxn id="11" idx="1"/>
            <a:endCxn id="7" idx="2"/>
          </p:cNvCxnSpPr>
          <p:nvPr/>
        </p:nvCxnSpPr>
        <p:spPr>
          <a:xfrm rot="10800000">
            <a:off x="2857503" y="3617230"/>
            <a:ext cx="1013255" cy="8775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0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Standard Inverting Amplifier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F1067CB-4409-4EF3-8D8E-D82A01191163}"/>
              </a:ext>
            </a:extLst>
          </p:cNvPr>
          <p:cNvSpPr/>
          <p:nvPr/>
        </p:nvSpPr>
        <p:spPr>
          <a:xfrm>
            <a:off x="2260070" y="4723273"/>
            <a:ext cx="4363273" cy="150904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Ideal Op-Amp:</a:t>
            </a:r>
            <a:br>
              <a:rPr lang="en-US" sz="2400" b="1" u="sng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Current into V</a:t>
            </a:r>
            <a:r>
              <a:rPr lang="en-US" sz="2400" baseline="-25000" dirty="0">
                <a:solidFill>
                  <a:schemeClr val="tx1"/>
                </a:solidFill>
              </a:rPr>
              <a:t>+, </a:t>
            </a:r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 is zero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+</a:t>
            </a:r>
            <a:r>
              <a:rPr lang="en-US" sz="2400" dirty="0">
                <a:solidFill>
                  <a:schemeClr val="tx1"/>
                </a:solidFill>
              </a:rPr>
              <a:t> = V</a:t>
            </a:r>
            <a:r>
              <a:rPr lang="en-US" sz="2400" baseline="-250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 (in closed loop circuit)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Infinite open-loop 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82B6CC-045C-406E-B1F6-FED12E2B7747}"/>
              </a:ext>
            </a:extLst>
          </p:cNvPr>
          <p:cNvGrpSpPr/>
          <p:nvPr/>
        </p:nvGrpSpPr>
        <p:grpSpPr>
          <a:xfrm>
            <a:off x="467732" y="1533162"/>
            <a:ext cx="5469767" cy="2496248"/>
            <a:chOff x="467732" y="1533162"/>
            <a:chExt cx="5469767" cy="2496248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C0B547-B75E-4A98-954E-DD2D7B858956}"/>
                </a:ext>
              </a:extLst>
            </p:cNvPr>
            <p:cNvCxnSpPr>
              <a:cxnSpLocks/>
            </p:cNvCxnSpPr>
            <p:nvPr/>
          </p:nvCxnSpPr>
          <p:spPr>
            <a:xfrm rot="60000" flipH="1">
              <a:off x="4481019" y="3007465"/>
              <a:ext cx="3812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AD9D1D5B-EA18-4696-B97B-83B81D1E20D9}"/>
                </a:ext>
              </a:extLst>
            </p:cNvPr>
            <p:cNvSpPr/>
            <p:nvPr/>
          </p:nvSpPr>
          <p:spPr>
            <a:xfrm rot="60000">
              <a:off x="5028038" y="2572012"/>
              <a:ext cx="909461" cy="506924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OUT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F0E14E-1C7E-4E17-96C0-C9A503DE4223}"/>
                </a:ext>
              </a:extLst>
            </p:cNvPr>
            <p:cNvGrpSpPr/>
            <p:nvPr/>
          </p:nvGrpSpPr>
          <p:grpSpPr>
            <a:xfrm rot="16260000">
              <a:off x="3843932" y="1571980"/>
              <a:ext cx="94268" cy="882305"/>
              <a:chOff x="2159982" y="3622594"/>
              <a:chExt cx="94268" cy="88230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3D3A3E7-14C1-45A7-9E31-E03B074E082B}"/>
                  </a:ext>
                </a:extLst>
              </p:cNvPr>
              <p:cNvCxnSpPr/>
              <p:nvPr/>
            </p:nvCxnSpPr>
            <p:spPr>
              <a:xfrm>
                <a:off x="2159982" y="37947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96B307-C70A-4923-9CEB-691D3A899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38989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D6D5F12-D1F2-4553-A4F8-6A26CA5350A5}"/>
                  </a:ext>
                </a:extLst>
              </p:cNvPr>
              <p:cNvCxnSpPr/>
              <p:nvPr/>
            </p:nvCxnSpPr>
            <p:spPr>
              <a:xfrm>
                <a:off x="2159982" y="39699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1049339-B68D-487C-B778-D68E801A1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0741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1E9FC8A-71AF-4E0F-A2A8-49E13DBF9930}"/>
                  </a:ext>
                </a:extLst>
              </p:cNvPr>
              <p:cNvCxnSpPr/>
              <p:nvPr/>
            </p:nvCxnSpPr>
            <p:spPr>
              <a:xfrm>
                <a:off x="2159982" y="4155251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4DD6A21-04DE-4ED1-ABBE-DCFFAD6F84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246403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D64FE2-82C5-4342-9FAB-2F24C4967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4332733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E2A0212-D2B0-4CD7-B17E-64CE75ED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3622594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488729-0655-4AC9-BEAF-88AB5D151046}"/>
                </a:ext>
              </a:extLst>
            </p:cNvPr>
            <p:cNvSpPr txBox="1"/>
            <p:nvPr/>
          </p:nvSpPr>
          <p:spPr>
            <a:xfrm rot="60000">
              <a:off x="3262928" y="1559926"/>
              <a:ext cx="1538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baseline="-25000" dirty="0"/>
                <a:t>f</a:t>
              </a:r>
              <a:r>
                <a:rPr lang="en-US" sz="2400" dirty="0"/>
                <a:t> = 20k</a:t>
              </a:r>
              <a:r>
                <a:rPr lang="el-GR" sz="2400" dirty="0"/>
                <a:t>Ω</a:t>
              </a:r>
              <a:endParaRPr lang="en-US" sz="2400" baseline="-250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759564-3D99-4C85-ACA1-CED66894DC5D}"/>
                </a:ext>
              </a:extLst>
            </p:cNvPr>
            <p:cNvGrpSpPr/>
            <p:nvPr/>
          </p:nvGrpSpPr>
          <p:grpSpPr>
            <a:xfrm rot="16260000">
              <a:off x="1889586" y="1554899"/>
              <a:ext cx="94268" cy="882305"/>
              <a:chOff x="2159982" y="3622594"/>
              <a:chExt cx="94268" cy="88230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E8E0DC5-C566-434A-B5B3-DC66256DC608}"/>
                  </a:ext>
                </a:extLst>
              </p:cNvPr>
              <p:cNvCxnSpPr/>
              <p:nvPr/>
            </p:nvCxnSpPr>
            <p:spPr>
              <a:xfrm>
                <a:off x="2159982" y="37947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BF63833-AC6F-4F4E-B299-79D096A12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38989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EABDD46-019D-47EB-85A9-DBBD7B5E6EB2}"/>
                  </a:ext>
                </a:extLst>
              </p:cNvPr>
              <p:cNvCxnSpPr/>
              <p:nvPr/>
            </p:nvCxnSpPr>
            <p:spPr>
              <a:xfrm>
                <a:off x="2159982" y="39699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88CE82-39DF-4893-8054-53FC4FF47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0741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75E7C0-46AD-4D53-A7E0-1D2C1C14485A}"/>
                  </a:ext>
                </a:extLst>
              </p:cNvPr>
              <p:cNvCxnSpPr/>
              <p:nvPr/>
            </p:nvCxnSpPr>
            <p:spPr>
              <a:xfrm>
                <a:off x="2159982" y="4155251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4073AC6-E9E5-44F6-B38B-16B21E3CDC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246403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AA0294-BA2C-459E-93C6-5F3A2B3FE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4332733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DF14BB-F3FE-4928-AB78-E908BD1EA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3622594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3A78B8-E5E1-4196-942B-C290D8B79003}"/>
                </a:ext>
              </a:extLst>
            </p:cNvPr>
            <p:cNvSpPr txBox="1"/>
            <p:nvPr/>
          </p:nvSpPr>
          <p:spPr>
            <a:xfrm rot="60000">
              <a:off x="1192038" y="1533162"/>
              <a:ext cx="1406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baseline="-25000" dirty="0"/>
                <a:t>i</a:t>
              </a:r>
              <a:r>
                <a:rPr lang="en-US" sz="2400" dirty="0"/>
                <a:t> = 10k</a:t>
              </a:r>
              <a:r>
                <a:rPr lang="el-GR" sz="2400" dirty="0"/>
                <a:t>Ω</a:t>
              </a:r>
              <a:endParaRPr lang="en-US" sz="2400" baseline="-25000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B7CF16-6087-4B8C-957A-1B8841B26EE5}"/>
                </a:ext>
              </a:extLst>
            </p:cNvPr>
            <p:cNvGrpSpPr/>
            <p:nvPr/>
          </p:nvGrpSpPr>
          <p:grpSpPr>
            <a:xfrm rot="60000">
              <a:off x="3070650" y="3614622"/>
              <a:ext cx="221456" cy="414788"/>
              <a:chOff x="3004241" y="5204148"/>
              <a:chExt cx="221456" cy="41478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B30E897-0ED1-453F-8F5F-68DD82F1C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4969" y="5204148"/>
                <a:ext cx="0" cy="2647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6941343-1A57-4539-8918-3EDB6F1D0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241" y="5478442"/>
                <a:ext cx="2214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3C18A4D-33EE-4241-A4CC-A7D38F9B0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408" y="5547498"/>
                <a:ext cx="12247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930839-CD05-4A13-801B-8E3B47A5B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88" y="5618936"/>
                <a:ext cx="7008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E5A56F-2EB4-4479-B486-DE60A4318B8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129" y="2052875"/>
              <a:ext cx="1133986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1841DB-584F-4D62-989C-A22FF6DC71D1}"/>
                </a:ext>
              </a:extLst>
            </p:cNvPr>
            <p:cNvCxnSpPr>
              <a:cxnSpLocks/>
            </p:cNvCxnSpPr>
            <p:nvPr/>
          </p:nvCxnSpPr>
          <p:spPr>
            <a:xfrm>
              <a:off x="2739607" y="2735248"/>
              <a:ext cx="531445" cy="537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AF344E-D631-42B6-B6B3-D73B45666BB6}"/>
                </a:ext>
              </a:extLst>
            </p:cNvPr>
            <p:cNvCxnSpPr>
              <a:cxnSpLocks/>
            </p:cNvCxnSpPr>
            <p:nvPr/>
          </p:nvCxnSpPr>
          <p:spPr>
            <a:xfrm rot="60000" flipV="1">
              <a:off x="4301027" y="2060474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1D4BED-81B9-4B57-8A6D-A6C9DC8F1596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2745638" y="2055070"/>
              <a:ext cx="0" cy="69107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3C13D0-05BD-4EF6-8413-966A1DB08F1C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4873695" y="2062071"/>
              <a:ext cx="0" cy="9664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D55936-0CCB-49F9-9232-AB4AF90B7209}"/>
                </a:ext>
              </a:extLst>
            </p:cNvPr>
            <p:cNvCxnSpPr>
              <a:cxnSpLocks/>
            </p:cNvCxnSpPr>
            <p:nvPr/>
          </p:nvCxnSpPr>
          <p:spPr>
            <a:xfrm rot="60000" flipV="1">
              <a:off x="4715015" y="3005409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982F980-4F19-456C-A779-16E0F6B4B231}"/>
                </a:ext>
              </a:extLst>
            </p:cNvPr>
            <p:cNvSpPr/>
            <p:nvPr/>
          </p:nvSpPr>
          <p:spPr>
            <a:xfrm rot="60000">
              <a:off x="467732" y="1697058"/>
              <a:ext cx="909461" cy="506924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IN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7775914-6A18-4916-A1E1-708C3D6BC31A}"/>
                </a:ext>
              </a:extLst>
            </p:cNvPr>
            <p:cNvGrpSpPr/>
            <p:nvPr/>
          </p:nvGrpSpPr>
          <p:grpSpPr>
            <a:xfrm rot="60000">
              <a:off x="3183734" y="2497498"/>
              <a:ext cx="1678671" cy="997293"/>
              <a:chOff x="4186455" y="2272233"/>
              <a:chExt cx="1678671" cy="997293"/>
            </a:xfrm>
          </p:grpSpPr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D7D7BE97-8A74-4EEF-8FDC-A38C0B82B428}"/>
                  </a:ext>
                </a:extLst>
              </p:cNvPr>
              <p:cNvSpPr/>
              <p:nvPr/>
            </p:nvSpPr>
            <p:spPr>
              <a:xfrm rot="5400000">
                <a:off x="4508562" y="2294249"/>
                <a:ext cx="997293" cy="953261"/>
              </a:xfrm>
              <a:prstGeom prst="triangl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5D2EF01-BA10-4BA9-85BC-7929CF1105D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86455" y="2530088"/>
                <a:ext cx="344123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17610FC-B99C-4992-AE34-590CFA861D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86455" y="3001876"/>
                <a:ext cx="344123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D6780B-CEFD-4417-8F7B-EBFB923185EC}"/>
                  </a:ext>
                </a:extLst>
              </p:cNvPr>
              <p:cNvSpPr txBox="1"/>
              <p:nvPr/>
            </p:nvSpPr>
            <p:spPr>
              <a:xfrm rot="10800000">
                <a:off x="4653845" y="2280806"/>
                <a:ext cx="1428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-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841F87-C8E7-4C58-9EA9-7C387DC957BB}"/>
                  </a:ext>
                </a:extLst>
              </p:cNvPr>
              <p:cNvSpPr txBox="1"/>
              <p:nvPr/>
            </p:nvSpPr>
            <p:spPr>
              <a:xfrm rot="10800000">
                <a:off x="4668223" y="2786628"/>
                <a:ext cx="14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+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456CF19-2DA9-4D3F-B356-97AB6C1E5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3839" y="2770879"/>
                <a:ext cx="38128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981AF71-D9A4-4F72-873A-7537E408FAE8}"/>
                </a:ext>
              </a:extLst>
            </p:cNvPr>
            <p:cNvSpPr/>
            <p:nvPr/>
          </p:nvSpPr>
          <p:spPr>
            <a:xfrm rot="60000">
              <a:off x="2577598" y="2272570"/>
              <a:ext cx="725836" cy="506924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B640DF9A-A946-4873-AB28-D52D5F231A72}"/>
                </a:ext>
              </a:extLst>
            </p:cNvPr>
            <p:cNvSpPr/>
            <p:nvPr/>
          </p:nvSpPr>
          <p:spPr>
            <a:xfrm rot="60000">
              <a:off x="2565421" y="2970193"/>
              <a:ext cx="725836" cy="506924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4E507D-CCC3-41C9-A15D-088EBED22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5669" y="2036247"/>
              <a:ext cx="406954" cy="58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F4B9B4D-2A53-4329-8E54-76F9CF2494DE}"/>
                </a:ext>
              </a:extLst>
            </p:cNvPr>
            <p:cNvCxnSpPr>
              <a:cxnSpLocks/>
            </p:cNvCxnSpPr>
            <p:nvPr/>
          </p:nvCxnSpPr>
          <p:spPr>
            <a:xfrm rot="60000">
              <a:off x="3188835" y="3197854"/>
              <a:ext cx="0" cy="69107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3B822B4-E8A0-4312-8845-B0DDD048B523}"/>
              </a:ext>
            </a:extLst>
          </p:cNvPr>
          <p:cNvSpPr/>
          <p:nvPr/>
        </p:nvSpPr>
        <p:spPr>
          <a:xfrm>
            <a:off x="5487981" y="3524386"/>
            <a:ext cx="3022734" cy="50692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</a:t>
            </a:r>
            <a:r>
              <a:rPr lang="en-US" sz="2800" baseline="-25000" dirty="0">
                <a:solidFill>
                  <a:schemeClr val="tx1"/>
                </a:solidFill>
              </a:rPr>
              <a:t>OUT</a:t>
            </a:r>
            <a:r>
              <a:rPr lang="en-US" sz="2800" dirty="0">
                <a:solidFill>
                  <a:schemeClr val="tx1"/>
                </a:solidFill>
              </a:rPr>
              <a:t> = -V</a:t>
            </a:r>
            <a:r>
              <a:rPr lang="en-US" sz="2800" baseline="-25000" dirty="0">
                <a:solidFill>
                  <a:schemeClr val="tx1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 x (R</a:t>
            </a:r>
            <a:r>
              <a:rPr lang="en-US" sz="2800" baseline="-25000" dirty="0">
                <a:solidFill>
                  <a:schemeClr val="tx1"/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/R</a:t>
            </a:r>
            <a:r>
              <a:rPr lang="en-US" sz="2800" baseline="-250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29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BE628D-56BA-4BA5-A071-EFF997DD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6" y="3473645"/>
            <a:ext cx="8059275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98FA6-ACD6-4671-B557-158765B1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0" y="1745409"/>
            <a:ext cx="8035856" cy="355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56" y="188116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Real op-amps: V</a:t>
            </a:r>
            <a:r>
              <a:rPr lang="en-US" baseline="-25000" dirty="0"/>
              <a:t>IN</a:t>
            </a:r>
            <a:r>
              <a:rPr lang="en-US" dirty="0"/>
              <a:t> Limits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28AD8F-77B7-43E9-864E-DB75E6F54F0F}"/>
              </a:ext>
            </a:extLst>
          </p:cNvPr>
          <p:cNvSpPr/>
          <p:nvPr/>
        </p:nvSpPr>
        <p:spPr>
          <a:xfrm>
            <a:off x="4691391" y="1681734"/>
            <a:ext cx="2956045" cy="4555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9E446B-98DA-4A0C-869E-8545ACBF339F}"/>
              </a:ext>
            </a:extLst>
          </p:cNvPr>
          <p:cNvSpPr txBox="1"/>
          <p:nvPr/>
        </p:nvSpPr>
        <p:spPr>
          <a:xfrm>
            <a:off x="501356" y="1213786"/>
            <a:ext cx="306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MCP6002</a:t>
            </a:r>
            <a:endParaRPr lang="en-US" sz="2400" b="1" i="1" u="sng" baseline="-25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B42F97-40A1-4C80-86CD-A854D15E8CB8}"/>
              </a:ext>
            </a:extLst>
          </p:cNvPr>
          <p:cNvSpPr txBox="1"/>
          <p:nvPr/>
        </p:nvSpPr>
        <p:spPr>
          <a:xfrm>
            <a:off x="428635" y="2981003"/>
            <a:ext cx="306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LM741</a:t>
            </a:r>
            <a:endParaRPr lang="en-US" sz="2400" b="1" i="1" u="sng" baseline="-25000" dirty="0">
              <a:solidFill>
                <a:srgbClr val="FF0000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30EA84-3CD8-470C-A5C4-A004B8010436}"/>
              </a:ext>
            </a:extLst>
          </p:cNvPr>
          <p:cNvSpPr/>
          <p:nvPr/>
        </p:nvSpPr>
        <p:spPr>
          <a:xfrm>
            <a:off x="6225325" y="3432178"/>
            <a:ext cx="2414926" cy="4555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D3EABB-90D3-499D-8574-931EA2BB8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690" y="3034934"/>
            <a:ext cx="1228966" cy="30344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4DC302F-21AD-4D05-BFC9-EBA738A6B820}"/>
              </a:ext>
            </a:extLst>
          </p:cNvPr>
          <p:cNvGrpSpPr/>
          <p:nvPr/>
        </p:nvGrpSpPr>
        <p:grpSpPr>
          <a:xfrm rot="60000">
            <a:off x="2761734" y="4523550"/>
            <a:ext cx="3972052" cy="1764771"/>
            <a:chOff x="1742303" y="3903911"/>
            <a:chExt cx="5299006" cy="229173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8B75C-63D8-4F78-AB0C-9BED99539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8758" y="4931602"/>
              <a:ext cx="3812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54675B6-36AA-4E43-ACE2-94A51AB59208}"/>
                </a:ext>
              </a:extLst>
            </p:cNvPr>
            <p:cNvSpPr/>
            <p:nvPr/>
          </p:nvSpPr>
          <p:spPr>
            <a:xfrm>
              <a:off x="6007872" y="5012544"/>
              <a:ext cx="1033437" cy="506925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OUT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7B285C-16DA-4BEA-AFEB-AD2213A32DF7}"/>
                </a:ext>
              </a:extLst>
            </p:cNvPr>
            <p:cNvGrpSpPr/>
            <p:nvPr/>
          </p:nvGrpSpPr>
          <p:grpSpPr>
            <a:xfrm rot="16200000">
              <a:off x="5054437" y="3509892"/>
              <a:ext cx="94268" cy="882305"/>
              <a:chOff x="2159982" y="3622594"/>
              <a:chExt cx="94268" cy="882305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0980A1B-CA07-4FDD-B244-93FC08576641}"/>
                  </a:ext>
                </a:extLst>
              </p:cNvPr>
              <p:cNvCxnSpPr/>
              <p:nvPr/>
            </p:nvCxnSpPr>
            <p:spPr>
              <a:xfrm>
                <a:off x="2159982" y="37947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15382EA-AE9F-4440-84AE-EEECCD3C1D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38989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6622DC8-57CA-4A05-8DC4-175A6ABD806F}"/>
                  </a:ext>
                </a:extLst>
              </p:cNvPr>
              <p:cNvCxnSpPr/>
              <p:nvPr/>
            </p:nvCxnSpPr>
            <p:spPr>
              <a:xfrm>
                <a:off x="2159982" y="39699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A2DB909-BED0-481E-B24E-B3BF946A5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0741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54BDBFA-9DB6-478A-932C-06BDCEC56E77}"/>
                  </a:ext>
                </a:extLst>
              </p:cNvPr>
              <p:cNvCxnSpPr/>
              <p:nvPr/>
            </p:nvCxnSpPr>
            <p:spPr>
              <a:xfrm>
                <a:off x="2159982" y="4155251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259C0A2-7CA0-4900-9C06-1D3CA5BEE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246403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F9F1835-804A-48F6-B0BA-21B93271B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4332733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BF420B54-42CA-43C9-9FFB-8A208BD5A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3622594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E025460-CC37-4A4F-8D18-4AB0FD5ECF77}"/>
                </a:ext>
              </a:extLst>
            </p:cNvPr>
            <p:cNvGrpSpPr/>
            <p:nvPr/>
          </p:nvGrpSpPr>
          <p:grpSpPr>
            <a:xfrm rot="16200000">
              <a:off x="3112167" y="4218798"/>
              <a:ext cx="94268" cy="882305"/>
              <a:chOff x="2159982" y="3622594"/>
              <a:chExt cx="94268" cy="882305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4AF5F77-64E6-4404-A4D0-8986329D5B09}"/>
                  </a:ext>
                </a:extLst>
              </p:cNvPr>
              <p:cNvCxnSpPr/>
              <p:nvPr/>
            </p:nvCxnSpPr>
            <p:spPr>
              <a:xfrm>
                <a:off x="2159982" y="37947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683C4D2-7278-4D9A-8BC5-56CB3A7E0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38989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A9F055D-9155-4F50-9213-386BAAFE3718}"/>
                  </a:ext>
                </a:extLst>
              </p:cNvPr>
              <p:cNvCxnSpPr/>
              <p:nvPr/>
            </p:nvCxnSpPr>
            <p:spPr>
              <a:xfrm>
                <a:off x="2159982" y="39699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C0EE932-EB1B-4C34-B87E-C7B3EBAD1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0741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9EC63B4-BC1E-4062-9301-ACD4D16FB172}"/>
                  </a:ext>
                </a:extLst>
              </p:cNvPr>
              <p:cNvCxnSpPr/>
              <p:nvPr/>
            </p:nvCxnSpPr>
            <p:spPr>
              <a:xfrm>
                <a:off x="2159982" y="4155251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FA15C9D-AA6C-4BE3-9C54-73CED8D13F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246403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4F9D491-4868-4278-95DD-159D620A2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4332733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4C0991-529F-46E0-B456-667E36E23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3622594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6346C5-FB3E-4A95-B099-694C9E5EFEB9}"/>
                </a:ext>
              </a:extLst>
            </p:cNvPr>
            <p:cNvGrpSpPr/>
            <p:nvPr/>
          </p:nvGrpSpPr>
          <p:grpSpPr>
            <a:xfrm>
              <a:off x="4316606" y="5780857"/>
              <a:ext cx="221456" cy="414788"/>
              <a:chOff x="3004241" y="5204148"/>
              <a:chExt cx="221456" cy="414788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C6C30BE-BC40-4199-84A0-D7D5C5C05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4969" y="5204148"/>
                <a:ext cx="0" cy="2647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D2F4607-939A-41D1-AC4C-9697A67B8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241" y="5478442"/>
                <a:ext cx="2214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87DD7D-CC41-4B72-916A-13CE49BE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408" y="5547498"/>
                <a:ext cx="12247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660090E-1B4B-4BCE-BCEF-04086E41C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88" y="5618936"/>
                <a:ext cx="7008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862677F-852D-4124-8EE1-9816EB0B1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026" y="3998179"/>
              <a:ext cx="898352" cy="151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56FB092-464D-4A1C-BDE1-E828672CA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933" y="4689249"/>
              <a:ext cx="928415" cy="1753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A0EAE7-5B31-46EE-8688-B5948102A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2349" y="3985987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F2EA784-1AAE-4A49-ADDB-8A056E54BA64}"/>
                </a:ext>
              </a:extLst>
            </p:cNvPr>
            <p:cNvCxnSpPr>
              <a:cxnSpLocks/>
            </p:cNvCxnSpPr>
            <p:nvPr/>
          </p:nvCxnSpPr>
          <p:spPr>
            <a:xfrm>
              <a:off x="3802468" y="4015717"/>
              <a:ext cx="0" cy="69107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7ACD64A-6B52-4FB9-B1C8-A6D7EB7D86A9}"/>
                </a:ext>
              </a:extLst>
            </p:cNvPr>
            <p:cNvCxnSpPr>
              <a:cxnSpLocks/>
            </p:cNvCxnSpPr>
            <p:nvPr/>
          </p:nvCxnSpPr>
          <p:spPr>
            <a:xfrm>
              <a:off x="6093338" y="3982752"/>
              <a:ext cx="0" cy="9664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258085-764C-4319-81E6-AE6F6C7DA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2765" y="4923553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BD5B771-1282-4156-87C3-93B7153858A7}"/>
                </a:ext>
              </a:extLst>
            </p:cNvPr>
            <p:cNvSpPr/>
            <p:nvPr/>
          </p:nvSpPr>
          <p:spPr>
            <a:xfrm>
              <a:off x="1742303" y="4918592"/>
              <a:ext cx="909461" cy="506924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IN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4A0C0DA-9B84-425A-9DB5-065A52987EB8}"/>
                </a:ext>
              </a:extLst>
            </p:cNvPr>
            <p:cNvGrpSpPr/>
            <p:nvPr/>
          </p:nvGrpSpPr>
          <p:grpSpPr>
            <a:xfrm>
              <a:off x="4411374" y="4432956"/>
              <a:ext cx="1678671" cy="997293"/>
              <a:chOff x="4186455" y="2272233"/>
              <a:chExt cx="1678671" cy="997293"/>
            </a:xfrm>
          </p:grpSpPr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380C2AD5-CB42-4D65-BEB8-7FAC25F93D25}"/>
                  </a:ext>
                </a:extLst>
              </p:cNvPr>
              <p:cNvSpPr/>
              <p:nvPr/>
            </p:nvSpPr>
            <p:spPr>
              <a:xfrm rot="5400000">
                <a:off x="4508562" y="2294249"/>
                <a:ext cx="997293" cy="953261"/>
              </a:xfrm>
              <a:prstGeom prst="triangl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78A1A04-7EE8-4FB2-8A22-C7B788C04AA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86455" y="2530088"/>
                <a:ext cx="344123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F9110A8-C94E-47D1-9F81-4D20156C6C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86455" y="3001876"/>
                <a:ext cx="344123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0B374B3-CD12-4463-8F9F-3070754FF5D5}"/>
                  </a:ext>
                </a:extLst>
              </p:cNvPr>
              <p:cNvSpPr txBox="1"/>
              <p:nvPr/>
            </p:nvSpPr>
            <p:spPr>
              <a:xfrm rot="10800000">
                <a:off x="4653845" y="2280806"/>
                <a:ext cx="1428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-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E94C63B-5CC2-475A-89A0-C96A55B1CD29}"/>
                  </a:ext>
                </a:extLst>
              </p:cNvPr>
              <p:cNvSpPr txBox="1"/>
              <p:nvPr/>
            </p:nvSpPr>
            <p:spPr>
              <a:xfrm rot="10800000">
                <a:off x="4668223" y="2786628"/>
                <a:ext cx="14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+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4A59DDB-2C55-4960-AB70-5836020E0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3839" y="2770879"/>
                <a:ext cx="38128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3876797-B931-47E5-AF98-FDBD30948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634" y="4706787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5CABA20-9873-4A86-AEAE-C184F6B9F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634" y="5766049"/>
              <a:ext cx="4314178" cy="7280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E51B6E-587C-4937-95DC-04AC9A5A4447}"/>
                </a:ext>
              </a:extLst>
            </p:cNvPr>
            <p:cNvCxnSpPr>
              <a:cxnSpLocks/>
            </p:cNvCxnSpPr>
            <p:nvPr/>
          </p:nvCxnSpPr>
          <p:spPr>
            <a:xfrm>
              <a:off x="4426153" y="5147788"/>
              <a:ext cx="0" cy="69107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6107257-D39D-43B8-B1B6-1BE6C6E27E06}"/>
              </a:ext>
            </a:extLst>
          </p:cNvPr>
          <p:cNvSpPr txBox="1"/>
          <p:nvPr/>
        </p:nvSpPr>
        <p:spPr>
          <a:xfrm>
            <a:off x="4900822" y="2134610"/>
            <a:ext cx="255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“rail-to-rail” input</a:t>
            </a:r>
            <a:endParaRPr lang="en-US" sz="2400" b="1" i="1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4AB637-F63B-4648-839B-3087D5EB9E85}"/>
              </a:ext>
            </a:extLst>
          </p:cNvPr>
          <p:cNvSpPr txBox="1"/>
          <p:nvPr/>
        </p:nvSpPr>
        <p:spPr>
          <a:xfrm>
            <a:off x="6229204" y="3912812"/>
            <a:ext cx="241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not “rail-to-rail”</a:t>
            </a:r>
            <a:endParaRPr lang="en-US" sz="24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24706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83231B-CAC1-411E-BBFD-B8AAD027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6" y="1544853"/>
            <a:ext cx="8072331" cy="1196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Real op-amps: V</a:t>
            </a:r>
            <a:r>
              <a:rPr lang="en-US" baseline="-25000" dirty="0"/>
              <a:t>OUT</a:t>
            </a:r>
            <a:r>
              <a:rPr lang="en-US" dirty="0"/>
              <a:t> Limits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120AA0-6B1F-432F-A2CD-452479591254}"/>
              </a:ext>
            </a:extLst>
          </p:cNvPr>
          <p:cNvGrpSpPr/>
          <p:nvPr/>
        </p:nvGrpSpPr>
        <p:grpSpPr>
          <a:xfrm rot="60000">
            <a:off x="2552035" y="4722201"/>
            <a:ext cx="3972052" cy="1764771"/>
            <a:chOff x="1742303" y="3903911"/>
            <a:chExt cx="5299006" cy="22917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C0B547-B75E-4A98-954E-DD2D7B858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8758" y="4931602"/>
              <a:ext cx="3812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AD9D1D5B-EA18-4696-B97B-83B81D1E20D9}"/>
                </a:ext>
              </a:extLst>
            </p:cNvPr>
            <p:cNvSpPr/>
            <p:nvPr/>
          </p:nvSpPr>
          <p:spPr>
            <a:xfrm>
              <a:off x="6007872" y="5012544"/>
              <a:ext cx="1033437" cy="506925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OUT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F0E14E-1C7E-4E17-96C0-C9A503DE4223}"/>
                </a:ext>
              </a:extLst>
            </p:cNvPr>
            <p:cNvGrpSpPr/>
            <p:nvPr/>
          </p:nvGrpSpPr>
          <p:grpSpPr>
            <a:xfrm rot="16200000">
              <a:off x="5054437" y="3509892"/>
              <a:ext cx="94268" cy="882305"/>
              <a:chOff x="2159982" y="3622594"/>
              <a:chExt cx="94268" cy="88230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3D3A3E7-14C1-45A7-9E31-E03B074E082B}"/>
                  </a:ext>
                </a:extLst>
              </p:cNvPr>
              <p:cNvCxnSpPr/>
              <p:nvPr/>
            </p:nvCxnSpPr>
            <p:spPr>
              <a:xfrm>
                <a:off x="2159982" y="37947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96B307-C70A-4923-9CEB-691D3A899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38989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D6D5F12-D1F2-4553-A4F8-6A26CA5350A5}"/>
                  </a:ext>
                </a:extLst>
              </p:cNvPr>
              <p:cNvCxnSpPr/>
              <p:nvPr/>
            </p:nvCxnSpPr>
            <p:spPr>
              <a:xfrm>
                <a:off x="2159982" y="39699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1049339-B68D-487C-B778-D68E801A1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0741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1E9FC8A-71AF-4E0F-A2A8-49E13DBF9930}"/>
                  </a:ext>
                </a:extLst>
              </p:cNvPr>
              <p:cNvCxnSpPr/>
              <p:nvPr/>
            </p:nvCxnSpPr>
            <p:spPr>
              <a:xfrm>
                <a:off x="2159982" y="4155251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4DD6A21-04DE-4ED1-ABBE-DCFFAD6F84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246403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ED64FE2-82C5-4342-9FAB-2F24C4967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4332733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E2A0212-D2B0-4CD7-B17E-64CE75ED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3622594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4759564-3D99-4C85-ACA1-CED66894DC5D}"/>
                </a:ext>
              </a:extLst>
            </p:cNvPr>
            <p:cNvGrpSpPr/>
            <p:nvPr/>
          </p:nvGrpSpPr>
          <p:grpSpPr>
            <a:xfrm rot="16200000">
              <a:off x="3112167" y="4218798"/>
              <a:ext cx="94268" cy="882305"/>
              <a:chOff x="2159982" y="3622594"/>
              <a:chExt cx="94268" cy="88230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E8E0DC5-C566-434A-B5B3-DC66256DC608}"/>
                  </a:ext>
                </a:extLst>
              </p:cNvPr>
              <p:cNvCxnSpPr/>
              <p:nvPr/>
            </p:nvCxnSpPr>
            <p:spPr>
              <a:xfrm>
                <a:off x="2159982" y="37947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BF63833-AC6F-4F4E-B299-79D096A12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38989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EABDD46-019D-47EB-85A9-DBBD7B5E6EB2}"/>
                  </a:ext>
                </a:extLst>
              </p:cNvPr>
              <p:cNvCxnSpPr/>
              <p:nvPr/>
            </p:nvCxnSpPr>
            <p:spPr>
              <a:xfrm>
                <a:off x="2159982" y="39699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88CE82-39DF-4893-8054-53FC4FF47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0741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75E7C0-46AD-4D53-A7E0-1D2C1C14485A}"/>
                  </a:ext>
                </a:extLst>
              </p:cNvPr>
              <p:cNvCxnSpPr/>
              <p:nvPr/>
            </p:nvCxnSpPr>
            <p:spPr>
              <a:xfrm>
                <a:off x="2159982" y="4155251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4073AC6-E9E5-44F6-B38B-16B21E3CDC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246403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AA0294-BA2C-459E-93C6-5F3A2B3FE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4332733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DF14BB-F3FE-4928-AB78-E908BD1EA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3622594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B7CF16-6087-4B8C-957A-1B8841B26EE5}"/>
                </a:ext>
              </a:extLst>
            </p:cNvPr>
            <p:cNvGrpSpPr/>
            <p:nvPr/>
          </p:nvGrpSpPr>
          <p:grpSpPr>
            <a:xfrm>
              <a:off x="4316606" y="5780857"/>
              <a:ext cx="221456" cy="414788"/>
              <a:chOff x="3004241" y="5204148"/>
              <a:chExt cx="221456" cy="414788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B30E897-0ED1-453F-8F5F-68DD82F1C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4969" y="5204148"/>
                <a:ext cx="0" cy="2647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6941343-1A57-4539-8918-3EDB6F1D0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241" y="5478442"/>
                <a:ext cx="2214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3C18A4D-33EE-4241-A4CC-A7D38F9B0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408" y="5547498"/>
                <a:ext cx="12247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7930839-CD05-4A13-801B-8E3B47A5B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88" y="5618936"/>
                <a:ext cx="7008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1E5A56F-2EB4-4479-B486-DE60A4318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026" y="3998179"/>
              <a:ext cx="898352" cy="151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1841DB-584F-4D62-989C-A22FF6DC7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933" y="4689249"/>
              <a:ext cx="928415" cy="1753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AF344E-D631-42B6-B6B3-D73B45666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2349" y="3985987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1D4BED-81B9-4B57-8A6D-A6C9DC8F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802468" y="4015717"/>
              <a:ext cx="0" cy="69107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3C13D0-05BD-4EF6-8413-966A1DB08F1C}"/>
                </a:ext>
              </a:extLst>
            </p:cNvPr>
            <p:cNvCxnSpPr>
              <a:cxnSpLocks/>
            </p:cNvCxnSpPr>
            <p:nvPr/>
          </p:nvCxnSpPr>
          <p:spPr>
            <a:xfrm>
              <a:off x="6093338" y="3982752"/>
              <a:ext cx="0" cy="9664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D55936-0CCB-49F9-9232-AB4AF90B7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2765" y="4923553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982F980-4F19-456C-A779-16E0F6B4B231}"/>
                </a:ext>
              </a:extLst>
            </p:cNvPr>
            <p:cNvSpPr/>
            <p:nvPr/>
          </p:nvSpPr>
          <p:spPr>
            <a:xfrm>
              <a:off x="1742303" y="4918592"/>
              <a:ext cx="909461" cy="506924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IN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7775914-6A18-4916-A1E1-708C3D6BC31A}"/>
                </a:ext>
              </a:extLst>
            </p:cNvPr>
            <p:cNvGrpSpPr/>
            <p:nvPr/>
          </p:nvGrpSpPr>
          <p:grpSpPr>
            <a:xfrm>
              <a:off x="4411374" y="4432956"/>
              <a:ext cx="1678671" cy="997293"/>
              <a:chOff x="4186455" y="2272233"/>
              <a:chExt cx="1678671" cy="997293"/>
            </a:xfrm>
          </p:grpSpPr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D7D7BE97-8A74-4EEF-8FDC-A38C0B82B428}"/>
                  </a:ext>
                </a:extLst>
              </p:cNvPr>
              <p:cNvSpPr/>
              <p:nvPr/>
            </p:nvSpPr>
            <p:spPr>
              <a:xfrm rot="5400000">
                <a:off x="4508562" y="2294249"/>
                <a:ext cx="997293" cy="953261"/>
              </a:xfrm>
              <a:prstGeom prst="triangl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5D2EF01-BA10-4BA9-85BC-7929CF1105D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86455" y="2530088"/>
                <a:ext cx="344123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17610FC-B99C-4992-AE34-590CFA861D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86455" y="3001876"/>
                <a:ext cx="344123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D6780B-CEFD-4417-8F7B-EBFB923185EC}"/>
                  </a:ext>
                </a:extLst>
              </p:cNvPr>
              <p:cNvSpPr txBox="1"/>
              <p:nvPr/>
            </p:nvSpPr>
            <p:spPr>
              <a:xfrm rot="10800000">
                <a:off x="4653845" y="2280806"/>
                <a:ext cx="1428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-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841F87-C8E7-4C58-9EA9-7C387DC957BB}"/>
                  </a:ext>
                </a:extLst>
              </p:cNvPr>
              <p:cNvSpPr txBox="1"/>
              <p:nvPr/>
            </p:nvSpPr>
            <p:spPr>
              <a:xfrm rot="10800000">
                <a:off x="4668223" y="2786628"/>
                <a:ext cx="14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+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456CF19-2DA9-4D3F-B356-97AB6C1E5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3839" y="2770879"/>
                <a:ext cx="38128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4E507D-CCC3-41C9-A15D-088EBED22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634" y="4706787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B905CF3-B162-4416-A239-334002703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634" y="5766049"/>
              <a:ext cx="4314178" cy="7280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F4B9B4D-2A53-4329-8E54-76F9CF2494DE}"/>
                </a:ext>
              </a:extLst>
            </p:cNvPr>
            <p:cNvCxnSpPr>
              <a:cxnSpLocks/>
            </p:cNvCxnSpPr>
            <p:nvPr/>
          </p:nvCxnSpPr>
          <p:spPr>
            <a:xfrm>
              <a:off x="4426153" y="5147788"/>
              <a:ext cx="0" cy="69107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28AD8F-77B7-43E9-864E-DB75E6F54F0F}"/>
              </a:ext>
            </a:extLst>
          </p:cNvPr>
          <p:cNvSpPr/>
          <p:nvPr/>
        </p:nvSpPr>
        <p:spPr>
          <a:xfrm>
            <a:off x="3797199" y="1820492"/>
            <a:ext cx="3641569" cy="4555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9E446B-98DA-4A0C-869E-8545ACBF339F}"/>
              </a:ext>
            </a:extLst>
          </p:cNvPr>
          <p:cNvSpPr txBox="1"/>
          <p:nvPr/>
        </p:nvSpPr>
        <p:spPr>
          <a:xfrm>
            <a:off x="501356" y="1213786"/>
            <a:ext cx="306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MCP6002</a:t>
            </a:r>
            <a:endParaRPr lang="en-US" sz="2400" b="1" i="1" u="sng" baseline="-25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B42F97-40A1-4C80-86CD-A854D15E8CB8}"/>
              </a:ext>
            </a:extLst>
          </p:cNvPr>
          <p:cNvSpPr txBox="1"/>
          <p:nvPr/>
        </p:nvSpPr>
        <p:spPr>
          <a:xfrm>
            <a:off x="428635" y="3184883"/>
            <a:ext cx="3064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LM741</a:t>
            </a:r>
            <a:endParaRPr lang="en-US" sz="2400" b="1" i="1" u="sng" baseline="-25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CFD51-D6B0-4477-859C-A3469193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4" y="3622877"/>
            <a:ext cx="8646260" cy="723920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B30EA84-3CD8-470C-A5C4-A004B8010436}"/>
              </a:ext>
            </a:extLst>
          </p:cNvPr>
          <p:cNvSpPr/>
          <p:nvPr/>
        </p:nvSpPr>
        <p:spPr>
          <a:xfrm>
            <a:off x="2255109" y="3636058"/>
            <a:ext cx="6027618" cy="4555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362CA2-878B-4011-A2CD-AD495EEDCCBD}"/>
              </a:ext>
            </a:extLst>
          </p:cNvPr>
          <p:cNvSpPr txBox="1"/>
          <p:nvPr/>
        </p:nvSpPr>
        <p:spPr>
          <a:xfrm>
            <a:off x="3820539" y="2657059"/>
            <a:ext cx="280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“rail-to-rail” output</a:t>
            </a:r>
            <a:endParaRPr lang="en-US" sz="2400" b="1" i="1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B1E663-AAE0-4594-8792-C171A683B21D}"/>
              </a:ext>
            </a:extLst>
          </p:cNvPr>
          <p:cNvSpPr txBox="1"/>
          <p:nvPr/>
        </p:nvSpPr>
        <p:spPr>
          <a:xfrm>
            <a:off x="6207475" y="3203846"/>
            <a:ext cx="232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not “rail-to-rail”</a:t>
            </a:r>
            <a:endParaRPr lang="en-US" sz="24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68753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Input/Output</a:t>
            </a:r>
            <a:r>
              <a:rPr lang="en-US" dirty="0"/>
              <a:t> DC Voltage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DBEB87-4D3F-4177-B785-6FF78EFD6CBB}"/>
              </a:ext>
            </a:extLst>
          </p:cNvPr>
          <p:cNvSpPr txBox="1"/>
          <p:nvPr/>
        </p:nvSpPr>
        <p:spPr>
          <a:xfrm>
            <a:off x="668796" y="1846038"/>
            <a:ext cx="272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IN</a:t>
            </a:r>
            <a:r>
              <a:rPr lang="en-US" dirty="0"/>
              <a:t> has no DC component (it’s an AC signal centered around 0V DC)</a:t>
            </a:r>
            <a:endParaRPr lang="en-US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8D1087-9F02-474E-9408-C1C1E80D3E21}"/>
              </a:ext>
            </a:extLst>
          </p:cNvPr>
          <p:cNvSpPr txBox="1"/>
          <p:nvPr/>
        </p:nvSpPr>
        <p:spPr>
          <a:xfrm>
            <a:off x="5734928" y="1877894"/>
            <a:ext cx="312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OUT</a:t>
            </a:r>
            <a:r>
              <a:rPr lang="en-US" dirty="0"/>
              <a:t> should vary from 0V to 5V (centered around 2.5V DC)</a:t>
            </a:r>
            <a:endParaRPr lang="en-US" baseline="-25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6F69A12-9262-4154-8F57-1E53A5AD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90" y="3005529"/>
            <a:ext cx="1993434" cy="135937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D4AC9C1-9B4F-43D0-B2C1-4A46B93E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06" y="2891454"/>
            <a:ext cx="2350079" cy="160257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C31A6CC-9BE4-468A-9CB1-93EDFFB42A7A}"/>
              </a:ext>
            </a:extLst>
          </p:cNvPr>
          <p:cNvSpPr txBox="1"/>
          <p:nvPr/>
        </p:nvSpPr>
        <p:spPr>
          <a:xfrm>
            <a:off x="5860908" y="2776509"/>
            <a:ext cx="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</a:t>
            </a:r>
            <a:endParaRPr lang="en-US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AAB690-0DAB-412C-9A0D-1B704BA40621}"/>
              </a:ext>
            </a:extLst>
          </p:cNvPr>
          <p:cNvSpPr txBox="1"/>
          <p:nvPr/>
        </p:nvSpPr>
        <p:spPr>
          <a:xfrm>
            <a:off x="5838048" y="4162958"/>
            <a:ext cx="7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0V</a:t>
            </a:r>
            <a:endParaRPr lang="en-US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EE52AAC-8544-4C01-B51D-2320ADD7C41F}"/>
              </a:ext>
            </a:extLst>
          </p:cNvPr>
          <p:cNvSpPr txBox="1"/>
          <p:nvPr/>
        </p:nvSpPr>
        <p:spPr>
          <a:xfrm>
            <a:off x="316466" y="2882974"/>
            <a:ext cx="7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0.45V</a:t>
            </a:r>
            <a:endParaRPr lang="en-US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92DB39-16AF-47B9-AC3D-4D8BD47664AC}"/>
              </a:ext>
            </a:extLst>
          </p:cNvPr>
          <p:cNvSpPr txBox="1"/>
          <p:nvPr/>
        </p:nvSpPr>
        <p:spPr>
          <a:xfrm>
            <a:off x="247023" y="4112999"/>
            <a:ext cx="8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-0.45V</a:t>
            </a:r>
            <a:endParaRPr lang="en-US" baseline="-250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50079A-0D42-47C5-BDD8-9F96BEB9E99D}"/>
              </a:ext>
            </a:extLst>
          </p:cNvPr>
          <p:cNvGrpSpPr/>
          <p:nvPr/>
        </p:nvGrpSpPr>
        <p:grpSpPr>
          <a:xfrm rot="60000">
            <a:off x="2552035" y="4580099"/>
            <a:ext cx="3972052" cy="1764771"/>
            <a:chOff x="1742303" y="3903911"/>
            <a:chExt cx="5299006" cy="229173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5A9037C-1026-4EE5-B93E-2F43094A3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8758" y="4931602"/>
              <a:ext cx="3812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574743E-DF3C-418E-80DF-36EF43ADA894}"/>
                </a:ext>
              </a:extLst>
            </p:cNvPr>
            <p:cNvSpPr/>
            <p:nvPr/>
          </p:nvSpPr>
          <p:spPr>
            <a:xfrm>
              <a:off x="6007872" y="5012544"/>
              <a:ext cx="1033437" cy="506925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OUT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B093797-D373-4DB6-BE9D-975FE3E35978}"/>
                </a:ext>
              </a:extLst>
            </p:cNvPr>
            <p:cNvGrpSpPr/>
            <p:nvPr/>
          </p:nvGrpSpPr>
          <p:grpSpPr>
            <a:xfrm rot="16200000">
              <a:off x="5054437" y="3509892"/>
              <a:ext cx="94268" cy="882305"/>
              <a:chOff x="2159982" y="3622594"/>
              <a:chExt cx="94268" cy="882305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709C520-3C19-4882-9E72-74DB41203B37}"/>
                  </a:ext>
                </a:extLst>
              </p:cNvPr>
              <p:cNvCxnSpPr/>
              <p:nvPr/>
            </p:nvCxnSpPr>
            <p:spPr>
              <a:xfrm>
                <a:off x="2159982" y="37947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64B71800-D2E0-4CA7-B123-8BA46A388F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38989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A1C6137-B1C9-4F56-9EE4-58D72EA0E041}"/>
                  </a:ext>
                </a:extLst>
              </p:cNvPr>
              <p:cNvCxnSpPr/>
              <p:nvPr/>
            </p:nvCxnSpPr>
            <p:spPr>
              <a:xfrm>
                <a:off x="2159982" y="39699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E8ABE5-3602-49F7-86D6-458FBE4AB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0741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75CF7DE-82B9-46EF-80E7-3C1435101149}"/>
                  </a:ext>
                </a:extLst>
              </p:cNvPr>
              <p:cNvCxnSpPr/>
              <p:nvPr/>
            </p:nvCxnSpPr>
            <p:spPr>
              <a:xfrm>
                <a:off x="2159982" y="4155251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2A871F-889F-4514-AC2E-0B30E64CC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246403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AD1F60-119E-4AF3-B589-8E0DD4B68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4332733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795D234-31F5-4F18-A1DC-230A8B6E9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3622594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AF0DC31-FF4C-49FB-827C-B224F9A346B4}"/>
                </a:ext>
              </a:extLst>
            </p:cNvPr>
            <p:cNvGrpSpPr/>
            <p:nvPr/>
          </p:nvGrpSpPr>
          <p:grpSpPr>
            <a:xfrm rot="16200000">
              <a:off x="3112167" y="4218798"/>
              <a:ext cx="94268" cy="882305"/>
              <a:chOff x="2159982" y="3622594"/>
              <a:chExt cx="94268" cy="882305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C226223-8AED-4C31-B708-8D87FF585694}"/>
                  </a:ext>
                </a:extLst>
              </p:cNvPr>
              <p:cNvCxnSpPr/>
              <p:nvPr/>
            </p:nvCxnSpPr>
            <p:spPr>
              <a:xfrm>
                <a:off x="2159982" y="37947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2238BC5-F607-455E-8699-56DA11F3D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38989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BC5716E-E207-48E0-91CB-655764E640C8}"/>
                  </a:ext>
                </a:extLst>
              </p:cNvPr>
              <p:cNvCxnSpPr/>
              <p:nvPr/>
            </p:nvCxnSpPr>
            <p:spPr>
              <a:xfrm>
                <a:off x="2159982" y="3969960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617A2ED-505D-4B83-BD24-95AC215EB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074100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06AB2FF-41D7-400F-A33A-1B9C679983A3}"/>
                  </a:ext>
                </a:extLst>
              </p:cNvPr>
              <p:cNvCxnSpPr/>
              <p:nvPr/>
            </p:nvCxnSpPr>
            <p:spPr>
              <a:xfrm>
                <a:off x="2159982" y="4155251"/>
                <a:ext cx="94268" cy="10414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8E44A4B-C311-4E07-B67D-D004C0CB9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9982" y="4246403"/>
                <a:ext cx="94268" cy="8633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3B71F81-F43C-470A-B362-21C9B7291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4332733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1988826-8668-4783-8036-8DB88EDC6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982" y="3622594"/>
                <a:ext cx="0" cy="172166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B0D4DF0-7F14-43D7-8740-BD2E5374FD9C}"/>
                </a:ext>
              </a:extLst>
            </p:cNvPr>
            <p:cNvGrpSpPr/>
            <p:nvPr/>
          </p:nvGrpSpPr>
          <p:grpSpPr>
            <a:xfrm>
              <a:off x="4316606" y="5780857"/>
              <a:ext cx="221456" cy="414788"/>
              <a:chOff x="3004241" y="5204148"/>
              <a:chExt cx="221456" cy="414788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4D2AF84-CB61-41E6-B348-62AD5912E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4969" y="5204148"/>
                <a:ext cx="0" cy="2647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B354E84-452A-4C9D-9310-300434D38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241" y="5478442"/>
                <a:ext cx="2214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3E6B855-4549-4EA2-A692-A9484F8DF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408" y="5547498"/>
                <a:ext cx="12247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8768DB4-9D43-4A77-97E4-9E78251EA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688" y="5618936"/>
                <a:ext cx="7008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517E85-41E0-40BA-B96C-C7FAA02B1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026" y="3998179"/>
              <a:ext cx="898352" cy="1516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0AE8642-0BDA-406A-A635-9D283F054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5933" y="4689249"/>
              <a:ext cx="928415" cy="1753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4C342D-79A6-4004-9721-12CE184F3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2349" y="3985987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F957D3-2F35-435E-A280-F54218F5A7E9}"/>
                </a:ext>
              </a:extLst>
            </p:cNvPr>
            <p:cNvCxnSpPr>
              <a:cxnSpLocks/>
            </p:cNvCxnSpPr>
            <p:nvPr/>
          </p:nvCxnSpPr>
          <p:spPr>
            <a:xfrm>
              <a:off x="3802468" y="4015717"/>
              <a:ext cx="0" cy="69107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32ECAA6-C6AF-45EE-B505-89E5CEF1CE0D}"/>
                </a:ext>
              </a:extLst>
            </p:cNvPr>
            <p:cNvCxnSpPr>
              <a:cxnSpLocks/>
            </p:cNvCxnSpPr>
            <p:nvPr/>
          </p:nvCxnSpPr>
          <p:spPr>
            <a:xfrm>
              <a:off x="6093338" y="3982752"/>
              <a:ext cx="0" cy="96648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E068FB5-A07A-490A-885C-9DDBBF8EB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2765" y="4923553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D9808C1-E200-4F2E-85D2-5739E8B15796}"/>
                </a:ext>
              </a:extLst>
            </p:cNvPr>
            <p:cNvSpPr/>
            <p:nvPr/>
          </p:nvSpPr>
          <p:spPr>
            <a:xfrm>
              <a:off x="1742303" y="4918592"/>
              <a:ext cx="909461" cy="506924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IN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6E29CA6-7E2D-4F22-AE41-DF5E86D7CAC4}"/>
                </a:ext>
              </a:extLst>
            </p:cNvPr>
            <p:cNvGrpSpPr/>
            <p:nvPr/>
          </p:nvGrpSpPr>
          <p:grpSpPr>
            <a:xfrm>
              <a:off x="4411374" y="4432956"/>
              <a:ext cx="1678671" cy="997293"/>
              <a:chOff x="4186455" y="2272233"/>
              <a:chExt cx="1678671" cy="997293"/>
            </a:xfrm>
          </p:grpSpPr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F164553B-8B0B-4228-9C4D-D5C2E3032064}"/>
                  </a:ext>
                </a:extLst>
              </p:cNvPr>
              <p:cNvSpPr/>
              <p:nvPr/>
            </p:nvSpPr>
            <p:spPr>
              <a:xfrm rot="5400000">
                <a:off x="4508562" y="2294249"/>
                <a:ext cx="997293" cy="953261"/>
              </a:xfrm>
              <a:prstGeom prst="triangl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400772F-058B-47AC-B052-6D565DEDF66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86455" y="2530088"/>
                <a:ext cx="344123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1624F42-6CE0-4E0E-AC4A-10A48330F3D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86455" y="3001876"/>
                <a:ext cx="344123" cy="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E759598-4669-45B3-815D-4550FD4643F0}"/>
                  </a:ext>
                </a:extLst>
              </p:cNvPr>
              <p:cNvSpPr txBox="1"/>
              <p:nvPr/>
            </p:nvSpPr>
            <p:spPr>
              <a:xfrm rot="10800000">
                <a:off x="4653845" y="2280806"/>
                <a:ext cx="1428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-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B7325E5-1848-4137-9D43-6DF7D623EE28}"/>
                  </a:ext>
                </a:extLst>
              </p:cNvPr>
              <p:cNvSpPr txBox="1"/>
              <p:nvPr/>
            </p:nvSpPr>
            <p:spPr>
              <a:xfrm rot="10800000">
                <a:off x="4668223" y="2786628"/>
                <a:ext cx="142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+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FFFDD73-1CBC-48A1-9CDF-DD71E078FE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3839" y="2770879"/>
                <a:ext cx="38128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FDDD9C-1B3E-4EA1-9A20-D0D427733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634" y="4706787"/>
              <a:ext cx="600047" cy="1133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6C66349-3F66-412F-B46A-C49D1FE87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634" y="5766049"/>
              <a:ext cx="4314178" cy="7280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F3EF74-D24C-4B37-A6F0-6DCB48414747}"/>
                </a:ext>
              </a:extLst>
            </p:cNvPr>
            <p:cNvCxnSpPr>
              <a:cxnSpLocks/>
            </p:cNvCxnSpPr>
            <p:nvPr/>
          </p:nvCxnSpPr>
          <p:spPr>
            <a:xfrm>
              <a:off x="4426153" y="5147788"/>
              <a:ext cx="0" cy="69107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57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Real op-amps: I/O DC Offsets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C0B547-B75E-4A98-954E-DD2D7B858956}"/>
              </a:ext>
            </a:extLst>
          </p:cNvPr>
          <p:cNvCxnSpPr>
            <a:cxnSpLocks/>
          </p:cNvCxnSpPr>
          <p:nvPr/>
        </p:nvCxnSpPr>
        <p:spPr>
          <a:xfrm flipH="1">
            <a:off x="5076406" y="3079726"/>
            <a:ext cx="5706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D9D1D5B-EA18-4696-B97B-83B81D1E20D9}"/>
              </a:ext>
            </a:extLst>
          </p:cNvPr>
          <p:cNvSpPr/>
          <p:nvPr/>
        </p:nvSpPr>
        <p:spPr>
          <a:xfrm>
            <a:off x="5440751" y="3167288"/>
            <a:ext cx="873551" cy="5483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OUT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F0E14E-1C7E-4E17-96C0-C9A503DE4223}"/>
              </a:ext>
            </a:extLst>
          </p:cNvPr>
          <p:cNvGrpSpPr/>
          <p:nvPr/>
        </p:nvGrpSpPr>
        <p:grpSpPr>
          <a:xfrm rot="16200000">
            <a:off x="4605428" y="3610427"/>
            <a:ext cx="101979" cy="847467"/>
            <a:chOff x="2159982" y="3622594"/>
            <a:chExt cx="94268" cy="88230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D3A3E7-14C1-45A7-9E31-E03B074E082B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96B307-C70A-4923-9CEB-691D3A899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6D5F12-D1F2-4553-A4F8-6A26CA5350A5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049339-B68D-487C-B778-D68E801A1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E9FC8A-71AF-4E0F-A2A8-49E13DBF9930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DD6A21-04DE-4ED1-ABBE-DCFFAD6F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D64FE2-82C5-4342-9FAB-2F24C49670A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2A0212-D2B0-4CD7-B17E-64CE75EDA5E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759564-3D99-4C85-ACA1-CED66894DC5D}"/>
              </a:ext>
            </a:extLst>
          </p:cNvPr>
          <p:cNvGrpSpPr/>
          <p:nvPr/>
        </p:nvGrpSpPr>
        <p:grpSpPr>
          <a:xfrm>
            <a:off x="2728896" y="1981155"/>
            <a:ext cx="101979" cy="847467"/>
            <a:chOff x="2159982" y="3622594"/>
            <a:chExt cx="94268" cy="88230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8E0DC5-C566-434A-B5B3-DC66256DC608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F63833-AC6F-4F4E-B299-79D096A12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EABDD46-019D-47EB-85A9-DBBD7B5E6EB2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88CE82-39DF-4893-8054-53FC4FF47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75E7C0-46AD-4D53-A7E0-1D2C1C14485A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073AC6-E9E5-44F6-B38B-16B21E3CD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AA0294-BA2C-459E-93C6-5F3A2B3FEE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DF14BB-F3FE-4928-AB78-E908BD1EA293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93A78B8-E5E1-4196-942B-C290D8B79003}"/>
              </a:ext>
            </a:extLst>
          </p:cNvPr>
          <p:cNvSpPr txBox="1"/>
          <p:nvPr/>
        </p:nvSpPr>
        <p:spPr>
          <a:xfrm>
            <a:off x="2792757" y="2216405"/>
            <a:ext cx="7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  <a:endParaRPr lang="en-US" baseline="-25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B7CF16-6087-4B8C-957A-1B8841B26EE5}"/>
              </a:ext>
            </a:extLst>
          </p:cNvPr>
          <p:cNvGrpSpPr/>
          <p:nvPr/>
        </p:nvGrpSpPr>
        <p:grpSpPr>
          <a:xfrm>
            <a:off x="2619994" y="3526366"/>
            <a:ext cx="212712" cy="448716"/>
            <a:chOff x="3004241" y="5204148"/>
            <a:chExt cx="221456" cy="41478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30E897-0ED1-453F-8F5F-68DD82F1C0A8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6941343-1A57-4539-8918-3EDB6F1D0B6A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C18A4D-33EE-4241-A4CC-A7D38F9B06E1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7930839-CD05-4A13-801B-8E3B47A5B36F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1D4BED-81B9-4B57-8A6D-A6C9DC8F1596}"/>
              </a:ext>
            </a:extLst>
          </p:cNvPr>
          <p:cNvCxnSpPr>
            <a:cxnSpLocks/>
          </p:cNvCxnSpPr>
          <p:nvPr/>
        </p:nvCxnSpPr>
        <p:spPr>
          <a:xfrm>
            <a:off x="2731971" y="1816217"/>
            <a:ext cx="0" cy="2347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3C13D0-05BD-4EF6-8413-966A1DB08F1C}"/>
              </a:ext>
            </a:extLst>
          </p:cNvPr>
          <p:cNvCxnSpPr>
            <a:cxnSpLocks/>
          </p:cNvCxnSpPr>
          <p:nvPr/>
        </p:nvCxnSpPr>
        <p:spPr>
          <a:xfrm>
            <a:off x="5331246" y="3079725"/>
            <a:ext cx="0" cy="10054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82F980-4F19-456C-A779-16E0F6B4B231}"/>
              </a:ext>
            </a:extLst>
          </p:cNvPr>
          <p:cNvSpPr/>
          <p:nvPr/>
        </p:nvSpPr>
        <p:spPr>
          <a:xfrm>
            <a:off x="821234" y="2553054"/>
            <a:ext cx="873551" cy="5483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baseline="-25000" dirty="0">
                <a:solidFill>
                  <a:schemeClr val="tx1"/>
                </a:solidFill>
              </a:rPr>
              <a:t>IN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775914-6A18-4916-A1E1-708C3D6BC31A}"/>
              </a:ext>
            </a:extLst>
          </p:cNvPr>
          <p:cNvGrpSpPr/>
          <p:nvPr/>
        </p:nvGrpSpPr>
        <p:grpSpPr>
          <a:xfrm>
            <a:off x="3830249" y="2540292"/>
            <a:ext cx="1612389" cy="1105628"/>
            <a:chOff x="4186455" y="2272233"/>
            <a:chExt cx="1678671" cy="1022030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7D7BE97-8A74-4EEF-8FDC-A38C0B82B428}"/>
                </a:ext>
              </a:extLst>
            </p:cNvPr>
            <p:cNvSpPr/>
            <p:nvPr/>
          </p:nvSpPr>
          <p:spPr>
            <a:xfrm rot="5400000">
              <a:off x="4508562" y="2294249"/>
              <a:ext cx="997293" cy="953261"/>
            </a:xfrm>
            <a:prstGeom prst="triangl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D2EF01-BA10-4BA9-85BC-7929CF1105D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86455" y="2530088"/>
              <a:ext cx="344123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7610FC-B99C-4992-AE34-590CFA861D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86455" y="3001876"/>
              <a:ext cx="344123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D6780B-CEFD-4417-8F7B-EBFB923185EC}"/>
                </a:ext>
              </a:extLst>
            </p:cNvPr>
            <p:cNvSpPr txBox="1"/>
            <p:nvPr/>
          </p:nvSpPr>
          <p:spPr>
            <a:xfrm rot="10800000">
              <a:off x="4653845" y="2709488"/>
              <a:ext cx="142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-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D841F87-C8E7-4C58-9EA9-7C387DC957BB}"/>
                </a:ext>
              </a:extLst>
            </p:cNvPr>
            <p:cNvSpPr txBox="1"/>
            <p:nvPr/>
          </p:nvSpPr>
          <p:spPr>
            <a:xfrm rot="10800000">
              <a:off x="4668222" y="2306659"/>
              <a:ext cx="142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56CF19-2DA9-4D3F-B356-97AB6C1E5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3839" y="2770879"/>
              <a:ext cx="3812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088F18-9B8B-4DA1-8E4C-D2960DFCDA9E}"/>
              </a:ext>
            </a:extLst>
          </p:cNvPr>
          <p:cNvCxnSpPr>
            <a:cxnSpLocks/>
          </p:cNvCxnSpPr>
          <p:nvPr/>
        </p:nvCxnSpPr>
        <p:spPr>
          <a:xfrm>
            <a:off x="4618595" y="2449529"/>
            <a:ext cx="0" cy="3577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7B5FB12-4629-4FEB-921A-31369EAAF014}"/>
              </a:ext>
            </a:extLst>
          </p:cNvPr>
          <p:cNvSpPr/>
          <p:nvPr/>
        </p:nvSpPr>
        <p:spPr>
          <a:xfrm>
            <a:off x="4397467" y="2082048"/>
            <a:ext cx="873551" cy="5483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79206-5FF9-4096-997D-0F369BBD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5" y="3182291"/>
            <a:ext cx="1359768" cy="927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C45DE-F384-4EA1-83CE-79113522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32" y="2254850"/>
            <a:ext cx="2350079" cy="160257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3DE01CD-7DDD-48C1-BC6F-E438622C95A0}"/>
              </a:ext>
            </a:extLst>
          </p:cNvPr>
          <p:cNvSpPr txBox="1"/>
          <p:nvPr/>
        </p:nvSpPr>
        <p:spPr>
          <a:xfrm>
            <a:off x="613929" y="4085149"/>
            <a:ext cx="173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= 0V</a:t>
            </a:r>
          </a:p>
          <a:p>
            <a:r>
              <a:rPr lang="en-US" dirty="0"/>
              <a:t>AC = +/-0.45V</a:t>
            </a:r>
            <a:endParaRPr lang="en-US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30268A-33E3-4855-B1E7-A23716609EFD}"/>
              </a:ext>
            </a:extLst>
          </p:cNvPr>
          <p:cNvSpPr txBox="1"/>
          <p:nvPr/>
        </p:nvSpPr>
        <p:spPr>
          <a:xfrm>
            <a:off x="6039086" y="1639327"/>
            <a:ext cx="172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= 2.5V</a:t>
            </a:r>
          </a:p>
          <a:p>
            <a:r>
              <a:rPr lang="en-US" dirty="0"/>
              <a:t>AC = +/-2.5V</a:t>
            </a:r>
            <a:endParaRPr lang="en-US" baseline="-25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D275914-A983-43CB-ACD7-7204A460FFB3}"/>
              </a:ext>
            </a:extLst>
          </p:cNvPr>
          <p:cNvGrpSpPr/>
          <p:nvPr/>
        </p:nvGrpSpPr>
        <p:grpSpPr>
          <a:xfrm rot="16200000">
            <a:off x="1627711" y="2432957"/>
            <a:ext cx="407916" cy="780278"/>
            <a:chOff x="6400796" y="5395913"/>
            <a:chExt cx="519113" cy="99298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2454A80-4168-470C-942E-24F92C126C8E}"/>
                </a:ext>
              </a:extLst>
            </p:cNvPr>
            <p:cNvCxnSpPr>
              <a:cxnSpLocks/>
            </p:cNvCxnSpPr>
            <p:nvPr/>
          </p:nvCxnSpPr>
          <p:spPr>
            <a:xfrm>
              <a:off x="6665546" y="5395913"/>
              <a:ext cx="0" cy="3720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7566670-0BF7-429D-AE88-720EE20B7B8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796" y="5777451"/>
              <a:ext cx="51911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6612C66-5233-44F1-B693-095A33E06C40}"/>
                </a:ext>
              </a:extLst>
            </p:cNvPr>
            <p:cNvCxnSpPr>
              <a:cxnSpLocks/>
            </p:cNvCxnSpPr>
            <p:nvPr/>
          </p:nvCxnSpPr>
          <p:spPr>
            <a:xfrm>
              <a:off x="6410321" y="6015576"/>
              <a:ext cx="5095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A4175DB-8D34-48E2-9C3A-792A8B131A98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55" y="6015576"/>
              <a:ext cx="0" cy="37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445439-89DF-4A85-A31C-1EED1E65745A}"/>
              </a:ext>
            </a:extLst>
          </p:cNvPr>
          <p:cNvGrpSpPr/>
          <p:nvPr/>
        </p:nvGrpSpPr>
        <p:grpSpPr>
          <a:xfrm>
            <a:off x="2726019" y="2827249"/>
            <a:ext cx="101979" cy="847467"/>
            <a:chOff x="2159982" y="3622594"/>
            <a:chExt cx="94268" cy="88230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54AF43-2500-4D6E-9ADA-65C4C0C6F2FC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9FF83C-7EFE-4D8B-9121-55293FA09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042ABA-5B80-4E7C-8AA7-9439015A067F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6742FC2-77E4-4339-BDFC-A145313B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76B3C0C-2CE0-432E-BB95-09C749435389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086A7EB-82F9-41DB-8EE2-6D3D00EBC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41B1F23-6365-4161-8DD3-D225FD0FD07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88F9BA3-1196-40E4-A48C-64E2F0C8ADDC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AF04709-9516-4BA8-9D9E-63A2EB818A1A}"/>
              </a:ext>
            </a:extLst>
          </p:cNvPr>
          <p:cNvSpPr txBox="1"/>
          <p:nvPr/>
        </p:nvSpPr>
        <p:spPr>
          <a:xfrm>
            <a:off x="2779371" y="3096983"/>
            <a:ext cx="65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  <a:endParaRPr lang="en-US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3C2BF-8BEE-4600-A48E-9C0C0E81BE75}"/>
              </a:ext>
            </a:extLst>
          </p:cNvPr>
          <p:cNvCxnSpPr>
            <a:cxnSpLocks/>
          </p:cNvCxnSpPr>
          <p:nvPr/>
        </p:nvCxnSpPr>
        <p:spPr>
          <a:xfrm>
            <a:off x="2221809" y="2816807"/>
            <a:ext cx="18944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2C5914-D6DC-4EBA-9E63-0C60F3A37C43}"/>
              </a:ext>
            </a:extLst>
          </p:cNvPr>
          <p:cNvGrpSpPr/>
          <p:nvPr/>
        </p:nvGrpSpPr>
        <p:grpSpPr>
          <a:xfrm>
            <a:off x="3849294" y="4163903"/>
            <a:ext cx="101979" cy="847467"/>
            <a:chOff x="2159982" y="3622594"/>
            <a:chExt cx="94268" cy="88230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C47B40E-83F4-43E1-9A48-BF3F7635855B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A1BEFBD-99DD-4D76-A835-FBC54D70C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2D18869-8913-4D16-BF1A-B5C86A5F15C7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CEE2AE7-6306-4AC6-8DBB-B4ED83DECA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02038CC-BA20-4FB3-B928-5026F9D38925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B00556-354E-41B3-AF96-3E5B18048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F0216E0-A537-487C-A755-972D60E3A433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758F792-D111-4D4E-947B-3598F77C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6046F4-39FA-46D3-92C6-A85D217E2FAE}"/>
              </a:ext>
            </a:extLst>
          </p:cNvPr>
          <p:cNvCxnSpPr>
            <a:cxnSpLocks/>
          </p:cNvCxnSpPr>
          <p:nvPr/>
        </p:nvCxnSpPr>
        <p:spPr>
          <a:xfrm>
            <a:off x="3830248" y="4085149"/>
            <a:ext cx="51755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149F5D3-DFB4-4E59-8A67-26343C59C0C0}"/>
              </a:ext>
            </a:extLst>
          </p:cNvPr>
          <p:cNvCxnSpPr>
            <a:cxnSpLocks/>
          </p:cNvCxnSpPr>
          <p:nvPr/>
        </p:nvCxnSpPr>
        <p:spPr>
          <a:xfrm>
            <a:off x="4950234" y="4085149"/>
            <a:ext cx="39767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97EB83F-D949-41D9-991B-AA0583F957F5}"/>
              </a:ext>
            </a:extLst>
          </p:cNvPr>
          <p:cNvCxnSpPr>
            <a:cxnSpLocks/>
          </p:cNvCxnSpPr>
          <p:nvPr/>
        </p:nvCxnSpPr>
        <p:spPr>
          <a:xfrm>
            <a:off x="3852206" y="3320340"/>
            <a:ext cx="0" cy="8883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D196B81-080C-415E-8316-A277922FD901}"/>
              </a:ext>
            </a:extLst>
          </p:cNvPr>
          <p:cNvGrpSpPr/>
          <p:nvPr/>
        </p:nvGrpSpPr>
        <p:grpSpPr>
          <a:xfrm>
            <a:off x="3639158" y="4865849"/>
            <a:ext cx="407916" cy="780278"/>
            <a:chOff x="6400796" y="5395913"/>
            <a:chExt cx="519113" cy="99298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44FDF4-4880-4AF0-A4B8-801A4AEE8015}"/>
                </a:ext>
              </a:extLst>
            </p:cNvPr>
            <p:cNvCxnSpPr>
              <a:cxnSpLocks/>
            </p:cNvCxnSpPr>
            <p:nvPr/>
          </p:nvCxnSpPr>
          <p:spPr>
            <a:xfrm>
              <a:off x="6665546" y="5395913"/>
              <a:ext cx="0" cy="3720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B9350A9-3201-49F6-AF7F-4D530809F065}"/>
                </a:ext>
              </a:extLst>
            </p:cNvPr>
            <p:cNvCxnSpPr>
              <a:cxnSpLocks/>
            </p:cNvCxnSpPr>
            <p:nvPr/>
          </p:nvCxnSpPr>
          <p:spPr>
            <a:xfrm>
              <a:off x="6400796" y="5777451"/>
              <a:ext cx="51911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CC8526B-EB11-46F4-BC7D-4E0B54F6499F}"/>
                </a:ext>
              </a:extLst>
            </p:cNvPr>
            <p:cNvCxnSpPr>
              <a:cxnSpLocks/>
            </p:cNvCxnSpPr>
            <p:nvPr/>
          </p:nvCxnSpPr>
          <p:spPr>
            <a:xfrm>
              <a:off x="6410321" y="6015576"/>
              <a:ext cx="5095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23803D3-5439-41C8-836F-5A3FB4E73AA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55" y="6015576"/>
              <a:ext cx="0" cy="37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EBACB62-4F10-49E0-B11F-2C1FD8926154}"/>
              </a:ext>
            </a:extLst>
          </p:cNvPr>
          <p:cNvGrpSpPr/>
          <p:nvPr/>
        </p:nvGrpSpPr>
        <p:grpSpPr>
          <a:xfrm>
            <a:off x="3743402" y="5417440"/>
            <a:ext cx="212712" cy="448716"/>
            <a:chOff x="3004241" y="5204148"/>
            <a:chExt cx="221456" cy="41478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A853AF-B7C4-4D08-A9D1-A83AA6350CFA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C04F2C5-424B-458F-A2B6-77D438292D11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F9790D-DC8F-4F92-9D62-8F6ED0A66B76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1E9A329-E5F7-4605-8761-D5131C69845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C53E6D8-ECB6-4765-8D8D-6E7EAE74903A}"/>
              </a:ext>
            </a:extLst>
          </p:cNvPr>
          <p:cNvSpPr/>
          <p:nvPr/>
        </p:nvSpPr>
        <p:spPr>
          <a:xfrm>
            <a:off x="2260489" y="1390085"/>
            <a:ext cx="873551" cy="5483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EA6D1F-6391-4CC2-B7F5-44F622B08FBE}"/>
              </a:ext>
            </a:extLst>
          </p:cNvPr>
          <p:cNvGrpSpPr/>
          <p:nvPr/>
        </p:nvGrpSpPr>
        <p:grpSpPr>
          <a:xfrm>
            <a:off x="4508200" y="3364076"/>
            <a:ext cx="212712" cy="448716"/>
            <a:chOff x="3004241" y="5204148"/>
            <a:chExt cx="221456" cy="414788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240B17-5B39-43A8-A6A1-FC7DE441094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653DD53-293F-409D-8792-F1B7F549429A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835F644-BDF7-410E-B3F5-C576DA56C585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E2AF250-A0B4-4460-BE59-FDFEDCC5E8F0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D8B64A0-6AEC-4CB8-B381-D597343E128D}"/>
              </a:ext>
            </a:extLst>
          </p:cNvPr>
          <p:cNvSpPr/>
          <p:nvPr/>
        </p:nvSpPr>
        <p:spPr>
          <a:xfrm>
            <a:off x="4222055" y="4144350"/>
            <a:ext cx="873551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45K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C10DA48-6BB2-4A06-97DA-B172427204D6}"/>
              </a:ext>
            </a:extLst>
          </p:cNvPr>
          <p:cNvSpPr/>
          <p:nvPr/>
        </p:nvSpPr>
        <p:spPr>
          <a:xfrm>
            <a:off x="3728888" y="4492980"/>
            <a:ext cx="873551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C2ADAD0-CDE7-4596-AFF9-E561471528AD}"/>
              </a:ext>
            </a:extLst>
          </p:cNvPr>
          <p:cNvSpPr/>
          <p:nvPr/>
        </p:nvSpPr>
        <p:spPr>
          <a:xfrm>
            <a:off x="3791587" y="5096398"/>
            <a:ext cx="873551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981FEF8-85F7-4530-804F-3676AF8553F4}"/>
              </a:ext>
            </a:extLst>
          </p:cNvPr>
          <p:cNvSpPr/>
          <p:nvPr/>
        </p:nvSpPr>
        <p:spPr>
          <a:xfrm>
            <a:off x="1392290" y="2315695"/>
            <a:ext cx="873551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B54C03-AA40-47D1-A123-9291F1DFC7AD}"/>
              </a:ext>
            </a:extLst>
          </p:cNvPr>
          <p:cNvSpPr txBox="1"/>
          <p:nvPr/>
        </p:nvSpPr>
        <p:spPr>
          <a:xfrm>
            <a:off x="3432780" y="1370597"/>
            <a:ext cx="16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= 2.5V</a:t>
            </a:r>
          </a:p>
          <a:p>
            <a:r>
              <a:rPr lang="en-US" dirty="0"/>
              <a:t>AC = +/-0.45V</a:t>
            </a:r>
            <a:endParaRPr lang="en-US" baseline="-250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8EBBE1-AFC9-4A53-94FB-92B4C46ADABA}"/>
              </a:ext>
            </a:extLst>
          </p:cNvPr>
          <p:cNvCxnSpPr>
            <a:cxnSpLocks/>
          </p:cNvCxnSpPr>
          <p:nvPr/>
        </p:nvCxnSpPr>
        <p:spPr>
          <a:xfrm flipH="1">
            <a:off x="2940908" y="1981155"/>
            <a:ext cx="1010365" cy="78058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65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C0B547-B75E-4A98-954E-DD2D7B858956}"/>
              </a:ext>
            </a:extLst>
          </p:cNvPr>
          <p:cNvCxnSpPr>
            <a:cxnSpLocks/>
          </p:cNvCxnSpPr>
          <p:nvPr/>
        </p:nvCxnSpPr>
        <p:spPr>
          <a:xfrm flipH="1">
            <a:off x="5442531" y="3690571"/>
            <a:ext cx="5706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D9D1D5B-EA18-4696-B97B-83B81D1E20D9}"/>
              </a:ext>
            </a:extLst>
          </p:cNvPr>
          <p:cNvSpPr/>
          <p:nvPr/>
        </p:nvSpPr>
        <p:spPr>
          <a:xfrm>
            <a:off x="5758116" y="3339468"/>
            <a:ext cx="873551" cy="5483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OUT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F0E14E-1C7E-4E17-96C0-C9A503DE4223}"/>
              </a:ext>
            </a:extLst>
          </p:cNvPr>
          <p:cNvGrpSpPr/>
          <p:nvPr/>
        </p:nvGrpSpPr>
        <p:grpSpPr>
          <a:xfrm rot="16200000">
            <a:off x="4971553" y="4221272"/>
            <a:ext cx="101979" cy="847467"/>
            <a:chOff x="2159982" y="3622594"/>
            <a:chExt cx="94268" cy="88230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D3A3E7-14C1-45A7-9E31-E03B074E082B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96B307-C70A-4923-9CEB-691D3A899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6D5F12-D1F2-4553-A4F8-6A26CA5350A5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049339-B68D-487C-B778-D68E801A1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E9FC8A-71AF-4E0F-A2A8-49E13DBF9930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DD6A21-04DE-4ED1-ABBE-DCFFAD6F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D64FE2-82C5-4342-9FAB-2F24C49670A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2A0212-D2B0-4CD7-B17E-64CE75EDA5E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759564-3D99-4C85-ACA1-CED66894DC5D}"/>
              </a:ext>
            </a:extLst>
          </p:cNvPr>
          <p:cNvGrpSpPr/>
          <p:nvPr/>
        </p:nvGrpSpPr>
        <p:grpSpPr>
          <a:xfrm>
            <a:off x="2104662" y="2263137"/>
            <a:ext cx="101979" cy="847467"/>
            <a:chOff x="2159982" y="3622594"/>
            <a:chExt cx="94268" cy="88230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8E0DC5-C566-434A-B5B3-DC66256DC608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F63833-AC6F-4F4E-B299-79D096A12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EABDD46-019D-47EB-85A9-DBBD7B5E6EB2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88CE82-39DF-4893-8054-53FC4FF47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75E7C0-46AD-4D53-A7E0-1D2C1C14485A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073AC6-E9E5-44F6-B38B-16B21E3CD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AA0294-BA2C-459E-93C6-5F3A2B3FEE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DF14BB-F3FE-4928-AB78-E908BD1EA293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93A78B8-E5E1-4196-942B-C290D8B79003}"/>
              </a:ext>
            </a:extLst>
          </p:cNvPr>
          <p:cNvSpPr txBox="1"/>
          <p:nvPr/>
        </p:nvSpPr>
        <p:spPr>
          <a:xfrm>
            <a:off x="2168523" y="2498387"/>
            <a:ext cx="7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  <a:endParaRPr lang="en-US" baseline="-25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B7CF16-6087-4B8C-957A-1B8841B26EE5}"/>
              </a:ext>
            </a:extLst>
          </p:cNvPr>
          <p:cNvGrpSpPr/>
          <p:nvPr/>
        </p:nvGrpSpPr>
        <p:grpSpPr>
          <a:xfrm>
            <a:off x="1998059" y="2983173"/>
            <a:ext cx="212712" cy="448716"/>
            <a:chOff x="3004241" y="5204148"/>
            <a:chExt cx="221456" cy="41478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30E897-0ED1-453F-8F5F-68DD82F1C0A8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6941343-1A57-4539-8918-3EDB6F1D0B6A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C18A4D-33EE-4241-A4CC-A7D38F9B06E1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7930839-CD05-4A13-801B-8E3B47A5B36F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1D4BED-81B9-4B57-8A6D-A6C9DC8F1596}"/>
              </a:ext>
            </a:extLst>
          </p:cNvPr>
          <p:cNvCxnSpPr>
            <a:cxnSpLocks/>
          </p:cNvCxnSpPr>
          <p:nvPr/>
        </p:nvCxnSpPr>
        <p:spPr>
          <a:xfrm>
            <a:off x="2108424" y="1247931"/>
            <a:ext cx="0" cy="2347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3C13D0-05BD-4EF6-8413-966A1DB08F1C}"/>
              </a:ext>
            </a:extLst>
          </p:cNvPr>
          <p:cNvCxnSpPr>
            <a:cxnSpLocks/>
          </p:cNvCxnSpPr>
          <p:nvPr/>
        </p:nvCxnSpPr>
        <p:spPr>
          <a:xfrm>
            <a:off x="5697371" y="3690570"/>
            <a:ext cx="0" cy="100542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82F980-4F19-456C-A779-16E0F6B4B231}"/>
              </a:ext>
            </a:extLst>
          </p:cNvPr>
          <p:cNvSpPr/>
          <p:nvPr/>
        </p:nvSpPr>
        <p:spPr>
          <a:xfrm>
            <a:off x="2337440" y="3239894"/>
            <a:ext cx="873551" cy="5483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</a:t>
            </a:r>
            <a:r>
              <a:rPr lang="en-US" sz="2000" baseline="-25000" dirty="0">
                <a:solidFill>
                  <a:schemeClr val="tx1"/>
                </a:solidFill>
              </a:rPr>
              <a:t>IN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775914-6A18-4916-A1E1-708C3D6BC31A}"/>
              </a:ext>
            </a:extLst>
          </p:cNvPr>
          <p:cNvGrpSpPr/>
          <p:nvPr/>
        </p:nvGrpSpPr>
        <p:grpSpPr>
          <a:xfrm>
            <a:off x="4196374" y="3151137"/>
            <a:ext cx="1612389" cy="1105628"/>
            <a:chOff x="4186455" y="2272233"/>
            <a:chExt cx="1678671" cy="1022030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7D7BE97-8A74-4EEF-8FDC-A38C0B82B428}"/>
                </a:ext>
              </a:extLst>
            </p:cNvPr>
            <p:cNvSpPr/>
            <p:nvPr/>
          </p:nvSpPr>
          <p:spPr>
            <a:xfrm rot="5400000">
              <a:off x="4508562" y="2294249"/>
              <a:ext cx="997293" cy="953261"/>
            </a:xfrm>
            <a:prstGeom prst="triangl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D2EF01-BA10-4BA9-85BC-7929CF1105D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86455" y="2530088"/>
              <a:ext cx="344123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7610FC-B99C-4992-AE34-590CFA861D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86455" y="3001876"/>
              <a:ext cx="344123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D6780B-CEFD-4417-8F7B-EBFB923185EC}"/>
                </a:ext>
              </a:extLst>
            </p:cNvPr>
            <p:cNvSpPr txBox="1"/>
            <p:nvPr/>
          </p:nvSpPr>
          <p:spPr>
            <a:xfrm rot="10800000">
              <a:off x="4653845" y="2709488"/>
              <a:ext cx="142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-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D841F87-C8E7-4C58-9EA9-7C387DC957BB}"/>
                </a:ext>
              </a:extLst>
            </p:cNvPr>
            <p:cNvSpPr txBox="1"/>
            <p:nvPr/>
          </p:nvSpPr>
          <p:spPr>
            <a:xfrm rot="10800000">
              <a:off x="4668222" y="2306659"/>
              <a:ext cx="142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56CF19-2DA9-4D3F-B356-97AB6C1E5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3839" y="2770879"/>
              <a:ext cx="38128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088F18-9B8B-4DA1-8E4C-D2960DFCDA9E}"/>
              </a:ext>
            </a:extLst>
          </p:cNvPr>
          <p:cNvCxnSpPr>
            <a:cxnSpLocks/>
          </p:cNvCxnSpPr>
          <p:nvPr/>
        </p:nvCxnSpPr>
        <p:spPr>
          <a:xfrm>
            <a:off x="4984720" y="1892272"/>
            <a:ext cx="0" cy="15258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7B5FB12-4629-4FEB-921A-31369EAAF014}"/>
              </a:ext>
            </a:extLst>
          </p:cNvPr>
          <p:cNvSpPr/>
          <p:nvPr/>
        </p:nvSpPr>
        <p:spPr>
          <a:xfrm>
            <a:off x="4763592" y="2692893"/>
            <a:ext cx="873551" cy="5483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79206-5FF9-4096-997D-0F369BBD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79" y="3766363"/>
            <a:ext cx="1359768" cy="927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C45DE-F384-4EA1-83CE-79113522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15" y="2302403"/>
            <a:ext cx="2350079" cy="160257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3DE01CD-7DDD-48C1-BC6F-E438622C95A0}"/>
              </a:ext>
            </a:extLst>
          </p:cNvPr>
          <p:cNvSpPr txBox="1"/>
          <p:nvPr/>
        </p:nvSpPr>
        <p:spPr>
          <a:xfrm>
            <a:off x="1740993" y="4669221"/>
            <a:ext cx="169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= 0V</a:t>
            </a:r>
          </a:p>
          <a:p>
            <a:r>
              <a:rPr lang="en-US" dirty="0"/>
              <a:t>AC = +/-0.45V</a:t>
            </a:r>
            <a:endParaRPr lang="en-US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30268A-33E3-4855-B1E7-A23716609EFD}"/>
              </a:ext>
            </a:extLst>
          </p:cNvPr>
          <p:cNvSpPr txBox="1"/>
          <p:nvPr/>
        </p:nvSpPr>
        <p:spPr>
          <a:xfrm>
            <a:off x="6538569" y="1686880"/>
            <a:ext cx="16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= 2.5V</a:t>
            </a:r>
          </a:p>
          <a:p>
            <a:r>
              <a:rPr lang="en-US" dirty="0"/>
              <a:t>AC = +/-2.5V</a:t>
            </a:r>
            <a:endParaRPr lang="en-US" baseline="-25000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D275914-A983-43CB-ACD7-7204A460FFB3}"/>
              </a:ext>
            </a:extLst>
          </p:cNvPr>
          <p:cNvGrpSpPr/>
          <p:nvPr/>
        </p:nvGrpSpPr>
        <p:grpSpPr>
          <a:xfrm rot="16200000">
            <a:off x="3113265" y="3043802"/>
            <a:ext cx="407916" cy="780278"/>
            <a:chOff x="6400796" y="5395913"/>
            <a:chExt cx="519113" cy="99298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2454A80-4168-470C-942E-24F92C126C8E}"/>
                </a:ext>
              </a:extLst>
            </p:cNvPr>
            <p:cNvCxnSpPr>
              <a:cxnSpLocks/>
            </p:cNvCxnSpPr>
            <p:nvPr/>
          </p:nvCxnSpPr>
          <p:spPr>
            <a:xfrm>
              <a:off x="6665546" y="5395913"/>
              <a:ext cx="0" cy="3720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7566670-0BF7-429D-AE88-720EE20B7B8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796" y="5777451"/>
              <a:ext cx="51911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6612C66-5233-44F1-B693-095A33E06C40}"/>
                </a:ext>
              </a:extLst>
            </p:cNvPr>
            <p:cNvCxnSpPr>
              <a:cxnSpLocks/>
            </p:cNvCxnSpPr>
            <p:nvPr/>
          </p:nvCxnSpPr>
          <p:spPr>
            <a:xfrm>
              <a:off x="6410321" y="6015576"/>
              <a:ext cx="5095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A4175DB-8D34-48E2-9C3A-792A8B131A98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55" y="6015576"/>
              <a:ext cx="0" cy="37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445439-89DF-4A85-A31C-1EED1E65745A}"/>
              </a:ext>
            </a:extLst>
          </p:cNvPr>
          <p:cNvGrpSpPr/>
          <p:nvPr/>
        </p:nvGrpSpPr>
        <p:grpSpPr>
          <a:xfrm rot="16200000">
            <a:off x="2480448" y="1799321"/>
            <a:ext cx="101979" cy="847467"/>
            <a:chOff x="2159982" y="3622594"/>
            <a:chExt cx="94268" cy="88230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54AF43-2500-4D6E-9ADA-65C4C0C6F2FC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9FF83C-7EFE-4D8B-9121-55293FA09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042ABA-5B80-4E7C-8AA7-9439015A067F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6742FC2-77E4-4339-BDFC-A145313B1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76B3C0C-2CE0-432E-BB95-09C749435389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086A7EB-82F9-41DB-8EE2-6D3D00EBC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41B1F23-6365-4161-8DD3-D225FD0FD07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88F9BA3-1196-40E4-A48C-64E2F0C8ADDC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AF04709-9516-4BA8-9D9E-63A2EB818A1A}"/>
              </a:ext>
            </a:extLst>
          </p:cNvPr>
          <p:cNvSpPr txBox="1"/>
          <p:nvPr/>
        </p:nvSpPr>
        <p:spPr>
          <a:xfrm>
            <a:off x="3145496" y="3707828"/>
            <a:ext cx="65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  <a:endParaRPr lang="en-US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3C2BF-8BEE-4600-A48E-9C0C0E81BE75}"/>
              </a:ext>
            </a:extLst>
          </p:cNvPr>
          <p:cNvCxnSpPr>
            <a:cxnSpLocks/>
          </p:cNvCxnSpPr>
          <p:nvPr/>
        </p:nvCxnSpPr>
        <p:spPr>
          <a:xfrm>
            <a:off x="3540625" y="3427652"/>
            <a:ext cx="9417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2C5914-D6DC-4EBA-9E63-0C60F3A37C43}"/>
              </a:ext>
            </a:extLst>
          </p:cNvPr>
          <p:cNvGrpSpPr/>
          <p:nvPr/>
        </p:nvGrpSpPr>
        <p:grpSpPr>
          <a:xfrm>
            <a:off x="4223039" y="4774748"/>
            <a:ext cx="101979" cy="847467"/>
            <a:chOff x="2159982" y="3622594"/>
            <a:chExt cx="94268" cy="88230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C47B40E-83F4-43E1-9A48-BF3F7635855B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A1BEFBD-99DD-4D76-A835-FBC54D70C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2D18869-8913-4D16-BF1A-B5C86A5F15C7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CEE2AE7-6306-4AC6-8DBB-B4ED83DECA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02038CC-BA20-4FB3-B928-5026F9D38925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B00556-354E-41B3-AF96-3E5B18048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F0216E0-A537-487C-A755-972D60E3A433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758F792-D111-4D4E-947B-3598F77C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6046F4-39FA-46D3-92C6-A85D217E2FAE}"/>
              </a:ext>
            </a:extLst>
          </p:cNvPr>
          <p:cNvCxnSpPr>
            <a:cxnSpLocks/>
          </p:cNvCxnSpPr>
          <p:nvPr/>
        </p:nvCxnSpPr>
        <p:spPr>
          <a:xfrm>
            <a:off x="4196373" y="4695994"/>
            <a:ext cx="51755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149F5D3-DFB4-4E59-8A67-26343C59C0C0}"/>
              </a:ext>
            </a:extLst>
          </p:cNvPr>
          <p:cNvCxnSpPr>
            <a:cxnSpLocks/>
          </p:cNvCxnSpPr>
          <p:nvPr/>
        </p:nvCxnSpPr>
        <p:spPr>
          <a:xfrm>
            <a:off x="5316359" y="4695994"/>
            <a:ext cx="39767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97EB83F-D949-41D9-991B-AA0583F957F5}"/>
              </a:ext>
            </a:extLst>
          </p:cNvPr>
          <p:cNvCxnSpPr>
            <a:cxnSpLocks/>
          </p:cNvCxnSpPr>
          <p:nvPr/>
        </p:nvCxnSpPr>
        <p:spPr>
          <a:xfrm>
            <a:off x="4218331" y="3931185"/>
            <a:ext cx="0" cy="8883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D196B81-080C-415E-8316-A277922FD901}"/>
              </a:ext>
            </a:extLst>
          </p:cNvPr>
          <p:cNvGrpSpPr/>
          <p:nvPr/>
        </p:nvGrpSpPr>
        <p:grpSpPr>
          <a:xfrm>
            <a:off x="4012903" y="5476694"/>
            <a:ext cx="407916" cy="780278"/>
            <a:chOff x="6400796" y="5395913"/>
            <a:chExt cx="519113" cy="99298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44FDF4-4880-4AF0-A4B8-801A4AEE8015}"/>
                </a:ext>
              </a:extLst>
            </p:cNvPr>
            <p:cNvCxnSpPr>
              <a:cxnSpLocks/>
            </p:cNvCxnSpPr>
            <p:nvPr/>
          </p:nvCxnSpPr>
          <p:spPr>
            <a:xfrm>
              <a:off x="6665546" y="5395913"/>
              <a:ext cx="0" cy="3720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B9350A9-3201-49F6-AF7F-4D530809F065}"/>
                </a:ext>
              </a:extLst>
            </p:cNvPr>
            <p:cNvCxnSpPr>
              <a:cxnSpLocks/>
            </p:cNvCxnSpPr>
            <p:nvPr/>
          </p:nvCxnSpPr>
          <p:spPr>
            <a:xfrm>
              <a:off x="6400796" y="5777451"/>
              <a:ext cx="51911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CC8526B-EB11-46F4-BC7D-4E0B54F6499F}"/>
                </a:ext>
              </a:extLst>
            </p:cNvPr>
            <p:cNvCxnSpPr>
              <a:cxnSpLocks/>
            </p:cNvCxnSpPr>
            <p:nvPr/>
          </p:nvCxnSpPr>
          <p:spPr>
            <a:xfrm>
              <a:off x="6410321" y="6015576"/>
              <a:ext cx="5095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23803D3-5439-41C8-836F-5A3FB4E73AA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55" y="6015576"/>
              <a:ext cx="0" cy="37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EBACB62-4F10-49E0-B11F-2C1FD8926154}"/>
              </a:ext>
            </a:extLst>
          </p:cNvPr>
          <p:cNvGrpSpPr/>
          <p:nvPr/>
        </p:nvGrpSpPr>
        <p:grpSpPr>
          <a:xfrm>
            <a:off x="4117147" y="6028285"/>
            <a:ext cx="212712" cy="448716"/>
            <a:chOff x="3004241" y="5204148"/>
            <a:chExt cx="221456" cy="41478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A853AF-B7C4-4D08-A9D1-A83AA6350CFA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C04F2C5-424B-458F-A2B6-77D438292D11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F9790D-DC8F-4F92-9D62-8F6ED0A66B76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1E9A329-E5F7-4605-8761-D5131C69845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C53E6D8-ECB6-4765-8D8D-6E7EAE74903A}"/>
              </a:ext>
            </a:extLst>
          </p:cNvPr>
          <p:cNvSpPr/>
          <p:nvPr/>
        </p:nvSpPr>
        <p:spPr>
          <a:xfrm>
            <a:off x="1455734" y="1129588"/>
            <a:ext cx="873551" cy="5483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EA6D1F-6391-4CC2-B7F5-44F622B08FBE}"/>
              </a:ext>
            </a:extLst>
          </p:cNvPr>
          <p:cNvGrpSpPr/>
          <p:nvPr/>
        </p:nvGrpSpPr>
        <p:grpSpPr>
          <a:xfrm>
            <a:off x="4874325" y="3974921"/>
            <a:ext cx="212712" cy="448716"/>
            <a:chOff x="3004241" y="5204148"/>
            <a:chExt cx="221456" cy="414788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240B17-5B39-43A8-A6A1-FC7DE4410947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653DD53-293F-409D-8792-F1B7F549429A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835F644-BDF7-410E-B3F5-C576DA56C585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E2AF250-A0B4-4460-BE59-FDFEDCC5E8F0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D8B64A0-6AEC-4CB8-B381-D597343E128D}"/>
              </a:ext>
            </a:extLst>
          </p:cNvPr>
          <p:cNvSpPr/>
          <p:nvPr/>
        </p:nvSpPr>
        <p:spPr>
          <a:xfrm>
            <a:off x="4588180" y="4755195"/>
            <a:ext cx="873551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45K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C10DA48-6BB2-4A06-97DA-B172427204D6}"/>
              </a:ext>
            </a:extLst>
          </p:cNvPr>
          <p:cNvSpPr/>
          <p:nvPr/>
        </p:nvSpPr>
        <p:spPr>
          <a:xfrm>
            <a:off x="4095013" y="5103825"/>
            <a:ext cx="873551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981FEF8-85F7-4530-804F-3676AF8553F4}"/>
              </a:ext>
            </a:extLst>
          </p:cNvPr>
          <p:cNvSpPr/>
          <p:nvPr/>
        </p:nvSpPr>
        <p:spPr>
          <a:xfrm>
            <a:off x="2902556" y="2926540"/>
            <a:ext cx="873551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1uF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8468A44-D80C-43FE-9888-3F47D38BCAEE}"/>
              </a:ext>
            </a:extLst>
          </p:cNvPr>
          <p:cNvGrpSpPr/>
          <p:nvPr/>
        </p:nvGrpSpPr>
        <p:grpSpPr>
          <a:xfrm>
            <a:off x="2104415" y="1438063"/>
            <a:ext cx="101979" cy="847467"/>
            <a:chOff x="2159982" y="3622594"/>
            <a:chExt cx="94268" cy="882305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0BA40BD-7C33-42ED-A320-683E87071A2A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651550F-60F3-425D-B29B-794360B9E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555AE6D-0AED-4487-8780-98780C4025AE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B61A146-50BA-4D5D-9C72-E3DB4656D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2D54ABB-4A8F-457E-9511-0D8BE91A23EB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5EEEB77-9A3C-4673-AF25-7195D0EC0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A613397-783A-4F0C-B579-D0648903C2D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BDD7C2-6165-40A4-9E99-8641F0FA2AA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79B0B81-4A34-49D2-ACD4-A9DD0338F298}"/>
              </a:ext>
            </a:extLst>
          </p:cNvPr>
          <p:cNvGrpSpPr/>
          <p:nvPr/>
        </p:nvGrpSpPr>
        <p:grpSpPr>
          <a:xfrm rot="5400000">
            <a:off x="1499819" y="1872178"/>
            <a:ext cx="407916" cy="780278"/>
            <a:chOff x="6400796" y="5395913"/>
            <a:chExt cx="519113" cy="992981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CB1B4A-F62B-493F-B8F8-DDA845BF0459}"/>
                </a:ext>
              </a:extLst>
            </p:cNvPr>
            <p:cNvCxnSpPr>
              <a:cxnSpLocks/>
            </p:cNvCxnSpPr>
            <p:nvPr/>
          </p:nvCxnSpPr>
          <p:spPr>
            <a:xfrm>
              <a:off x="6665546" y="5395913"/>
              <a:ext cx="0" cy="3720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80673DB-338A-4778-853B-4DF9794A459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796" y="5777451"/>
              <a:ext cx="51911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A2BCCDF-0EA0-42BD-BFB0-E13FF41233D5}"/>
                </a:ext>
              </a:extLst>
            </p:cNvPr>
            <p:cNvCxnSpPr>
              <a:cxnSpLocks/>
            </p:cNvCxnSpPr>
            <p:nvPr/>
          </p:nvCxnSpPr>
          <p:spPr>
            <a:xfrm>
              <a:off x="6410321" y="6015576"/>
              <a:ext cx="5095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D747791-9081-4D67-BBD4-104A9C66349E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55" y="6015576"/>
              <a:ext cx="0" cy="37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24E608-9BE3-40A1-8461-E46F92231C9D}"/>
              </a:ext>
            </a:extLst>
          </p:cNvPr>
          <p:cNvGrpSpPr/>
          <p:nvPr/>
        </p:nvGrpSpPr>
        <p:grpSpPr>
          <a:xfrm rot="5400000">
            <a:off x="1030662" y="2048357"/>
            <a:ext cx="212712" cy="448716"/>
            <a:chOff x="3004241" y="5204148"/>
            <a:chExt cx="221456" cy="414788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617916-494D-47AB-84FD-122876F2909D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44C5005-8691-42A0-9721-965342675879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1BA4959-A15F-4CA3-88CB-7A86B2745DB1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9D9EA08-274D-4B67-B2C2-97702C776A7E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4DDB5874-170E-4446-A1A4-1C814E6CAE1B}"/>
              </a:ext>
            </a:extLst>
          </p:cNvPr>
          <p:cNvSpPr/>
          <p:nvPr/>
        </p:nvSpPr>
        <p:spPr>
          <a:xfrm>
            <a:off x="1266945" y="1767481"/>
            <a:ext cx="873551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1uF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7E47470-048F-43E9-B543-1CB9EDAAB6F9}"/>
              </a:ext>
            </a:extLst>
          </p:cNvPr>
          <p:cNvSpPr/>
          <p:nvPr/>
        </p:nvSpPr>
        <p:spPr>
          <a:xfrm>
            <a:off x="4359555" y="5714382"/>
            <a:ext cx="659359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1uF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E271C9A-AB2A-40B0-9A89-A3520D30C358}"/>
              </a:ext>
            </a:extLst>
          </p:cNvPr>
          <p:cNvGrpSpPr/>
          <p:nvPr/>
        </p:nvGrpSpPr>
        <p:grpSpPr>
          <a:xfrm>
            <a:off x="4481565" y="1892272"/>
            <a:ext cx="407916" cy="780278"/>
            <a:chOff x="6400796" y="5395913"/>
            <a:chExt cx="519113" cy="992981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702B8B5-32DF-40A5-BCFF-8E9DCC51E8EA}"/>
                </a:ext>
              </a:extLst>
            </p:cNvPr>
            <p:cNvCxnSpPr>
              <a:cxnSpLocks/>
            </p:cNvCxnSpPr>
            <p:nvPr/>
          </p:nvCxnSpPr>
          <p:spPr>
            <a:xfrm>
              <a:off x="6665546" y="5395913"/>
              <a:ext cx="0" cy="3720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82EABBD-392C-446E-9438-3E62531F685E}"/>
                </a:ext>
              </a:extLst>
            </p:cNvPr>
            <p:cNvCxnSpPr>
              <a:cxnSpLocks/>
            </p:cNvCxnSpPr>
            <p:nvPr/>
          </p:nvCxnSpPr>
          <p:spPr>
            <a:xfrm>
              <a:off x="6400796" y="5777451"/>
              <a:ext cx="51911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04E2A6-3B82-49F8-B613-A72E8CF3D905}"/>
                </a:ext>
              </a:extLst>
            </p:cNvPr>
            <p:cNvCxnSpPr>
              <a:cxnSpLocks/>
            </p:cNvCxnSpPr>
            <p:nvPr/>
          </p:nvCxnSpPr>
          <p:spPr>
            <a:xfrm>
              <a:off x="6410321" y="6015576"/>
              <a:ext cx="5095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2BCF6D5-FCB2-4F01-9D40-DB5EC2296A10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55" y="6015576"/>
              <a:ext cx="0" cy="37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4DF7566-2E4F-4CB7-8284-7C894A647D15}"/>
              </a:ext>
            </a:extLst>
          </p:cNvPr>
          <p:cNvGrpSpPr/>
          <p:nvPr/>
        </p:nvGrpSpPr>
        <p:grpSpPr>
          <a:xfrm>
            <a:off x="4585809" y="2443863"/>
            <a:ext cx="212712" cy="448716"/>
            <a:chOff x="3004241" y="5204148"/>
            <a:chExt cx="221456" cy="414788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04D36ED-989B-418A-AF35-7F0B0E2AC42D}"/>
                </a:ext>
              </a:extLst>
            </p:cNvPr>
            <p:cNvCxnSpPr>
              <a:cxnSpLocks/>
            </p:cNvCxnSpPr>
            <p:nvPr/>
          </p:nvCxnSpPr>
          <p:spPr>
            <a:xfrm>
              <a:off x="3114969" y="5204148"/>
              <a:ext cx="0" cy="2647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007185-F43E-4A27-B7A5-6D330F237F7C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41" y="5478442"/>
              <a:ext cx="2214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F16D42-4503-4E51-AE31-565398515F02}"/>
                </a:ext>
              </a:extLst>
            </p:cNvPr>
            <p:cNvCxnSpPr>
              <a:cxnSpLocks/>
            </p:cNvCxnSpPr>
            <p:nvPr/>
          </p:nvCxnSpPr>
          <p:spPr>
            <a:xfrm>
              <a:off x="3054408" y="5547498"/>
              <a:ext cx="12247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9126218-C2CE-4F50-A3E0-BDFE4453A17E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88" y="5618936"/>
              <a:ext cx="70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16AF60D4-57F2-409C-950C-AA6C77C3AE48}"/>
              </a:ext>
            </a:extLst>
          </p:cNvPr>
          <p:cNvSpPr/>
          <p:nvPr/>
        </p:nvSpPr>
        <p:spPr>
          <a:xfrm>
            <a:off x="4835837" y="2129960"/>
            <a:ext cx="659359" cy="289948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1uF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64D6A41-A1FD-4B95-929A-EB5694CA4423}"/>
              </a:ext>
            </a:extLst>
          </p:cNvPr>
          <p:cNvCxnSpPr>
            <a:cxnSpLocks/>
          </p:cNvCxnSpPr>
          <p:nvPr/>
        </p:nvCxnSpPr>
        <p:spPr>
          <a:xfrm>
            <a:off x="4673683" y="1892272"/>
            <a:ext cx="3252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A52C71D-60E1-4493-8842-D5C20BB4EE85}"/>
              </a:ext>
            </a:extLst>
          </p:cNvPr>
          <p:cNvCxnSpPr>
            <a:cxnSpLocks/>
          </p:cNvCxnSpPr>
          <p:nvPr/>
        </p:nvCxnSpPr>
        <p:spPr>
          <a:xfrm>
            <a:off x="2921431" y="2277910"/>
            <a:ext cx="9417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FC3517B-9795-4E7D-A1E1-B7A42B219015}"/>
              </a:ext>
            </a:extLst>
          </p:cNvPr>
          <p:cNvCxnSpPr>
            <a:cxnSpLocks/>
          </p:cNvCxnSpPr>
          <p:nvPr/>
        </p:nvCxnSpPr>
        <p:spPr>
          <a:xfrm>
            <a:off x="3844226" y="2272715"/>
            <a:ext cx="0" cy="114543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09605C0-FFD5-4E89-8401-1186C96EF36E}"/>
              </a:ext>
            </a:extLst>
          </p:cNvPr>
          <p:cNvSpPr txBox="1"/>
          <p:nvPr/>
        </p:nvSpPr>
        <p:spPr>
          <a:xfrm>
            <a:off x="2243946" y="1858571"/>
            <a:ext cx="7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  <a:endParaRPr lang="en-US" baseline="-25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CF6C8EB-0D0D-4AA6-8B7D-7200BD31B3C0}"/>
              </a:ext>
            </a:extLst>
          </p:cNvPr>
          <p:cNvSpPr txBox="1"/>
          <p:nvPr/>
        </p:nvSpPr>
        <p:spPr>
          <a:xfrm>
            <a:off x="2175490" y="1546101"/>
            <a:ext cx="7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  <a:endParaRPr lang="en-US" baseline="-2500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286F861-0A5A-40BC-A76C-400A84CEE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83" y="4320444"/>
            <a:ext cx="2460477" cy="20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17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Making op-amp circuits easier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F1644D0-6F58-411A-A82E-869051AAB4D8}"/>
              </a:ext>
            </a:extLst>
          </p:cNvPr>
          <p:cNvSpPr txBox="1">
            <a:spLocks/>
          </p:cNvSpPr>
          <p:nvPr/>
        </p:nvSpPr>
        <p:spPr>
          <a:xfrm>
            <a:off x="881786" y="1218065"/>
            <a:ext cx="7891519" cy="5479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Become familiar with a few basic op-amp circuits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Inverting 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Non-inverting 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Summing amp</a:t>
            </a:r>
          </a:p>
          <a:p>
            <a:endParaRPr lang="en-US" sz="2600" dirty="0"/>
          </a:p>
          <a:p>
            <a:r>
              <a:rPr lang="en-US" sz="2600" dirty="0"/>
              <a:t>Take advantage of proven designs: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application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examples in data sheets, websites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op-amp cookbooks</a:t>
            </a:r>
          </a:p>
          <a:p>
            <a:endParaRPr lang="en-US" sz="2600" dirty="0"/>
          </a:p>
          <a:p>
            <a:r>
              <a:rPr lang="en-US" sz="2600" dirty="0"/>
              <a:t>Go-to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Have a go-to rail/rail I/O 5V op-amp (KM MCP6002)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Have a go-to split-supply 30V op-amp (KM NE5534)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Unity gain stable, GBW ~MHz</a:t>
            </a:r>
          </a:p>
        </p:txBody>
      </p:sp>
    </p:spTree>
    <p:extLst>
      <p:ext uri="{BB962C8B-B14F-4D97-AF65-F5344CB8AC3E}">
        <p14:creationId xmlns:p14="http://schemas.microsoft.com/office/powerpoint/2010/main" val="107795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Finished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D9D8B-62E4-40C0-962B-244332C2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AA0AC-04C0-4C1B-8FE4-9998D4677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341690"/>
            <a:ext cx="6858000" cy="50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breadboard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2" descr="Image result for breadboard connections">
            <a:extLst>
              <a:ext uri="{FF2B5EF4-FFF2-40B4-BE49-F238E27FC236}">
                <a16:creationId xmlns:a16="http://schemas.microsoft.com/office/drawing/2014/main" id="{58D407B9-99B1-4E73-A75E-6956562C4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378" y="1490008"/>
            <a:ext cx="596265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E22AA2-4292-4755-AD42-E80223CD7DB5}"/>
              </a:ext>
            </a:extLst>
          </p:cNvPr>
          <p:cNvSpPr txBox="1"/>
          <p:nvPr/>
        </p:nvSpPr>
        <p:spPr>
          <a:xfrm>
            <a:off x="312781" y="4021268"/>
            <a:ext cx="116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 supply buses </a:t>
            </a:r>
            <a:endParaRPr lang="en-US" sz="24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74680-0321-463E-9392-9E5045670FA0}"/>
              </a:ext>
            </a:extLst>
          </p:cNvPr>
          <p:cNvSpPr txBox="1"/>
          <p:nvPr/>
        </p:nvSpPr>
        <p:spPr>
          <a:xfrm>
            <a:off x="6384324" y="1965516"/>
            <a:ext cx="229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Circuit connections</a:t>
            </a:r>
            <a:endParaRPr lang="en-US" sz="2400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E19218-21CE-4798-8E76-19417FB6F33B}"/>
              </a:ext>
            </a:extLst>
          </p:cNvPr>
          <p:cNvCxnSpPr>
            <a:cxnSpLocks/>
          </p:cNvCxnSpPr>
          <p:nvPr/>
        </p:nvCxnSpPr>
        <p:spPr>
          <a:xfrm flipV="1">
            <a:off x="463378" y="3330655"/>
            <a:ext cx="335435" cy="75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19E70-ABCF-475E-8B74-F998F551496B}"/>
              </a:ext>
            </a:extLst>
          </p:cNvPr>
          <p:cNvCxnSpPr>
            <a:cxnSpLocks/>
          </p:cNvCxnSpPr>
          <p:nvPr/>
        </p:nvCxnSpPr>
        <p:spPr>
          <a:xfrm flipH="1">
            <a:off x="6320483" y="2366319"/>
            <a:ext cx="426306" cy="333826"/>
          </a:xfrm>
          <a:prstGeom prst="straightConnector1">
            <a:avLst/>
          </a:prstGeom>
          <a:ln w="28575">
            <a:solidFill>
              <a:srgbClr val="51A8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396F1E-EEE2-4C4B-A834-8B14B859B8F7}"/>
              </a:ext>
            </a:extLst>
          </p:cNvPr>
          <p:cNvSpPr txBox="1"/>
          <p:nvPr/>
        </p:nvSpPr>
        <p:spPr>
          <a:xfrm>
            <a:off x="2119467" y="4604989"/>
            <a:ext cx="271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Internals of board</a:t>
            </a:r>
            <a:endParaRPr lang="en-US" sz="2400" baseline="-25000" dirty="0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747137F-2AAC-4038-B37D-C36B4789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633" y="3985955"/>
            <a:ext cx="3580370" cy="25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of How It Works">
            <a:extLst>
              <a:ext uri="{FF2B5EF4-FFF2-40B4-BE49-F238E27FC236}">
                <a16:creationId xmlns:a16="http://schemas.microsoft.com/office/drawing/2014/main" id="{49F3E1FE-8F7C-4D77-9EB1-7A46DE8EA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94" y="5188710"/>
            <a:ext cx="1956929" cy="147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28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Digital Signals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383060" y="1284552"/>
            <a:ext cx="8427308" cy="931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Discrete in </a:t>
            </a:r>
            <a:r>
              <a:rPr lang="en-US" sz="2400" b="1" i="1" u="sng" dirty="0"/>
              <a:t>time</a:t>
            </a:r>
            <a:r>
              <a:rPr lang="en-US" sz="2400" b="1" dirty="0"/>
              <a:t> and </a:t>
            </a:r>
            <a:r>
              <a:rPr lang="en-US" sz="2400" b="1" i="1" u="sng" dirty="0"/>
              <a:t>amplitude</a:t>
            </a:r>
            <a:r>
              <a:rPr lang="en-US" sz="2400" b="1" dirty="0"/>
              <a:t> (voltage)</a:t>
            </a:r>
          </a:p>
          <a:p>
            <a:pPr algn="ctr"/>
            <a:r>
              <a:rPr lang="en-US" sz="2400" b="1" dirty="0"/>
              <a:t>Convey a series of symbols (e.g. 0, 1, 1, 0, 1, 0, 0, 0, 1, 0)</a:t>
            </a:r>
          </a:p>
          <a:p>
            <a:pPr algn="ctr"/>
            <a:r>
              <a:rPr lang="en-US" sz="2400" b="1" dirty="0"/>
              <a:t>Low information density but relatively immune to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EB993-A6D2-42D9-9398-C07F9E64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90" y="2278268"/>
            <a:ext cx="7804620" cy="39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9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Using a Multimeter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  <p:pic>
        <p:nvPicPr>
          <p:cNvPr id="1028" name="Picture 4" descr="Image result for measuring voltage vs current">
            <a:extLst>
              <a:ext uri="{FF2B5EF4-FFF2-40B4-BE49-F238E27FC236}">
                <a16:creationId xmlns:a16="http://schemas.microsoft.com/office/drawing/2014/main" id="{4E53180B-CBB5-40A1-99F8-D5EE987F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1" y="1586534"/>
            <a:ext cx="3249875" cy="28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17" y="1350495"/>
            <a:ext cx="2757541" cy="261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ltimeter resistance measurement">
            <a:extLst>
              <a:ext uri="{FF2B5EF4-FFF2-40B4-BE49-F238E27FC236}">
                <a16:creationId xmlns:a16="http://schemas.microsoft.com/office/drawing/2014/main" id="{53A03325-F480-4DE3-BEF7-64F43005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17" y="4102158"/>
            <a:ext cx="2821431" cy="24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751656" y="4763976"/>
            <a:ext cx="31160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Voltage across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Resistance between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Continuity between</a:t>
            </a:r>
          </a:p>
        </p:txBody>
      </p:sp>
    </p:spTree>
    <p:extLst>
      <p:ext uri="{BB962C8B-B14F-4D97-AF65-F5344CB8AC3E}">
        <p14:creationId xmlns:p14="http://schemas.microsoft.com/office/powerpoint/2010/main" val="54459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Digital Signals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9D853-47DE-43EB-BB3B-BD0C577846BC}"/>
              </a:ext>
            </a:extLst>
          </p:cNvPr>
          <p:cNvSpPr txBox="1">
            <a:spLocks/>
          </p:cNvSpPr>
          <p:nvPr/>
        </p:nvSpPr>
        <p:spPr>
          <a:xfrm>
            <a:off x="358348" y="1358694"/>
            <a:ext cx="8294473" cy="1613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Voltage levels don’t need to be precise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Wide ranges of circuits can just plug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0A52D-043F-4EFB-B96A-35F32699A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8" y="3157151"/>
            <a:ext cx="7197528" cy="31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Digital Signal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FA560-1619-4837-937E-4E54DC0A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1" y="1217044"/>
            <a:ext cx="4930346" cy="2472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2CACC-B768-40F7-A46A-A0C191E6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5" y="3989973"/>
            <a:ext cx="4919142" cy="2472565"/>
          </a:xfrm>
          <a:prstGeom prst="rect">
            <a:avLst/>
          </a:prstGeom>
        </p:spPr>
      </p:pic>
      <p:pic>
        <p:nvPicPr>
          <p:cNvPr id="1028" name="Picture 4" descr="Image result for digitized signal">
            <a:extLst>
              <a:ext uri="{FF2B5EF4-FFF2-40B4-BE49-F238E27FC236}">
                <a16:creationId xmlns:a16="http://schemas.microsoft.com/office/drawing/2014/main" id="{121B80C4-1E02-48CA-8F29-25618A4F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88" y="2833229"/>
            <a:ext cx="3651420" cy="24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Digital Signal Integrity Issues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C49991-01E5-4D45-8B07-26FECC3DB6A9}"/>
              </a:ext>
            </a:extLst>
          </p:cNvPr>
          <p:cNvSpPr txBox="1">
            <a:spLocks/>
          </p:cNvSpPr>
          <p:nvPr/>
        </p:nvSpPr>
        <p:spPr>
          <a:xfrm>
            <a:off x="515894" y="1518907"/>
            <a:ext cx="8112211" cy="111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Preserve adequate rise/fall times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Keep ringing under control</a:t>
            </a:r>
          </a:p>
        </p:txBody>
      </p:sp>
      <p:pic>
        <p:nvPicPr>
          <p:cNvPr id="1026" name="Picture 2" descr="Image result for digital signal ringing">
            <a:extLst>
              <a:ext uri="{FF2B5EF4-FFF2-40B4-BE49-F238E27FC236}">
                <a16:creationId xmlns:a16="http://schemas.microsoft.com/office/drawing/2014/main" id="{0C48FD6B-D97A-4FB2-ADF9-175F15F8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3" y="3614560"/>
            <a:ext cx="4243311" cy="21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gital signal rise time">
            <a:extLst>
              <a:ext uri="{FF2B5EF4-FFF2-40B4-BE49-F238E27FC236}">
                <a16:creationId xmlns:a16="http://schemas.microsoft.com/office/drawing/2014/main" id="{99F9723F-4CF5-43E0-9D66-B632B33E8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1" y="3276256"/>
            <a:ext cx="3537121" cy="25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1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Analog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C49991-01E5-4D45-8B07-26FECC3DB6A9}"/>
              </a:ext>
            </a:extLst>
          </p:cNvPr>
          <p:cNvSpPr txBox="1">
            <a:spLocks/>
          </p:cNvSpPr>
          <p:nvPr/>
        </p:nvSpPr>
        <p:spPr>
          <a:xfrm>
            <a:off x="515894" y="1340708"/>
            <a:ext cx="8112211" cy="111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Continuous in time and voltage (amplitude)</a:t>
            </a:r>
          </a:p>
          <a:p>
            <a:pPr algn="ctr"/>
            <a:r>
              <a:rPr lang="en-US" sz="2400" b="1" dirty="0"/>
              <a:t>Represent some time varying quantity (e.g. sound pressure)</a:t>
            </a:r>
          </a:p>
          <a:p>
            <a:pPr algn="ctr"/>
            <a:r>
              <a:rPr lang="en-US" sz="2400" b="1" dirty="0"/>
              <a:t>Potentially infinite information density (theoretically)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33A62-B09C-4AF9-BA39-9F2A3BEE7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3" y="2842054"/>
            <a:ext cx="7106671" cy="35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7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AC vs DC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3650FD-FA69-419C-81CA-95BB1906FE19}"/>
              </a:ext>
            </a:extLst>
          </p:cNvPr>
          <p:cNvGrpSpPr/>
          <p:nvPr/>
        </p:nvGrpSpPr>
        <p:grpSpPr>
          <a:xfrm>
            <a:off x="1418810" y="2115199"/>
            <a:ext cx="6383608" cy="3235276"/>
            <a:chOff x="5253038" y="1330778"/>
            <a:chExt cx="3751805" cy="19014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BD8907-144A-49C7-A864-EF3EF6681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0207" y="1330778"/>
              <a:ext cx="2373788" cy="1901452"/>
            </a:xfrm>
            <a:prstGeom prst="rect">
              <a:avLst/>
            </a:prstGeom>
          </p:spPr>
        </p:pic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7E862E2-D7D0-498C-AEFE-2C2315867AFD}"/>
                </a:ext>
              </a:extLst>
            </p:cNvPr>
            <p:cNvSpPr/>
            <p:nvPr/>
          </p:nvSpPr>
          <p:spPr>
            <a:xfrm flipH="1">
              <a:off x="5781315" y="1944072"/>
              <a:ext cx="245627" cy="21096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A9D6C0E-F566-4BE9-B5A4-DB8EF7F71DB0}"/>
                </a:ext>
              </a:extLst>
            </p:cNvPr>
            <p:cNvSpPr/>
            <p:nvPr/>
          </p:nvSpPr>
          <p:spPr>
            <a:xfrm>
              <a:off x="8102600" y="2035266"/>
              <a:ext cx="228240" cy="39599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23DDDBF-A8B6-44F4-85F3-99D9DC2A797B}"/>
                </a:ext>
              </a:extLst>
            </p:cNvPr>
            <p:cNvSpPr txBox="1">
              <a:spLocks/>
            </p:cNvSpPr>
            <p:nvPr/>
          </p:nvSpPr>
          <p:spPr>
            <a:xfrm>
              <a:off x="5253038" y="1870195"/>
              <a:ext cx="662639" cy="389194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200" b="1" dirty="0"/>
                <a:t>AC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5DBE30D-259B-4CED-8B35-0A608CDEAB5B}"/>
                </a:ext>
              </a:extLst>
            </p:cNvPr>
            <p:cNvSpPr txBox="1">
              <a:spLocks/>
            </p:cNvSpPr>
            <p:nvPr/>
          </p:nvSpPr>
          <p:spPr>
            <a:xfrm>
              <a:off x="8383664" y="2044043"/>
              <a:ext cx="621179" cy="36512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200" b="1" dirty="0"/>
                <a:t>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20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Analog Signal Characteristics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2FA531-704D-4729-9EF1-3DC5993A13BD}"/>
              </a:ext>
            </a:extLst>
          </p:cNvPr>
          <p:cNvGrpSpPr/>
          <p:nvPr/>
        </p:nvGrpSpPr>
        <p:grpSpPr>
          <a:xfrm>
            <a:off x="359117" y="3435122"/>
            <a:ext cx="3336492" cy="3198475"/>
            <a:chOff x="371473" y="3360556"/>
            <a:chExt cx="3415873" cy="32745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16D5ED-DE88-4A78-A140-6F0C2860F8C4}"/>
                </a:ext>
              </a:extLst>
            </p:cNvPr>
            <p:cNvGrpSpPr/>
            <p:nvPr/>
          </p:nvGrpSpPr>
          <p:grpSpPr>
            <a:xfrm>
              <a:off x="515893" y="3360556"/>
              <a:ext cx="2928257" cy="2917229"/>
              <a:chOff x="750380" y="2902759"/>
              <a:chExt cx="2928257" cy="291722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30D2379-3EE0-4F84-BD0A-AA7A4222C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380" y="3429000"/>
                <a:ext cx="2734469" cy="239098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7D2ADB9-1B57-4CDB-9E72-AC62D20DCF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380" y="2902759"/>
                <a:ext cx="2857257" cy="70378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b="1" dirty="0"/>
                  <a:t>Linear or nonlinear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63A9CC-8EC1-4347-9FB7-25A44CC486D6}"/>
                </a:ext>
              </a:extLst>
            </p:cNvPr>
            <p:cNvSpPr/>
            <p:nvPr/>
          </p:nvSpPr>
          <p:spPr>
            <a:xfrm>
              <a:off x="371473" y="3360556"/>
              <a:ext cx="3415873" cy="3274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D5321D-5209-470F-BC6B-6DEB01BE80BE}"/>
              </a:ext>
            </a:extLst>
          </p:cNvPr>
          <p:cNvGrpSpPr/>
          <p:nvPr/>
        </p:nvGrpSpPr>
        <p:grpSpPr>
          <a:xfrm>
            <a:off x="4159349" y="4260733"/>
            <a:ext cx="4033992" cy="2379214"/>
            <a:chOff x="4245845" y="4351946"/>
            <a:chExt cx="4107323" cy="24224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658E32-BC5A-40CB-B4C3-5F401A2E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1344" y="4843883"/>
              <a:ext cx="3895897" cy="1815680"/>
            </a:xfrm>
            <a:prstGeom prst="rect">
              <a:avLst/>
            </a:prstGeom>
          </p:spPr>
        </p:pic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DC07253-1EBB-4337-B7C4-3E7764DF31F3}"/>
                </a:ext>
              </a:extLst>
            </p:cNvPr>
            <p:cNvSpPr txBox="1">
              <a:spLocks/>
            </p:cNvSpPr>
            <p:nvPr/>
          </p:nvSpPr>
          <p:spPr>
            <a:xfrm>
              <a:off x="4484817" y="4351946"/>
              <a:ext cx="2417806" cy="703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/>
                <a:t>Can be distorted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30BCEB-A12B-4824-B787-EFECF4B245DB}"/>
                </a:ext>
              </a:extLst>
            </p:cNvPr>
            <p:cNvSpPr/>
            <p:nvPr/>
          </p:nvSpPr>
          <p:spPr>
            <a:xfrm>
              <a:off x="4245845" y="4473146"/>
              <a:ext cx="4107323" cy="2301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F03F27-D423-4B5F-A93F-9F816F82C471}"/>
              </a:ext>
            </a:extLst>
          </p:cNvPr>
          <p:cNvGrpSpPr/>
          <p:nvPr/>
        </p:nvGrpSpPr>
        <p:grpSpPr>
          <a:xfrm>
            <a:off x="2700745" y="2027224"/>
            <a:ext cx="3367253" cy="1660045"/>
            <a:chOff x="937059" y="1172595"/>
            <a:chExt cx="3584141" cy="16849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DF453F-B136-4D5F-9142-E4CFF0FCC36B}"/>
                </a:ext>
              </a:extLst>
            </p:cNvPr>
            <p:cNvSpPr/>
            <p:nvPr/>
          </p:nvSpPr>
          <p:spPr>
            <a:xfrm>
              <a:off x="998691" y="1293360"/>
              <a:ext cx="3415873" cy="1564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7C6932-019E-4989-B432-39E80F9414A2}"/>
                </a:ext>
              </a:extLst>
            </p:cNvPr>
            <p:cNvGrpSpPr/>
            <p:nvPr/>
          </p:nvGrpSpPr>
          <p:grpSpPr>
            <a:xfrm>
              <a:off x="937059" y="1172595"/>
              <a:ext cx="3584141" cy="1620585"/>
              <a:chOff x="937059" y="1172595"/>
              <a:chExt cx="3584141" cy="1620585"/>
            </a:xfrm>
          </p:grpSpPr>
          <p:pic>
            <p:nvPicPr>
              <p:cNvPr id="22530" name="Picture 2" descr="Build Log: Blood Pressure Triggering System for MRI">
                <a:extLst>
                  <a:ext uri="{FF2B5EF4-FFF2-40B4-BE49-F238E27FC236}">
                    <a16:creationId xmlns:a16="http://schemas.microsoft.com/office/drawing/2014/main" id="{82D661AC-C748-47A4-AD4D-5CA2306211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75625" y="1680642"/>
                <a:ext cx="3159223" cy="1112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9777CE2C-58D7-4133-AB74-ED0E43A39D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7059" y="1172595"/>
                <a:ext cx="3584141" cy="60540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000" b="1" dirty="0"/>
                  <a:t>Maybe small voltage levels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E29C88-4C45-4813-A090-B96298773712}"/>
              </a:ext>
            </a:extLst>
          </p:cNvPr>
          <p:cNvGrpSpPr/>
          <p:nvPr/>
        </p:nvGrpSpPr>
        <p:grpSpPr>
          <a:xfrm>
            <a:off x="6067999" y="1761709"/>
            <a:ext cx="2857257" cy="2528569"/>
            <a:chOff x="5449126" y="1360984"/>
            <a:chExt cx="3249979" cy="28761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8A4F23B-5FDE-4FCC-AC8B-3B9AC9163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5364" y="1892961"/>
              <a:ext cx="3162741" cy="2219635"/>
            </a:xfrm>
            <a:prstGeom prst="rect">
              <a:avLst/>
            </a:prstGeom>
          </p:spPr>
        </p:pic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A4E912E4-775C-4950-8F15-36C54A00D9D1}"/>
                </a:ext>
              </a:extLst>
            </p:cNvPr>
            <p:cNvSpPr txBox="1">
              <a:spLocks/>
            </p:cNvSpPr>
            <p:nvPr/>
          </p:nvSpPr>
          <p:spPr>
            <a:xfrm>
              <a:off x="5562039" y="1360984"/>
              <a:ext cx="3066066" cy="703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b="1" dirty="0"/>
                <a:t>Can be noisy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D25663-ABEB-497E-88A2-67E7E4FE233A}"/>
                </a:ext>
              </a:extLst>
            </p:cNvPr>
            <p:cNvSpPr/>
            <p:nvPr/>
          </p:nvSpPr>
          <p:spPr>
            <a:xfrm>
              <a:off x="5449126" y="1454464"/>
              <a:ext cx="3249979" cy="27826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6F1644D0-6F58-411A-A82E-869051AAB4D8}"/>
              </a:ext>
            </a:extLst>
          </p:cNvPr>
          <p:cNvSpPr txBox="1">
            <a:spLocks/>
          </p:cNvSpPr>
          <p:nvPr/>
        </p:nvSpPr>
        <p:spPr>
          <a:xfrm>
            <a:off x="874904" y="1443878"/>
            <a:ext cx="1725656" cy="1404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</a:rPr>
              <a:t>Welcome to the real world!</a:t>
            </a:r>
          </a:p>
        </p:txBody>
      </p:sp>
    </p:spTree>
    <p:extLst>
      <p:ext uri="{BB962C8B-B14F-4D97-AF65-F5344CB8AC3E}">
        <p14:creationId xmlns:p14="http://schemas.microsoft.com/office/powerpoint/2010/main" val="65667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13882</TotalTime>
  <Words>712</Words>
  <Application>Microsoft Office PowerPoint</Application>
  <PresentationFormat>On-screen Show (4:3)</PresentationFormat>
  <Paragraphs>239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Analog Circuits 101</vt:lpstr>
      <vt:lpstr>PowerPoint Presentation</vt:lpstr>
      <vt:lpstr>Digital Signals</vt:lpstr>
      <vt:lpstr>Digital Signals</vt:lpstr>
      <vt:lpstr>Digital Signal Examples</vt:lpstr>
      <vt:lpstr>Digital Signal Integrity Issues</vt:lpstr>
      <vt:lpstr>Analog Signals</vt:lpstr>
      <vt:lpstr>AC vs DC Components</vt:lpstr>
      <vt:lpstr>Analog Signal Characteristics</vt:lpstr>
      <vt:lpstr>Example: Simple Motor Control</vt:lpstr>
      <vt:lpstr>Example: Audio Amplifier</vt:lpstr>
      <vt:lpstr>Example Signal - ECG</vt:lpstr>
      <vt:lpstr>What makes analog hard?</vt:lpstr>
      <vt:lpstr>Project Time!</vt:lpstr>
      <vt:lpstr>Signal Observations</vt:lpstr>
      <vt:lpstr>Let’s introduce the op-amp!</vt:lpstr>
      <vt:lpstr>Ideal op-amp</vt:lpstr>
      <vt:lpstr>Open Loop Systems</vt:lpstr>
      <vt:lpstr>Closed Loop Systems</vt:lpstr>
      <vt:lpstr>Closed Loop Systems</vt:lpstr>
      <vt:lpstr>Standard Inverting Amplifier</vt:lpstr>
      <vt:lpstr>Real op-amps: VIN Limits</vt:lpstr>
      <vt:lpstr>Real op-amps: VOUT Limits</vt:lpstr>
      <vt:lpstr>Input/Output DC Voltage Problem</vt:lpstr>
      <vt:lpstr>Real op-amps: I/O DC Offsets</vt:lpstr>
      <vt:lpstr>Final Circuit</vt:lpstr>
      <vt:lpstr>Making op-amp circuits easier</vt:lpstr>
      <vt:lpstr>Finished Circuit</vt:lpstr>
      <vt:lpstr>Using a breadboard</vt:lpstr>
      <vt:lpstr>Using a Multimeter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718</cp:revision>
  <cp:lastPrinted>2018-12-13T18:09:48Z</cp:lastPrinted>
  <dcterms:created xsi:type="dcterms:W3CDTF">2017-12-03T23:27:36Z</dcterms:created>
  <dcterms:modified xsi:type="dcterms:W3CDTF">2018-12-14T04:59:07Z</dcterms:modified>
</cp:coreProperties>
</file>