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8" r:id="rId3"/>
    <p:sldId id="420" r:id="rId4"/>
    <p:sldId id="449" r:id="rId5"/>
    <p:sldId id="448" r:id="rId6"/>
    <p:sldId id="454" r:id="rId7"/>
    <p:sldId id="450" r:id="rId8"/>
    <p:sldId id="472" r:id="rId9"/>
    <p:sldId id="473" r:id="rId10"/>
    <p:sldId id="475" r:id="rId11"/>
    <p:sldId id="474" r:id="rId12"/>
    <p:sldId id="445" r:id="rId13"/>
    <p:sldId id="477" r:id="rId14"/>
    <p:sldId id="476" r:id="rId15"/>
    <p:sldId id="459" r:id="rId16"/>
    <p:sldId id="457" r:id="rId17"/>
    <p:sldId id="471" r:id="rId18"/>
    <p:sldId id="478" r:id="rId19"/>
    <p:sldId id="453" r:id="rId20"/>
    <p:sldId id="455" r:id="rId21"/>
    <p:sldId id="458" r:id="rId22"/>
    <p:sldId id="460" r:id="rId23"/>
    <p:sldId id="462" r:id="rId24"/>
    <p:sldId id="464" r:id="rId25"/>
    <p:sldId id="466" r:id="rId26"/>
    <p:sldId id="421" r:id="rId27"/>
    <p:sldId id="451" r:id="rId28"/>
    <p:sldId id="452" r:id="rId29"/>
    <p:sldId id="467" r:id="rId30"/>
    <p:sldId id="447" r:id="rId31"/>
    <p:sldId id="468" r:id="rId32"/>
    <p:sldId id="446" r:id="rId33"/>
    <p:sldId id="469" r:id="rId34"/>
    <p:sldId id="463" r:id="rId35"/>
    <p:sldId id="470" r:id="rId36"/>
    <p:sldId id="47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8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1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51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2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87FAD-5C72-4DDE-A58A-5FE8EE91F92B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CC3184-2448-41D0-A3B4-8E8F09674B4C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0A74C5-A641-44A9-AAD2-FA1515BFE5FB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276199"/>
            <a:ext cx="7772400" cy="1178877"/>
          </a:xfrm>
        </p:spPr>
        <p:txBody>
          <a:bodyPr>
            <a:noAutofit/>
          </a:bodyPr>
          <a:lstStyle/>
          <a:p>
            <a:r>
              <a:rPr lang="en-US" sz="4400" dirty="0"/>
              <a:t>Using, Choosing and Abusing Transistors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689858"/>
            <a:ext cx="6858000" cy="518160"/>
          </a:xfrm>
        </p:spPr>
        <p:txBody>
          <a:bodyPr/>
          <a:lstStyle/>
          <a:p>
            <a:r>
              <a:rPr lang="en-US" dirty="0"/>
              <a:t>Ray Crampton, Feb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transistor circuits">
            <a:extLst>
              <a:ext uri="{FF2B5EF4-FFF2-40B4-BE49-F238E27FC236}">
                <a16:creationId xmlns:a16="http://schemas.microsoft.com/office/drawing/2014/main" id="{F1F6E4FE-22A2-4100-9C2D-73CAA8D3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3" y="2910840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ypes of transistors">
            <a:extLst>
              <a:ext uri="{FF2B5EF4-FFF2-40B4-BE49-F238E27FC236}">
                <a16:creationId xmlns:a16="http://schemas.microsoft.com/office/drawing/2014/main" id="{51BAC52A-6866-47B9-BBF3-BA788454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44" y="2298186"/>
            <a:ext cx="5444936" cy="40837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BJT Speaker Driver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BCC23-A7DE-48CA-9772-4D9F75288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69" y="1349616"/>
            <a:ext cx="6966462" cy="51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BJT Relay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91E23-18D1-4691-9D42-8A698970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40" y="1404687"/>
            <a:ext cx="6267767" cy="49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4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Bipolar Pinouts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pic>
        <p:nvPicPr>
          <p:cNvPr id="4106" name="Picture 10" descr="https://grobotronics.com/images/thumbnails/320/320/detailed/1/to-92.jpg">
            <a:extLst>
              <a:ext uri="{FF2B5EF4-FFF2-40B4-BE49-F238E27FC236}">
                <a16:creationId xmlns:a16="http://schemas.microsoft.com/office/drawing/2014/main" id="{CDEFDE1C-F66E-4E04-A561-29755ADD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79" y="1344671"/>
            <a:ext cx="5290457" cy="52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5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Typical </a:t>
            </a:r>
            <a:r>
              <a:rPr lang="en-US"/>
              <a:t>Breadboard Application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pic>
        <p:nvPicPr>
          <p:cNvPr id="4108" name="Picture 12" descr="Image result for 2n3904 breadboard">
            <a:extLst>
              <a:ext uri="{FF2B5EF4-FFF2-40B4-BE49-F238E27FC236}">
                <a16:creationId xmlns:a16="http://schemas.microsoft.com/office/drawing/2014/main" id="{385639BD-CDAE-4CA3-99EE-C1ABBC7A4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4307" y="1390970"/>
            <a:ext cx="5780314" cy="508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4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Bipolar Transistor Specs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E7B2A9-9C9E-4E5A-B701-81952C2CB1DE}"/>
              </a:ext>
            </a:extLst>
          </p:cNvPr>
          <p:cNvSpPr txBox="1">
            <a:spLocks/>
          </p:cNvSpPr>
          <p:nvPr/>
        </p:nvSpPr>
        <p:spPr>
          <a:xfrm>
            <a:off x="568411" y="1768515"/>
            <a:ext cx="7915276" cy="775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Collector-emitter Breakdown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Maximum operating C-E should be 20-50% lower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3E89AE-2ADE-46E4-8B46-AA7A4F1FDA4A}"/>
              </a:ext>
            </a:extLst>
          </p:cNvPr>
          <p:cNvSpPr txBox="1">
            <a:spLocks/>
          </p:cNvSpPr>
          <p:nvPr/>
        </p:nvSpPr>
        <p:spPr>
          <a:xfrm>
            <a:off x="424763" y="3381079"/>
            <a:ext cx="8294473" cy="77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Maximum continuous collector current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You should be below this with some margin ~20%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817B0E-E04D-4418-9DA9-D18C95850923}"/>
              </a:ext>
            </a:extLst>
          </p:cNvPr>
          <p:cNvSpPr txBox="1">
            <a:spLocks/>
          </p:cNvSpPr>
          <p:nvPr/>
        </p:nvSpPr>
        <p:spPr>
          <a:xfrm>
            <a:off x="424763" y="5519870"/>
            <a:ext cx="8294473" cy="77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f</a:t>
            </a:r>
            <a:r>
              <a:rPr lang="en-US" sz="3200" baseline="-25000" dirty="0" err="1"/>
              <a:t>T</a:t>
            </a:r>
            <a:r>
              <a:rPr lang="en-US" sz="3200" dirty="0"/>
              <a:t> – frequency at which gain falls to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 be &gt; 100x your operating frequency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super high frequency transistors (1GHz!)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D04E1-9BE6-4620-96EA-53CD23B1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4" y="1249630"/>
            <a:ext cx="7823372" cy="4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1F13D-1F7B-47DD-9777-1B518053F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2886088"/>
            <a:ext cx="5639587" cy="381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A5A33-9395-4366-9F72-6A67FF0CD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8" y="4454619"/>
            <a:ext cx="7601122" cy="7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BJT vs FET as a Switch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1FF501A-6B83-41D1-B15F-49A43F6A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1" y="1257242"/>
            <a:ext cx="1957845" cy="1766996"/>
          </a:xfrm>
          <a:prstGeom prst="rect">
            <a:avLst/>
          </a:prstGeom>
        </p:spPr>
      </p:pic>
      <p:pic>
        <p:nvPicPr>
          <p:cNvPr id="66" name="Picture 6" descr="Image result for p channel jfet symbol">
            <a:extLst>
              <a:ext uri="{FF2B5EF4-FFF2-40B4-BE49-F238E27FC236}">
                <a16:creationId xmlns:a16="http://schemas.microsoft.com/office/drawing/2014/main" id="{37C2EF9B-8B3A-4BD8-B007-AE51A8F0E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2920" y="1246894"/>
            <a:ext cx="2075938" cy="175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DDA4C22-1AF0-47E7-82D3-FC042AB0BE1F}"/>
              </a:ext>
            </a:extLst>
          </p:cNvPr>
          <p:cNvGrpSpPr/>
          <p:nvPr/>
        </p:nvGrpSpPr>
        <p:grpSpPr>
          <a:xfrm>
            <a:off x="5212920" y="3116887"/>
            <a:ext cx="2928987" cy="2943592"/>
            <a:chOff x="526651" y="3594970"/>
            <a:chExt cx="2928987" cy="29435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46B8F8-967B-4199-BDFE-1DA304273BFD}"/>
                </a:ext>
              </a:extLst>
            </p:cNvPr>
            <p:cNvSpPr/>
            <p:nvPr/>
          </p:nvSpPr>
          <p:spPr>
            <a:xfrm>
              <a:off x="526651" y="3594970"/>
              <a:ext cx="2928987" cy="2943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F45AFA5-9827-40D1-90B7-80144B5ACBB9}"/>
                </a:ext>
              </a:extLst>
            </p:cNvPr>
            <p:cNvGrpSpPr/>
            <p:nvPr/>
          </p:nvGrpSpPr>
          <p:grpSpPr>
            <a:xfrm rot="5400000">
              <a:off x="1569855" y="4896365"/>
              <a:ext cx="1916711" cy="397143"/>
              <a:chOff x="4757492" y="1775016"/>
              <a:chExt cx="2448222" cy="47913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FB1F88F-79DE-4970-A1B5-66E3306D2E49}"/>
                  </a:ext>
                </a:extLst>
              </p:cNvPr>
              <p:cNvCxnSpPr/>
              <p:nvPr/>
            </p:nvCxnSpPr>
            <p:spPr>
              <a:xfrm>
                <a:off x="4757492" y="2136315"/>
                <a:ext cx="7366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5E720D6-D8AB-4D00-A54D-DF6737389238}"/>
                  </a:ext>
                </a:extLst>
              </p:cNvPr>
              <p:cNvSpPr/>
              <p:nvPr/>
            </p:nvSpPr>
            <p:spPr>
              <a:xfrm>
                <a:off x="5500442" y="2018478"/>
                <a:ext cx="234950" cy="2356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84D1FA2-5A6B-445A-BECF-80EBFF80DAF0}"/>
                  </a:ext>
                </a:extLst>
              </p:cNvPr>
              <p:cNvSpPr/>
              <p:nvPr/>
            </p:nvSpPr>
            <p:spPr>
              <a:xfrm>
                <a:off x="6234164" y="2018478"/>
                <a:ext cx="234950" cy="2356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729654B-8BFD-4082-BF4F-D33CA10C3DF7}"/>
                  </a:ext>
                </a:extLst>
              </p:cNvPr>
              <p:cNvCxnSpPr/>
              <p:nvPr/>
            </p:nvCxnSpPr>
            <p:spPr>
              <a:xfrm>
                <a:off x="6469114" y="2136315"/>
                <a:ext cx="7366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1553259-AF91-497F-9C5A-93C9FFF337F2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>
                <a:off x="5617917" y="1775016"/>
                <a:ext cx="733722" cy="24346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1">
              <a:extLst>
                <a:ext uri="{FF2B5EF4-FFF2-40B4-BE49-F238E27FC236}">
                  <a16:creationId xmlns:a16="http://schemas.microsoft.com/office/drawing/2014/main" id="{0CBD8102-2835-4635-86F0-C65122A0008A}"/>
                </a:ext>
              </a:extLst>
            </p:cNvPr>
            <p:cNvSpPr txBox="1">
              <a:spLocks/>
            </p:cNvSpPr>
            <p:nvPr/>
          </p:nvSpPr>
          <p:spPr>
            <a:xfrm>
              <a:off x="1854426" y="3761153"/>
              <a:ext cx="1145772" cy="3578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/>
                <a:t>Drain</a:t>
              </a:r>
            </a:p>
          </p:txBody>
        </p:sp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BAD2A41E-25A6-4678-8945-D06DCB36D412}"/>
                </a:ext>
              </a:extLst>
            </p:cNvPr>
            <p:cNvSpPr txBox="1">
              <a:spLocks/>
            </p:cNvSpPr>
            <p:nvPr/>
          </p:nvSpPr>
          <p:spPr>
            <a:xfrm>
              <a:off x="1747382" y="6083142"/>
              <a:ext cx="1311787" cy="3578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/>
                <a:t>Source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1641617-134A-4C9E-8DC4-9E85803CFE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981209" y="4538540"/>
              <a:ext cx="0" cy="1240711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itle 1">
              <a:extLst>
                <a:ext uri="{FF2B5EF4-FFF2-40B4-BE49-F238E27FC236}">
                  <a16:creationId xmlns:a16="http://schemas.microsoft.com/office/drawing/2014/main" id="{57AD2EB3-5460-484F-AFF9-71A547867452}"/>
                </a:ext>
              </a:extLst>
            </p:cNvPr>
            <p:cNvSpPr txBox="1">
              <a:spLocks/>
            </p:cNvSpPr>
            <p:nvPr/>
          </p:nvSpPr>
          <p:spPr>
            <a:xfrm>
              <a:off x="588503" y="4795983"/>
              <a:ext cx="1065780" cy="3578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/>
                <a:t>Gate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9C709-B603-4662-AD18-C4B7D1CF4455}"/>
              </a:ext>
            </a:extLst>
          </p:cNvPr>
          <p:cNvGrpSpPr/>
          <p:nvPr/>
        </p:nvGrpSpPr>
        <p:grpSpPr>
          <a:xfrm>
            <a:off x="463378" y="3116887"/>
            <a:ext cx="3716905" cy="2966866"/>
            <a:chOff x="4551305" y="3557991"/>
            <a:chExt cx="3716905" cy="296686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EC2E90-67DB-4798-8141-F1FFE2E4B1C8}"/>
                </a:ext>
              </a:extLst>
            </p:cNvPr>
            <p:cNvSpPr/>
            <p:nvPr/>
          </p:nvSpPr>
          <p:spPr>
            <a:xfrm>
              <a:off x="4563831" y="3557991"/>
              <a:ext cx="3699802" cy="2943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F5E9D853-47DE-43EB-BB3B-BD0C577846BC}"/>
                </a:ext>
              </a:extLst>
            </p:cNvPr>
            <p:cNvSpPr txBox="1">
              <a:spLocks/>
            </p:cNvSpPr>
            <p:nvPr/>
          </p:nvSpPr>
          <p:spPr>
            <a:xfrm>
              <a:off x="4551305" y="4108612"/>
              <a:ext cx="950510" cy="5291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/>
                <a:t>Base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1E3D9C-DDAE-4B61-8896-103D8A4E0220}"/>
                </a:ext>
              </a:extLst>
            </p:cNvPr>
            <p:cNvCxnSpPr/>
            <p:nvPr/>
          </p:nvCxnSpPr>
          <p:spPr>
            <a:xfrm>
              <a:off x="5034904" y="4588372"/>
              <a:ext cx="52183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C452D1-8072-4D56-8B8C-9144E4E0CD0B}"/>
                </a:ext>
              </a:extLst>
            </p:cNvPr>
            <p:cNvCxnSpPr>
              <a:cxnSpLocks/>
            </p:cNvCxnSpPr>
            <p:nvPr/>
          </p:nvCxnSpPr>
          <p:spPr>
            <a:xfrm>
              <a:off x="5556736" y="4581862"/>
              <a:ext cx="0" cy="504292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D5E7C8D-35CA-4435-8D67-75C50B5BD2D2}"/>
                </a:ext>
              </a:extLst>
            </p:cNvPr>
            <p:cNvSpPr/>
            <p:nvPr/>
          </p:nvSpPr>
          <p:spPr>
            <a:xfrm rot="10800000">
              <a:off x="5350357" y="5087104"/>
              <a:ext cx="412759" cy="333047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9DAF-8079-4A8E-9BDA-AA94C7F0F769}"/>
                </a:ext>
              </a:extLst>
            </p:cNvPr>
            <p:cNvCxnSpPr>
              <a:cxnSpLocks/>
            </p:cNvCxnSpPr>
            <p:nvPr/>
          </p:nvCxnSpPr>
          <p:spPr>
            <a:xfrm>
              <a:off x="5556738" y="5420152"/>
              <a:ext cx="0" cy="483237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ACA4E4-2A98-4813-9ED8-56CB03D6A651}"/>
                </a:ext>
              </a:extLst>
            </p:cNvPr>
            <p:cNvCxnSpPr>
              <a:cxnSpLocks/>
            </p:cNvCxnSpPr>
            <p:nvPr/>
          </p:nvCxnSpPr>
          <p:spPr>
            <a:xfrm>
              <a:off x="5366745" y="5406146"/>
              <a:ext cx="379983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B006EE-A929-4567-A6A6-390DEE633AFB}"/>
                </a:ext>
              </a:extLst>
            </p:cNvPr>
            <p:cNvCxnSpPr>
              <a:cxnSpLocks/>
            </p:cNvCxnSpPr>
            <p:nvPr/>
          </p:nvCxnSpPr>
          <p:spPr>
            <a:xfrm>
              <a:off x="5556736" y="5886050"/>
              <a:ext cx="97847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C258E2-2EA1-4157-97D0-C9457F2C789C}"/>
                </a:ext>
              </a:extLst>
            </p:cNvPr>
            <p:cNvGrpSpPr/>
            <p:nvPr/>
          </p:nvGrpSpPr>
          <p:grpSpPr>
            <a:xfrm rot="5400000">
              <a:off x="5553493" y="4599579"/>
              <a:ext cx="2180816" cy="426803"/>
              <a:chOff x="4757492" y="1775016"/>
              <a:chExt cx="2448222" cy="479137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87D879-FC65-4488-A7EF-D95C8931D7E0}"/>
                  </a:ext>
                </a:extLst>
              </p:cNvPr>
              <p:cNvCxnSpPr/>
              <p:nvPr/>
            </p:nvCxnSpPr>
            <p:spPr>
              <a:xfrm>
                <a:off x="4757492" y="2136315"/>
                <a:ext cx="7366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15CC34D-59CE-423A-9160-3F7DB6FE772A}"/>
                  </a:ext>
                </a:extLst>
              </p:cNvPr>
              <p:cNvSpPr/>
              <p:nvPr/>
            </p:nvSpPr>
            <p:spPr>
              <a:xfrm>
                <a:off x="5500442" y="2018478"/>
                <a:ext cx="234950" cy="2356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36E96E0-39A4-46AC-BD10-B9EA46DDDCE4}"/>
                  </a:ext>
                </a:extLst>
              </p:cNvPr>
              <p:cNvSpPr/>
              <p:nvPr/>
            </p:nvSpPr>
            <p:spPr>
              <a:xfrm>
                <a:off x="6234164" y="2018478"/>
                <a:ext cx="234950" cy="2356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753B134-859A-4431-93F1-F4E8ADB873C6}"/>
                  </a:ext>
                </a:extLst>
              </p:cNvPr>
              <p:cNvCxnSpPr/>
              <p:nvPr/>
            </p:nvCxnSpPr>
            <p:spPr>
              <a:xfrm>
                <a:off x="6469114" y="2136315"/>
                <a:ext cx="7366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4EAFB4-FA94-48D5-833D-684CA431A2BC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>
                <a:off x="5617917" y="1775016"/>
                <a:ext cx="733722" cy="24346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09D491CD-4A78-4B4A-9724-AEAAA7201436}"/>
                </a:ext>
              </a:extLst>
            </p:cNvPr>
            <p:cNvSpPr txBox="1">
              <a:spLocks/>
            </p:cNvSpPr>
            <p:nvPr/>
          </p:nvSpPr>
          <p:spPr>
            <a:xfrm>
              <a:off x="6535210" y="3682375"/>
              <a:ext cx="1733000" cy="5291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/>
                <a:t>Collector</a:t>
              </a:r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2D2E17B7-4D40-4B25-B681-454DA54A9BCA}"/>
                </a:ext>
              </a:extLst>
            </p:cNvPr>
            <p:cNvSpPr txBox="1">
              <a:spLocks/>
            </p:cNvSpPr>
            <p:nvPr/>
          </p:nvSpPr>
          <p:spPr>
            <a:xfrm>
              <a:off x="6488342" y="5995751"/>
              <a:ext cx="1495997" cy="5291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/>
                <a:t>Emitter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460F1A7-B6ED-49DC-A775-31A088DAF3CD}"/>
                </a:ext>
              </a:extLst>
            </p:cNvPr>
            <p:cNvCxnSpPr>
              <a:cxnSpLocks/>
            </p:cNvCxnSpPr>
            <p:nvPr/>
          </p:nvCxnSpPr>
          <p:spPr>
            <a:xfrm>
              <a:off x="6535210" y="5856402"/>
              <a:ext cx="0" cy="483237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244341-39C5-4CB8-BCAC-744F3A62D053}"/>
                </a:ext>
              </a:extLst>
            </p:cNvPr>
            <p:cNvCxnSpPr/>
            <p:nvPr/>
          </p:nvCxnSpPr>
          <p:spPr>
            <a:xfrm>
              <a:off x="5906022" y="4536259"/>
              <a:ext cx="0" cy="80277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33D0332-DC59-4870-985F-3BC2CA386E14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4" y="4801052"/>
              <a:ext cx="86362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81A4C4D6-77AD-4C3A-B710-4439EA7CB785}"/>
              </a:ext>
            </a:extLst>
          </p:cNvPr>
          <p:cNvSpPr txBox="1">
            <a:spLocks/>
          </p:cNvSpPr>
          <p:nvPr/>
        </p:nvSpPr>
        <p:spPr>
          <a:xfrm>
            <a:off x="4827512" y="6159614"/>
            <a:ext cx="3699801" cy="457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Voltage Controlled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24652D7-13DA-4E2A-9B35-0998CF1DAD22}"/>
              </a:ext>
            </a:extLst>
          </p:cNvPr>
          <p:cNvSpPr txBox="1">
            <a:spLocks/>
          </p:cNvSpPr>
          <p:nvPr/>
        </p:nvSpPr>
        <p:spPr>
          <a:xfrm>
            <a:off x="467636" y="6151310"/>
            <a:ext cx="3699801" cy="457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Current Controlled</a:t>
            </a:r>
          </a:p>
        </p:txBody>
      </p:sp>
      <p:pic>
        <p:nvPicPr>
          <p:cNvPr id="2050" name="Picture 2" descr="Julius Edgar Lilienfeld (1881-1963).jpg">
            <a:extLst>
              <a:ext uri="{FF2B5EF4-FFF2-40B4-BE49-F238E27FC236}">
                <a16:creationId xmlns:a16="http://schemas.microsoft.com/office/drawing/2014/main" id="{4CE8A6FA-5BF2-4A96-BF62-488CC0021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09" y="491611"/>
            <a:ext cx="1408011" cy="150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B8750574-7584-4EBE-9A61-66EA8473E2DF}"/>
              </a:ext>
            </a:extLst>
          </p:cNvPr>
          <p:cNvSpPr txBox="1">
            <a:spLocks/>
          </p:cNvSpPr>
          <p:nvPr/>
        </p:nvSpPr>
        <p:spPr>
          <a:xfrm>
            <a:off x="7566292" y="2027594"/>
            <a:ext cx="1330782" cy="457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J. E. Lilienfeld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1925</a:t>
            </a:r>
          </a:p>
        </p:txBody>
      </p:sp>
      <p:pic>
        <p:nvPicPr>
          <p:cNvPr id="2052" name="Picture 4" descr="https://www.nobelprize.org/images/shockley-13116-content-portrait-mobile-tiny.jpg">
            <a:extLst>
              <a:ext uri="{FF2B5EF4-FFF2-40B4-BE49-F238E27FC236}">
                <a16:creationId xmlns:a16="http://schemas.microsoft.com/office/drawing/2014/main" id="{8CB228B7-B281-47D0-909F-BC5655C56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8" y="325164"/>
            <a:ext cx="1210216" cy="169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28BD2BD6-2B38-4E00-9463-A5AE6E4BCCBD}"/>
              </a:ext>
            </a:extLst>
          </p:cNvPr>
          <p:cNvSpPr txBox="1">
            <a:spLocks/>
          </p:cNvSpPr>
          <p:nvPr/>
        </p:nvSpPr>
        <p:spPr>
          <a:xfrm>
            <a:off x="193610" y="2149425"/>
            <a:ext cx="1593593" cy="457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W. Shockley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1947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Nobel Prize 1956</a:t>
            </a:r>
          </a:p>
        </p:txBody>
      </p:sp>
    </p:spTree>
    <p:extLst>
      <p:ext uri="{BB962C8B-B14F-4D97-AF65-F5344CB8AC3E}">
        <p14:creationId xmlns:p14="http://schemas.microsoft.com/office/powerpoint/2010/main" val="347818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FET vs BJT in Operation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E9CF-4799-415F-AFFE-DBA2A6836EB0}"/>
              </a:ext>
            </a:extLst>
          </p:cNvPr>
          <p:cNvSpPr txBox="1"/>
          <p:nvPr/>
        </p:nvSpPr>
        <p:spPr>
          <a:xfrm>
            <a:off x="616291" y="5770090"/>
            <a:ext cx="798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http://falstad.com/circuit/circuitjs.html?cct=$+1+0.000005+3.9121283998153213+59+5+43%0Av+80+384+80+288+0+2+100+2.5+2.5+0+0.5%0Aw+80+288+160+288+0%0A162+208+176+208+240+2+default-led+1+0+0+0.01%0Ar+208+112+208+176+0+1000%0Aw+208+240+208+272+0%0Ag+80+384+80+400+0%0A368+80+272+80+240+0+0%0Aw+80+272+80+288+0%0Aw+320+272+320+288+0%0A368+320+272+320+240+0+0%0Ag+320+384+320+400+0%0Aw+448+240+448+272+0%0Ar+448+112+448+176+0+1000%0A162+448+176+448+240+2+default-led+1+0+0+0.01%0Aw+448+304+448+384+0%0Av+320+384+320+288+0+2+100+2.5+2.5+0+0.5%0At+416+288+448+288+0+1+-4.999808758737633+1.049998087170923e-9+100%0Ar+336+288+400+288+0+10000%0Aw+400+288+416+288+0%0Aw+336+288+320+288+0%0AR+448+112+448+64+0+0+40+5+0+0+0.5%0Ag+448+384+448+400+0%0Aw+208+304+208+384+0%0Ag+208+384+208+400+0%0AR+208+112+208+64+0+0+40+5+0+0+0.5%0Af+160+288+208+288+32+1.5+1%0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80CAB-327B-4235-8F5F-5D1B7E3C0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6" y="1214450"/>
            <a:ext cx="5424809" cy="45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MOSFETs: NMOS vs PMOS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B0197-2F86-4C57-A93B-1DBCBFF8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58" y="1234894"/>
            <a:ext cx="6802395" cy="43882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36FE78-28BF-4AE5-8ED2-AE6423FDB82B}"/>
              </a:ext>
            </a:extLst>
          </p:cNvPr>
          <p:cNvSpPr txBox="1">
            <a:spLocks/>
          </p:cNvSpPr>
          <p:nvPr/>
        </p:nvSpPr>
        <p:spPr>
          <a:xfrm>
            <a:off x="463378" y="5752704"/>
            <a:ext cx="829447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solidFill>
                  <a:schemeClr val="bg2">
                    <a:lumMod val="90000"/>
                  </a:schemeClr>
                </a:solidFill>
              </a:rPr>
              <a:t>http://falstad.com/circuit/circuitjs.html?cct=$+1+0.000005+3.9121283998153213+59+5+43%0Av+432+416+432+320+0+2+100+2.5+2.5+3.141592653589793+0.5%0Aw+560+432+432+432+0%0Aw+560+336+560+432+0%0Aw+432+320+512+320+0%0A162+560+208+560+272+2+default-led+1+0+0+0.01%0Ar+560+128+560+192+0+1000%0Aw+560+192+560+208+0%0Aw+560+272+560+304+0%0Av+320+432+320+112+0+0+40+5+0+0+0.5%0Aw+320+112+448+112+0%0Aw+320+432+432+432+0%0A368+448+112+448+80+0+0%0Ag+432+448+432+464+0%0Aw+432+448+432+432+0%0A368+432+304+432+272+0+0%0Aw+432+304+432+320+0%0Aw+432+416+432+432+0%0Aw+448+112+560+112+0%0Aw+80+112+192+112+0%0Aw+64+448+64+432+0%0Ag+64+448+64+464+0%0A368+80+112+80+80+0+0%0Aw+-48+432+64+432+0%0Aw+-48+112+80+112+0%0Av+-48+432+-48+112+0+0+40+5+0+0+0.5%0Aw+192+272+192+320+0%0Aw+192+192+192+208+0%0Ar+192+320+192+384+0+1000%0A162+192+208+192+272+2+default-led+1+0+0+0.01%0Aw+192+384+192+432+0%0Aw+192+432+64+432+0%0Aw+192+112+192+128+0%0Aw+560+128+560+112+0%0Af+512+320+560+320+32+1.5+0.02%0Av+64+416+64+320+0+2+100+2.5+2.5+3.141592653589793+0.5%0Aw+64+416+64+432+0%0Af+144+160+192+160+33+1.5+0.02%0Aw+192+128+192+144+0%0Aw+192+176+192+192+0%0Aw+144+160+64+160+0%0Aw+64+320+64+160+0%0A368+48+160+16+160+0+0%0Aw+48+160+64+160+0%0Ax+144+151+162+154+4+24+G%0Ax+198+141+214+144+4+24+S%0Ax+199+191+216+194+4+24+D%0Ax+569+310+586+313+4+24+D%0Ax+570+345+586+348+4+24+S%0Ax+507+312+525+315+4+24+G%0A</a:t>
            </a:r>
            <a:endParaRPr lang="pl-PL" sz="1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1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CMOS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36FE78-28BF-4AE5-8ED2-AE6423FDB82B}"/>
              </a:ext>
            </a:extLst>
          </p:cNvPr>
          <p:cNvSpPr txBox="1">
            <a:spLocks/>
          </p:cNvSpPr>
          <p:nvPr/>
        </p:nvSpPr>
        <p:spPr>
          <a:xfrm>
            <a:off x="463378" y="5752704"/>
            <a:ext cx="829447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http://falstad.com/circuit/circuitjs.html?cct=$+1+0.000005+3.9121283998153213+59+5+43%0Ar+432+272+432+352+0+1000%0Ag+304+352+304+400+0%0A368+432+272+512+272+0+0%0Aw+304+272+304+320+0%0Af+256+336+304+336+32+1.5+0.02%0Af+256+208+304+208+33+1.5+0.02%0A368+128+272+128+224+0+0%0Ax+244+189+262+192+4+24+G%0Ax+319+195+335+198+4+24+S%0Ax+321+237+338+240+4+24+D%0AR+304+192+304+144+0+0+40+5+0+0+0.5%0Aw+304+224+304+272+0%0Aw+304+272+368+272+0%0Aw+256+208+176+208+0%0Aw+176+336+256+336+0%0Aw+176+272+128+272+0%0Aw+128+272+96+272+0%0AR+96+272+64+272+0+2+100+2.5+2.5+0+0.5%0Ar+432+192+432+272+0+1000%0Ag+432+352+432+400+0%0AR+432+192+432+144+0+0+40+5+0+0+0.5%0Aw+368+272+432+272+0%0Aw+176+208+176+272+0%0Aw+176+272+176+336+0%0A</a:t>
            </a:r>
          </a:p>
          <a:p>
            <a:pPr algn="ctr"/>
            <a:endParaRPr lang="pl-PL" sz="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AE524-67A7-4D5D-B601-08A5B7DCD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1204602"/>
            <a:ext cx="748769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MOSFET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Image result for high side pmos">
            <a:extLst>
              <a:ext uri="{FF2B5EF4-FFF2-40B4-BE49-F238E27FC236}">
                <a16:creationId xmlns:a16="http://schemas.microsoft.com/office/drawing/2014/main" id="{56031910-137B-41F7-8404-F00642A1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9" y="1382289"/>
            <a:ext cx="4252432" cy="4153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high side pmos">
            <a:extLst>
              <a:ext uri="{FF2B5EF4-FFF2-40B4-BE49-F238E27FC236}">
                <a16:creationId xmlns:a16="http://schemas.microsoft.com/office/drawing/2014/main" id="{E309A40D-12EA-455F-A8B8-A7105AA8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3" y="2556385"/>
            <a:ext cx="5192670" cy="36810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514D8B-BE02-4300-B528-F47297509DE4}"/>
              </a:ext>
            </a:extLst>
          </p:cNvPr>
          <p:cNvSpPr/>
          <p:nvPr/>
        </p:nvSpPr>
        <p:spPr>
          <a:xfrm>
            <a:off x="3169507" y="2681416"/>
            <a:ext cx="234777" cy="5622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E491C-9678-416C-899B-13D9B3C8210F}"/>
              </a:ext>
            </a:extLst>
          </p:cNvPr>
          <p:cNvCxnSpPr>
            <a:endCxn id="5" idx="7"/>
          </p:cNvCxnSpPr>
          <p:nvPr/>
        </p:nvCxnSpPr>
        <p:spPr>
          <a:xfrm flipH="1">
            <a:off x="3369902" y="1915297"/>
            <a:ext cx="1603693" cy="8484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439587-AF90-493E-A727-4AC33936E087}"/>
              </a:ext>
            </a:extLst>
          </p:cNvPr>
          <p:cNvSpPr txBox="1"/>
          <p:nvPr/>
        </p:nvSpPr>
        <p:spPr>
          <a:xfrm>
            <a:off x="4973595" y="1589510"/>
            <a:ext cx="322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the “body diode” which is intrinsic to all MOSFETs</a:t>
            </a:r>
          </a:p>
        </p:txBody>
      </p:sp>
    </p:spTree>
    <p:extLst>
      <p:ext uri="{BB962C8B-B14F-4D97-AF65-F5344CB8AC3E}">
        <p14:creationId xmlns:p14="http://schemas.microsoft.com/office/powerpoint/2010/main" val="239015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FET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Image result for fet switch example">
            <a:extLst>
              <a:ext uri="{FF2B5EF4-FFF2-40B4-BE49-F238E27FC236}">
                <a16:creationId xmlns:a16="http://schemas.microsoft.com/office/drawing/2014/main" id="{DA48EDCD-004E-4291-B062-D9AF1C21F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46735"/>
            <a:ext cx="79819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9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14123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Key MOSFET Specs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36FE78-28BF-4AE5-8ED2-AE6423FDB82B}"/>
              </a:ext>
            </a:extLst>
          </p:cNvPr>
          <p:cNvSpPr txBox="1">
            <a:spLocks/>
          </p:cNvSpPr>
          <p:nvPr/>
        </p:nvSpPr>
        <p:spPr>
          <a:xfrm>
            <a:off x="463378" y="2009472"/>
            <a:ext cx="8294473" cy="775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Drain-Source Breakdown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Maximum operating D-S should be 20-50% 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E5744-4CAA-49F0-9199-C69CCBD2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1377792"/>
            <a:ext cx="7679724" cy="50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5C36F-DE44-418B-8734-CE9C66FD6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3172625"/>
            <a:ext cx="7679725" cy="4424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716415-5FF4-4BA8-92DE-4CBFC0B24958}"/>
              </a:ext>
            </a:extLst>
          </p:cNvPr>
          <p:cNvSpPr txBox="1">
            <a:spLocks/>
          </p:cNvSpPr>
          <p:nvPr/>
        </p:nvSpPr>
        <p:spPr>
          <a:xfrm>
            <a:off x="424763" y="3667930"/>
            <a:ext cx="8294473" cy="77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Gate threshold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You should be well above/below this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877BE4-1130-43B2-A069-9A7424CBF1E5}"/>
              </a:ext>
            </a:extLst>
          </p:cNvPr>
          <p:cNvSpPr txBox="1">
            <a:spLocks/>
          </p:cNvSpPr>
          <p:nvPr/>
        </p:nvSpPr>
        <p:spPr>
          <a:xfrm>
            <a:off x="424763" y="5913307"/>
            <a:ext cx="8294473" cy="77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On-Voltage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 be low enough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9F83B-2F99-4236-84F1-AA9ED4A92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4785886"/>
            <a:ext cx="7679725" cy="1094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6AD2A4-1C50-451F-9FEA-F4B22155E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1067624"/>
            <a:ext cx="7679724" cy="3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64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MOSFET Schematic Symbols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6014D-BCEE-4C20-8CAD-F37BE6BD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72" y="1658856"/>
            <a:ext cx="6687483" cy="2391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17368-0AFE-4EC8-A407-B404F4B7B993}"/>
              </a:ext>
            </a:extLst>
          </p:cNvPr>
          <p:cNvSpPr txBox="1"/>
          <p:nvPr/>
        </p:nvSpPr>
        <p:spPr>
          <a:xfrm>
            <a:off x="1000897" y="4407086"/>
            <a:ext cx="7296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many, many variations on these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FETs of the same type (P vs N) behave similar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 aware but don’t fret over it too much</a:t>
            </a:r>
          </a:p>
        </p:txBody>
      </p:sp>
    </p:spTree>
    <p:extLst>
      <p:ext uri="{BB962C8B-B14F-4D97-AF65-F5344CB8AC3E}">
        <p14:creationId xmlns:p14="http://schemas.microsoft.com/office/powerpoint/2010/main" val="221509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“Common Emitter/Source” Inverts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E3D9F-FBE7-4FF4-BB30-AE15D9A13628}"/>
              </a:ext>
            </a:extLst>
          </p:cNvPr>
          <p:cNvSpPr txBox="1"/>
          <p:nvPr/>
        </p:nvSpPr>
        <p:spPr>
          <a:xfrm>
            <a:off x="616291" y="5770090"/>
            <a:ext cx="798864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90000"/>
                  </a:schemeClr>
                </a:solidFill>
              </a:rPr>
              <a:t>http://falstad.com/circuit/circuitjs.html?cct=$+1+0.000005+3.9121283998153213+59+5+43%0Ar+464+240+464+304+0+1000%0Ag+272+336+272+368+0%0Aw+272+240+272+272+0%0At+240+288+272+288+0+1+0.5705218733467888+0.640215963635758+100%0Ar+160+288+224+288+0+10000%0Aw+224+288+240+288+0%0A368+96+240+96+160+0+0%0At+240+192+272+192+0+-1+4.930305908661727+-1.0493037549963447e-9+10000%0Aw+272+208+272+240+0%0AR+272+144+272+112+0+0+40+5+0+0+0.5%0Aw+272+144+272+176+0%0Aw+272+304+272+336+0%0Ar+160+192+224+192+0+10000%0Aw+160+288+128+288+0%0Aw+160+192+128+192+0%0Aw+128+192+128+240+0%0Aw+128+240+128+288+0%0Aw+128+240+96+240+0%0AR+96+240+48+240+0+2+100+2.5+2.5+0+0.5%0Ar+464+176+464+240+0+1000%0Ag+464+304+464+336+0%0AR+464+176+464+144+0+0+40+5+0+0+0.5%0A368+400+240+400+160+0+0%0Aw+464+240+400+240+0%0Aw+400+240+272+240+0%0Ax+308+201+357+204+4+24+PNP%0Ax+305+300+355+303+4+24+NPN%0Ax+235+181+251+184+4+24+B%0Ax+236+278+252+281+4+24+B%0Aw+240+192+224+192+0%0Ax+280+274+297+277+4+24+C%0Ax+280+220+297+223+4+24+C%0Ax+281+320+297+323+4+24+E%0Ax+280+177+296+180+4+24+E%0A</a:t>
            </a:r>
            <a:endParaRPr lang="en-US" sz="1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9900-DE82-48FF-9A31-2C034137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9" y="1294444"/>
            <a:ext cx="7828005" cy="42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2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Same on the High Side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E3D9F-FBE7-4FF4-BB30-AE15D9A13628}"/>
              </a:ext>
            </a:extLst>
          </p:cNvPr>
          <p:cNvSpPr txBox="1"/>
          <p:nvPr/>
        </p:nvSpPr>
        <p:spPr>
          <a:xfrm>
            <a:off x="616291" y="5688448"/>
            <a:ext cx="798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90000"/>
                  </a:schemeClr>
                </a:solidFill>
              </a:rPr>
              <a:t>http://falstad.com/circuit/circuitjs.html?cct=$+1+0.000005+3.9121283998153213+59+5+43%0Ar+0+320+64+320+0+10000%0Aw+64+320+80+320+0%0A368+-32+320+-32+240+0+0%0AR+112+304+112+224+0+0+40+5+0+0+0.5%0Aw+0+320+-32+320+0%0AR+-32+320+-80+320+0+2+100+2.5+2.5+0+0.5%0Aw+160+336+112+336+0%0A162+272+352+272+432+2+default-led+1+0+0+0.01%0Ar+272+432+272+496+0+1000%0AR+272+320+272+224+0+0+40+5+0+0+0.5%0Aw+224+336+240+336+0%0Ar+160+336+224+336+0+10000%0Ag+272+496+272+528+0%0Aw+384+352+272+352+0%0At+80+320+112+320+0+-1+-0.5716207307972958+-0.6317815784740484+100%0At+240+336+272+336+0+-1+4.9386779068845374+-0.06016084863317328+100%0Ag+112+480+112+512+0%0Ar+112+416+112+480+0+1000%0A162+112+336+112+416+2+default-led+1+0+0+0.01%0Af+384+352+432+352+33+1.5+0.02%0Ag+432+512+432+544+0%0Ar+432+448+432+512+0+1000%0A162+432+368+432+448+2+default-led+1+0+0+0.01%0AR+432+336+432+240+0+0+40+5+0+0+0.5%0AR+592+352+592+256+0+0+40+5+0+0+0.5%0A162+592+384+592+464+2+default-led+1+0+0+0.01%0Ar+592+464+592+528+0+1000%0Ag+592+528+592+560+0%0Af+544+368+592+368+33+1.5+0.02%0Aw+544+368+432+368+0%0A</a:t>
            </a:r>
            <a:endParaRPr lang="en-US" sz="1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ABC3F-6799-403D-9611-9A41BBB0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1352048"/>
            <a:ext cx="7320366" cy="42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63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5254048"/>
            <a:ext cx="7772400" cy="774486"/>
          </a:xfrm>
        </p:spPr>
        <p:txBody>
          <a:bodyPr>
            <a:noAutofit/>
          </a:bodyPr>
          <a:lstStyle/>
          <a:p>
            <a:r>
              <a:rPr lang="en-US" sz="4400" b="1" dirty="0"/>
              <a:t>Transistors as Amplifiers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pic>
        <p:nvPicPr>
          <p:cNvPr id="6146" name="Picture 2" descr="Image result for and now for something a little different">
            <a:extLst>
              <a:ext uri="{FF2B5EF4-FFF2-40B4-BE49-F238E27FC236}">
                <a16:creationId xmlns:a16="http://schemas.microsoft.com/office/drawing/2014/main" id="{B5E8017D-D3C0-4717-8B23-EE2E16BA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2946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5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66D266-25B4-450C-A95A-A7F59A84ECF5}"/>
              </a:ext>
            </a:extLst>
          </p:cNvPr>
          <p:cNvSpPr/>
          <p:nvPr/>
        </p:nvSpPr>
        <p:spPr>
          <a:xfrm>
            <a:off x="3947058" y="1917700"/>
            <a:ext cx="4449359" cy="285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More Accurate NPN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A5036A2-E08E-4164-BAFD-0205B9042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58" y="1917700"/>
            <a:ext cx="3649141" cy="27241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9A9BAE7-FE6C-4919-9FBB-652E5CEB2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9" y="2085839"/>
            <a:ext cx="2463225" cy="2223113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C5CB3EB1-D3F4-493D-A6F1-DFF026418E16}"/>
              </a:ext>
            </a:extLst>
          </p:cNvPr>
          <p:cNvSpPr txBox="1">
            <a:spLocks/>
          </p:cNvSpPr>
          <p:nvPr/>
        </p:nvSpPr>
        <p:spPr>
          <a:xfrm>
            <a:off x="6597866" y="2878327"/>
            <a:ext cx="1607176" cy="550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I</a:t>
            </a:r>
            <a:r>
              <a:rPr lang="en-US" sz="2400" b="1" baseline="-25000" dirty="0"/>
              <a:t>C</a:t>
            </a:r>
            <a:r>
              <a:rPr lang="en-US" sz="2400" b="1" dirty="0"/>
              <a:t> = </a:t>
            </a:r>
            <a:r>
              <a:rPr lang="el-GR" sz="2400" b="1" dirty="0"/>
              <a:t>β</a:t>
            </a:r>
            <a:r>
              <a:rPr lang="en-US" sz="2400" b="1" dirty="0"/>
              <a:t> x I</a:t>
            </a:r>
            <a:r>
              <a:rPr lang="en-US" sz="2400" b="1" baseline="-25000" dirty="0"/>
              <a:t>B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F9D792-8668-412C-B716-1B5373D453EC}"/>
              </a:ext>
            </a:extLst>
          </p:cNvPr>
          <p:cNvSpPr txBox="1">
            <a:spLocks/>
          </p:cNvSpPr>
          <p:nvPr/>
        </p:nvSpPr>
        <p:spPr>
          <a:xfrm>
            <a:off x="488094" y="5584805"/>
            <a:ext cx="8189440" cy="550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sz="3600" b="1" dirty="0">
                <a:solidFill>
                  <a:schemeClr val="bg1"/>
                </a:solidFill>
              </a:rPr>
              <a:t>β</a:t>
            </a:r>
            <a:r>
              <a:rPr lang="en-US" sz="3600" b="1" dirty="0">
                <a:solidFill>
                  <a:schemeClr val="bg1"/>
                </a:solidFill>
              </a:rPr>
              <a:t> (aka </a:t>
            </a:r>
            <a:r>
              <a:rPr lang="en-US" sz="3600" b="1" dirty="0" err="1">
                <a:solidFill>
                  <a:schemeClr val="bg1"/>
                </a:solidFill>
              </a:rPr>
              <a:t>h</a:t>
            </a:r>
            <a:r>
              <a:rPr lang="en-US" sz="3600" b="1" baseline="-25000" dirty="0" err="1">
                <a:solidFill>
                  <a:schemeClr val="bg1"/>
                </a:solidFill>
              </a:rPr>
              <a:t>fe</a:t>
            </a:r>
            <a:r>
              <a:rPr lang="en-US" sz="3600" b="1" dirty="0">
                <a:solidFill>
                  <a:schemeClr val="bg1"/>
                </a:solidFill>
              </a:rPr>
              <a:t>) is the “current gain” of the device</a:t>
            </a: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7BF873-1F3F-4D6E-80B2-14E527A1DD6D}"/>
              </a:ext>
            </a:extLst>
          </p:cNvPr>
          <p:cNvSpPr txBox="1">
            <a:spLocks/>
          </p:cNvSpPr>
          <p:nvPr/>
        </p:nvSpPr>
        <p:spPr>
          <a:xfrm>
            <a:off x="4799002" y="2327654"/>
            <a:ext cx="581262" cy="550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I</a:t>
            </a:r>
            <a:r>
              <a:rPr lang="en-US" sz="2400" b="1" baseline="-25000" dirty="0"/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4D4F22-9F4B-4DCE-AC8A-FE4C7DE86225}"/>
              </a:ext>
            </a:extLst>
          </p:cNvPr>
          <p:cNvCxnSpPr/>
          <p:nvPr/>
        </p:nvCxnSpPr>
        <p:spPr>
          <a:xfrm>
            <a:off x="4988379" y="2808514"/>
            <a:ext cx="39188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 Bad Common Emitter Amplifier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DBF55-9F8C-4CB9-AB58-7E1155095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19" y="1281793"/>
            <a:ext cx="5803787" cy="44395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95B60B0-38ED-4FCD-B904-CED5BBABCCEA}"/>
              </a:ext>
            </a:extLst>
          </p:cNvPr>
          <p:cNvSpPr txBox="1"/>
          <p:nvPr/>
        </p:nvSpPr>
        <p:spPr>
          <a:xfrm>
            <a:off x="616291" y="5770090"/>
            <a:ext cx="7988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http://falstad.com/circuit/circuitjs.html?cct=$+1+0.000005+16.13108636308289+60+15+53%0Ar+208+272+272+272+0+75000%0At+272+272+320+272+0+1+-18.713788175122275+0.528820044743417+100%0Ag+320+288+320+320+0%0AR+320+160+320+112+0+0+40+20+0+0+0.5%0Ar+320+160+320+256+0+10000%0AR+208+272+160+272+0+1+80+1+1+0+0.5%0AO+320+256+448+256+0%0Ao+5+32+0+4614+3.9999999999999996+0.0001+0+2+5+3%0Ao+6+32+0+4614+19.999999997799996+0.0001+0+1%0A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5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 Bias Tee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2C18B-75E1-4713-864F-8CA03DDD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54" y="1277187"/>
            <a:ext cx="4387759" cy="48609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4B5ED53-596B-4552-B1D6-F50B6572D616}"/>
              </a:ext>
            </a:extLst>
          </p:cNvPr>
          <p:cNvSpPr txBox="1"/>
          <p:nvPr/>
        </p:nvSpPr>
        <p:spPr>
          <a:xfrm>
            <a:off x="616291" y="6176467"/>
            <a:ext cx="798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http://falstad.com/circuit/circuitjs.html?cct=$+1+0.000015625+1.1208435524800693+59+5+43%0Ar+272+112+272+240+0+10000%0AR+128+240+64+240+0+1+1000+1+0+0+0.5%0Ar+272+240+272+368+0+10000%0Ac+128+240+272+240+0+0.00009999999999999999+-2.507888356202867%0AR+272+112+272+64+0+0+40+5+0+0+0.5%0Ag+272+368+272+400+0%0Aw+320+240+272+240+0%0A368+320+240+368+240+0+0%0A368+128+240+128+160+0+0%0Ao+8+2+0+4098+5+0.1+0+2+7+0%0A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5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 Mediocre CE Amplifier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109A-06B9-4BDC-A03C-52D7AD6D4381}"/>
              </a:ext>
            </a:extLst>
          </p:cNvPr>
          <p:cNvSpPr txBox="1"/>
          <p:nvPr/>
        </p:nvSpPr>
        <p:spPr>
          <a:xfrm>
            <a:off x="616291" y="6176467"/>
            <a:ext cx="79886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90000"/>
                  </a:schemeClr>
                </a:solidFill>
              </a:rPr>
              <a:t>http://falstad.com/circuit/circuitjs.html?cct=$+1+0.000005+1.5642631884188172+60+15+53%0Ag+176+320+176+336+0%0AR+176+128+176+80+0+0+40+5+0+0+0.5%0Ar+176+128+176+224+0+1600%0AR+64+224+16+224+0+1+1000+0.5+0.5+0+0.5%0Ar+176+224+176+320+0+500%0Ac+64+224+176+224+0+0.00001+-0.6202998006592448%0At+304+224+336+224+0+1+0.4226432803100168+0.6906075355751219+100%0Ar+176+224+304+224+0+2300%0Ag+336+240+336+272+0%0Ar+336+128+336+208+0+120%0AR+336+128+336+80+0+0+40+5+0+0+0.5%0Ax+116+40+192+43+4+24+BIAS%5CsT%0Ab+96+48+215+369+0%0Ab+223+48+374+369+0%0Ax+228+40+354+43+4+24+AMPLIFIER%0Aw+336+208+416+208+0%0Ar+416+208+416+304+0+100000%0Ag+416+304+416+336+0%0Ao+3+2+0+20998+1.9999999999999998+0.0001+0+2+3+3%0Ao+15+2+0+20738+5+0.1+1+2+15+3%0A</a:t>
            </a:r>
            <a:endParaRPr lang="en-US" sz="1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C0D63-CEDC-40B2-ACA6-2798C25D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75" y="1249205"/>
            <a:ext cx="6243449" cy="49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Common Types of Transistors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879B2C7-BEFE-4489-A767-CE6BF4E31D2C}"/>
              </a:ext>
            </a:extLst>
          </p:cNvPr>
          <p:cNvSpPr txBox="1">
            <a:spLocks/>
          </p:cNvSpPr>
          <p:nvPr/>
        </p:nvSpPr>
        <p:spPr>
          <a:xfrm>
            <a:off x="4695887" y="4444373"/>
            <a:ext cx="1798682" cy="931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Terminal</a:t>
            </a:r>
          </a:p>
        </p:txBody>
      </p:sp>
      <p:pic>
        <p:nvPicPr>
          <p:cNvPr id="2050" name="Picture 2" descr="Image result for transistor schematic symbol">
            <a:extLst>
              <a:ext uri="{FF2B5EF4-FFF2-40B4-BE49-F238E27FC236}">
                <a16:creationId xmlns:a16="http://schemas.microsoft.com/office/drawing/2014/main" id="{6E35F928-BB2A-45A8-A601-8F1398B2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6" y="1411368"/>
            <a:ext cx="2154901" cy="13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ansistor schematic symbol">
            <a:extLst>
              <a:ext uri="{FF2B5EF4-FFF2-40B4-BE49-F238E27FC236}">
                <a16:creationId xmlns:a16="http://schemas.microsoft.com/office/drawing/2014/main" id="{C1FA8B74-9370-45AA-8D41-76622461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166" y="1411365"/>
            <a:ext cx="2154901" cy="13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:BJT symbol NPN.svg">
            <a:extLst>
              <a:ext uri="{FF2B5EF4-FFF2-40B4-BE49-F238E27FC236}">
                <a16:creationId xmlns:a16="http://schemas.microsoft.com/office/drawing/2014/main" id="{22FE6894-48FD-4132-9155-7C17F711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00" y="3852293"/>
            <a:ext cx="1798681" cy="2116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CDADDF92-7CD5-4988-9D5F-5DD61C224484}"/>
              </a:ext>
            </a:extLst>
          </p:cNvPr>
          <p:cNvSpPr txBox="1">
            <a:spLocks/>
          </p:cNvSpPr>
          <p:nvPr/>
        </p:nvSpPr>
        <p:spPr>
          <a:xfrm>
            <a:off x="7138479" y="3331401"/>
            <a:ext cx="1084683" cy="441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“IN”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2C9C495-0C36-49B2-B5E7-0893203F9174}"/>
              </a:ext>
            </a:extLst>
          </p:cNvPr>
          <p:cNvSpPr txBox="1">
            <a:spLocks/>
          </p:cNvSpPr>
          <p:nvPr/>
        </p:nvSpPr>
        <p:spPr>
          <a:xfrm>
            <a:off x="6912190" y="6047678"/>
            <a:ext cx="1450762" cy="441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“OUT”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C1E43DC2-069E-489B-A5A7-0CCB71F811AE}"/>
              </a:ext>
            </a:extLst>
          </p:cNvPr>
          <p:cNvSpPr txBox="1">
            <a:spLocks/>
          </p:cNvSpPr>
          <p:nvPr/>
        </p:nvSpPr>
        <p:spPr>
          <a:xfrm>
            <a:off x="530063" y="3080425"/>
            <a:ext cx="5409891" cy="931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BJT – Base/Emitter/Collector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FETs – Gate/Drain/Source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0D872E-2DFF-4F04-8936-069595E3D5CB}"/>
              </a:ext>
            </a:extLst>
          </p:cNvPr>
          <p:cNvGrpSpPr/>
          <p:nvPr/>
        </p:nvGrpSpPr>
        <p:grpSpPr>
          <a:xfrm>
            <a:off x="5278615" y="1411365"/>
            <a:ext cx="1607859" cy="1355379"/>
            <a:chOff x="5142697" y="1411365"/>
            <a:chExt cx="1607859" cy="1355379"/>
          </a:xfrm>
        </p:grpSpPr>
        <p:pic>
          <p:nvPicPr>
            <p:cNvPr id="1026" name="Picture 2" descr="Image result for nmos pmos symbols">
              <a:extLst>
                <a:ext uri="{FF2B5EF4-FFF2-40B4-BE49-F238E27FC236}">
                  <a16:creationId xmlns:a16="http://schemas.microsoft.com/office/drawing/2014/main" id="{56516C2F-0AB6-4DB0-AF65-43C441174A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42697" y="1411365"/>
              <a:ext cx="1607859" cy="1355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FACF9D56-9404-4C14-94B9-B0C3A7FC5A77}"/>
                </a:ext>
              </a:extLst>
            </p:cNvPr>
            <p:cNvSpPr txBox="1">
              <a:spLocks/>
            </p:cNvSpPr>
            <p:nvPr/>
          </p:nvSpPr>
          <p:spPr>
            <a:xfrm>
              <a:off x="5142697" y="1972889"/>
              <a:ext cx="704016" cy="2951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/>
                <a:t>gate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29C9A35-B2BE-4DB9-A5DD-57EC7827407C}"/>
              </a:ext>
            </a:extLst>
          </p:cNvPr>
          <p:cNvSpPr txBox="1">
            <a:spLocks/>
          </p:cNvSpPr>
          <p:nvPr/>
        </p:nvSpPr>
        <p:spPr>
          <a:xfrm>
            <a:off x="6258692" y="1350372"/>
            <a:ext cx="606121" cy="295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drain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4065C58-49F7-4E02-8661-AA7582F81434}"/>
              </a:ext>
            </a:extLst>
          </p:cNvPr>
          <p:cNvSpPr txBox="1">
            <a:spLocks/>
          </p:cNvSpPr>
          <p:nvPr/>
        </p:nvSpPr>
        <p:spPr>
          <a:xfrm>
            <a:off x="6145422" y="2342275"/>
            <a:ext cx="768181" cy="295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/>
              <a:t>source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74383D-2102-4E55-95AF-AFAD368C9186}"/>
              </a:ext>
            </a:extLst>
          </p:cNvPr>
          <p:cNvGrpSpPr/>
          <p:nvPr/>
        </p:nvGrpSpPr>
        <p:grpSpPr>
          <a:xfrm>
            <a:off x="6972895" y="1366850"/>
            <a:ext cx="1761267" cy="1399893"/>
            <a:chOff x="6836977" y="1366850"/>
            <a:chExt cx="1761267" cy="1399893"/>
          </a:xfrm>
        </p:grpSpPr>
        <p:pic>
          <p:nvPicPr>
            <p:cNvPr id="15" name="Picture 2" descr="Image result for nmos pmos symbols">
              <a:extLst>
                <a:ext uri="{FF2B5EF4-FFF2-40B4-BE49-F238E27FC236}">
                  <a16:creationId xmlns:a16="http://schemas.microsoft.com/office/drawing/2014/main" id="{54B7DF84-E701-4EFF-B25E-4580D2CF09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36977" y="1411364"/>
              <a:ext cx="1679084" cy="1355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BADA50B9-8E15-4096-8DB8-5F972428C495}"/>
                </a:ext>
              </a:extLst>
            </p:cNvPr>
            <p:cNvSpPr txBox="1">
              <a:spLocks/>
            </p:cNvSpPr>
            <p:nvPr/>
          </p:nvSpPr>
          <p:spPr>
            <a:xfrm>
              <a:off x="6852050" y="1989367"/>
              <a:ext cx="704016" cy="2951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/>
                <a:t>gate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4EA6398B-2697-4516-BAD2-E7204CE03279}"/>
                </a:ext>
              </a:extLst>
            </p:cNvPr>
            <p:cNvSpPr txBox="1">
              <a:spLocks/>
            </p:cNvSpPr>
            <p:nvPr/>
          </p:nvSpPr>
          <p:spPr>
            <a:xfrm>
              <a:off x="7943333" y="1366850"/>
              <a:ext cx="606121" cy="2951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/>
                <a:t>drain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F89F0C9A-8FEE-487A-B09A-C672BA4B10A6}"/>
                </a:ext>
              </a:extLst>
            </p:cNvPr>
            <p:cNvSpPr txBox="1">
              <a:spLocks/>
            </p:cNvSpPr>
            <p:nvPr/>
          </p:nvSpPr>
          <p:spPr>
            <a:xfrm>
              <a:off x="7830063" y="2358753"/>
              <a:ext cx="768181" cy="2951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/>
                <a:t>source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C7F1980-2536-4233-98F0-5D9637BF250F}"/>
              </a:ext>
            </a:extLst>
          </p:cNvPr>
          <p:cNvSpPr/>
          <p:nvPr/>
        </p:nvSpPr>
        <p:spPr>
          <a:xfrm>
            <a:off x="290385" y="1285104"/>
            <a:ext cx="4704445" cy="16095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99C18F-8B9F-4F3F-8DE7-697804CEFF2A}"/>
              </a:ext>
            </a:extLst>
          </p:cNvPr>
          <p:cNvSpPr/>
          <p:nvPr/>
        </p:nvSpPr>
        <p:spPr>
          <a:xfrm>
            <a:off x="5186358" y="1284268"/>
            <a:ext cx="3596206" cy="16095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9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Problems with </a:t>
            </a:r>
            <a:r>
              <a:rPr lang="en-US"/>
              <a:t>this amplifier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CAD46-EB8B-4616-A03E-2CA2862AA93B}"/>
              </a:ext>
            </a:extLst>
          </p:cNvPr>
          <p:cNvSpPr txBox="1"/>
          <p:nvPr/>
        </p:nvSpPr>
        <p:spPr>
          <a:xfrm>
            <a:off x="616291" y="4484854"/>
            <a:ext cx="7988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Gain will vary too much with </a:t>
            </a:r>
            <a:r>
              <a:rPr lang="el-GR" sz="2800" dirty="0">
                <a:solidFill>
                  <a:schemeClr val="bg1"/>
                </a:solidFill>
              </a:rPr>
              <a:t>β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h</a:t>
            </a:r>
            <a:r>
              <a:rPr lang="en-US" sz="2800" baseline="-25000" dirty="0" err="1">
                <a:solidFill>
                  <a:schemeClr val="bg1"/>
                </a:solidFill>
              </a:rPr>
              <a:t>fe</a:t>
            </a:r>
            <a:r>
              <a:rPr lang="en-US" sz="2800" dirty="0">
                <a:solidFill>
                  <a:schemeClr val="bg1"/>
                </a:solidFill>
              </a:rPr>
              <a:t>) variation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Linearity isn’t very good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Input dynamic range is poor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Circuit needs fine-tuning per transistor used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C7C22-ABFF-4B5C-9F33-78BA9E96B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3" y="1273918"/>
            <a:ext cx="4554287" cy="35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7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Emitter Resistor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CAD46-EB8B-4616-A03E-2CA2862AA93B}"/>
              </a:ext>
            </a:extLst>
          </p:cNvPr>
          <p:cNvSpPr txBox="1"/>
          <p:nvPr/>
        </p:nvSpPr>
        <p:spPr>
          <a:xfrm>
            <a:off x="5375184" y="2162434"/>
            <a:ext cx="3520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Gain ~= -</a:t>
            </a:r>
            <a:r>
              <a:rPr lang="en-US" sz="2800" dirty="0" err="1">
                <a:solidFill>
                  <a:schemeClr val="bg1"/>
                </a:solidFill>
              </a:rPr>
              <a:t>Rc</a:t>
            </a:r>
            <a:r>
              <a:rPr lang="en-US" sz="2800" dirty="0">
                <a:solidFill>
                  <a:schemeClr val="bg1"/>
                </a:solidFill>
              </a:rPr>
              <a:t>/Re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Improved distortion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Improved dynamic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Less sensitive to individual transistor characteristics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A9DF7-9A47-4966-B86A-735B1924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6" y="1927698"/>
            <a:ext cx="5095746" cy="35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circuits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32</a:t>
            </a:fld>
            <a:endParaRPr lang="en-US"/>
          </a:p>
        </p:txBody>
      </p:sp>
      <p:pic>
        <p:nvPicPr>
          <p:cNvPr id="8194" name="Picture 2" descr="Audio amplifier schematic">
            <a:extLst>
              <a:ext uri="{FF2B5EF4-FFF2-40B4-BE49-F238E27FC236}">
                <a16:creationId xmlns:a16="http://schemas.microsoft.com/office/drawing/2014/main" id="{3BBE5CBA-ABA6-4A49-95D0-9AA0A8D2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51" y="1680519"/>
            <a:ext cx="5400681" cy="43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6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circuits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33</a:t>
            </a:fld>
            <a:endParaRPr lang="en-US"/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4672EF8F-53BA-494F-B383-6DD0F71D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31" y="1346886"/>
            <a:ext cx="6424225" cy="512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72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10547E-0981-47EF-8BC9-40262403BD96}"/>
              </a:ext>
            </a:extLst>
          </p:cNvPr>
          <p:cNvSpPr/>
          <p:nvPr/>
        </p:nvSpPr>
        <p:spPr>
          <a:xfrm>
            <a:off x="1222250" y="2144440"/>
            <a:ext cx="3629532" cy="2077655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 more accurate FET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225757" y="2102726"/>
            <a:ext cx="1067059" cy="593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Gate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1E3D9C-DDAE-4B61-8896-103D8A4E0220}"/>
              </a:ext>
            </a:extLst>
          </p:cNvPr>
          <p:cNvCxnSpPr/>
          <p:nvPr/>
        </p:nvCxnSpPr>
        <p:spPr>
          <a:xfrm>
            <a:off x="859434" y="2738526"/>
            <a:ext cx="5858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FEB20B9-B97B-40D3-A221-655FF128565E}"/>
              </a:ext>
            </a:extLst>
          </p:cNvPr>
          <p:cNvSpPr/>
          <p:nvPr/>
        </p:nvSpPr>
        <p:spPr>
          <a:xfrm>
            <a:off x="672579" y="2643587"/>
            <a:ext cx="186856" cy="195923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F76FDCE-B66E-4E50-B36A-B1EA13EBB2E3}"/>
              </a:ext>
            </a:extLst>
          </p:cNvPr>
          <p:cNvSpPr/>
          <p:nvPr/>
        </p:nvSpPr>
        <p:spPr>
          <a:xfrm>
            <a:off x="2370286" y="2428585"/>
            <a:ext cx="801166" cy="84558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1630CC-D6B1-49D0-9B49-E4AE336C73A5}"/>
              </a:ext>
            </a:extLst>
          </p:cNvPr>
          <p:cNvCxnSpPr>
            <a:cxnSpLocks/>
          </p:cNvCxnSpPr>
          <p:nvPr/>
        </p:nvCxnSpPr>
        <p:spPr>
          <a:xfrm>
            <a:off x="2750669" y="2549971"/>
            <a:ext cx="0" cy="5547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F1F6FE-695F-4EEE-A819-B4AFAA83E20A}"/>
              </a:ext>
            </a:extLst>
          </p:cNvPr>
          <p:cNvCxnSpPr>
            <a:cxnSpLocks/>
          </p:cNvCxnSpPr>
          <p:nvPr/>
        </p:nvCxnSpPr>
        <p:spPr>
          <a:xfrm flipH="1">
            <a:off x="2750669" y="2947120"/>
            <a:ext cx="120784" cy="1575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73AA74-48C5-46AC-A3D9-63D24D6A5BFF}"/>
              </a:ext>
            </a:extLst>
          </p:cNvPr>
          <p:cNvCxnSpPr>
            <a:cxnSpLocks/>
          </p:cNvCxnSpPr>
          <p:nvPr/>
        </p:nvCxnSpPr>
        <p:spPr>
          <a:xfrm flipH="1" flipV="1">
            <a:off x="2657242" y="2947120"/>
            <a:ext cx="93426" cy="1575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27F044-5102-4E7C-BE1A-9D6BA192D420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2770869" y="1941240"/>
            <a:ext cx="2" cy="4873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A0E636-0AF7-4CC4-9C16-BE53440D4F6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770871" y="3274165"/>
            <a:ext cx="0" cy="12277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5EBCACF-D7EE-42B2-9C29-6CD6FC4A4AA8}"/>
              </a:ext>
            </a:extLst>
          </p:cNvPr>
          <p:cNvSpPr/>
          <p:nvPr/>
        </p:nvSpPr>
        <p:spPr>
          <a:xfrm>
            <a:off x="2677443" y="4501920"/>
            <a:ext cx="186856" cy="195923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7DEE96-22C9-4DED-8ED0-C63535353C69}"/>
              </a:ext>
            </a:extLst>
          </p:cNvPr>
          <p:cNvSpPr/>
          <p:nvPr/>
        </p:nvSpPr>
        <p:spPr>
          <a:xfrm>
            <a:off x="2677443" y="1745317"/>
            <a:ext cx="186856" cy="195923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D5E3B72-DBBD-4577-8FDC-6D1FD8120127}"/>
              </a:ext>
            </a:extLst>
          </p:cNvPr>
          <p:cNvSpPr txBox="1">
            <a:spLocks/>
          </p:cNvSpPr>
          <p:nvPr/>
        </p:nvSpPr>
        <p:spPr>
          <a:xfrm>
            <a:off x="2237340" y="1217044"/>
            <a:ext cx="1067059" cy="593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Drain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D6F0757-524C-450A-82BF-A65F87092EAF}"/>
              </a:ext>
            </a:extLst>
          </p:cNvPr>
          <p:cNvSpPr txBox="1">
            <a:spLocks/>
          </p:cNvSpPr>
          <p:nvPr/>
        </p:nvSpPr>
        <p:spPr>
          <a:xfrm>
            <a:off x="2092431" y="4581562"/>
            <a:ext cx="1356876" cy="593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0C141E4-8F23-4919-960C-EE7059DC5CE1}"/>
              </a:ext>
            </a:extLst>
          </p:cNvPr>
          <p:cNvSpPr txBox="1">
            <a:spLocks/>
          </p:cNvSpPr>
          <p:nvPr/>
        </p:nvSpPr>
        <p:spPr>
          <a:xfrm>
            <a:off x="3035801" y="2587678"/>
            <a:ext cx="1942687" cy="593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I = </a:t>
            </a:r>
            <a:r>
              <a:rPr lang="en-US" sz="3200" b="1" i="1" dirty="0">
                <a:solidFill>
                  <a:schemeClr val="bg1"/>
                </a:solidFill>
              </a:rPr>
              <a:t>g</a:t>
            </a:r>
            <a:r>
              <a:rPr lang="en-US" sz="3200" b="1" i="1" baseline="-25000" dirty="0">
                <a:solidFill>
                  <a:schemeClr val="bg1"/>
                </a:solidFill>
              </a:rPr>
              <a:t>m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b="1" dirty="0" err="1">
                <a:solidFill>
                  <a:schemeClr val="bg1"/>
                </a:solidFill>
              </a:rPr>
              <a:t>V</a:t>
            </a:r>
            <a:r>
              <a:rPr lang="en-US" sz="3200" b="1" baseline="-25000" dirty="0" err="1">
                <a:solidFill>
                  <a:schemeClr val="bg1"/>
                </a:solidFill>
              </a:rPr>
              <a:t>gs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50B684A-9222-4A2A-A52F-379F06973D66}"/>
              </a:ext>
            </a:extLst>
          </p:cNvPr>
          <p:cNvSpPr txBox="1">
            <a:spLocks/>
          </p:cNvSpPr>
          <p:nvPr/>
        </p:nvSpPr>
        <p:spPr>
          <a:xfrm>
            <a:off x="1192730" y="3184526"/>
            <a:ext cx="801166" cy="593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</a:t>
            </a:r>
            <a:r>
              <a:rPr lang="en-US" sz="3200" b="1" baseline="-25000" dirty="0" err="1">
                <a:solidFill>
                  <a:schemeClr val="bg1"/>
                </a:solidFill>
              </a:rPr>
              <a:t>gs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C9B1918C-90C3-47EA-9863-BF1A8EBA04BC}"/>
              </a:ext>
            </a:extLst>
          </p:cNvPr>
          <p:cNvSpPr txBox="1">
            <a:spLocks/>
          </p:cNvSpPr>
          <p:nvPr/>
        </p:nvSpPr>
        <p:spPr>
          <a:xfrm>
            <a:off x="1192730" y="2727422"/>
            <a:ext cx="801166" cy="593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+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F496D63-545F-4165-85C6-5B0F70E1223D}"/>
              </a:ext>
            </a:extLst>
          </p:cNvPr>
          <p:cNvSpPr txBox="1">
            <a:spLocks/>
          </p:cNvSpPr>
          <p:nvPr/>
        </p:nvSpPr>
        <p:spPr>
          <a:xfrm>
            <a:off x="1168539" y="3586295"/>
            <a:ext cx="801166" cy="593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baseline="-25000" dirty="0">
                <a:solidFill>
                  <a:schemeClr val="bg1"/>
                </a:solidFill>
              </a:rPr>
              <a:t>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784BE-C5C4-4E89-929F-8AF9F9B7F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65" y="3367769"/>
            <a:ext cx="5092363" cy="33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1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FETs vs BJTs – Which is best?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3ECAB8-CA11-4FEF-999E-6A16EB441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32650"/>
              </p:ext>
            </p:extLst>
          </p:nvPr>
        </p:nvGraphicFramePr>
        <p:xfrm>
          <a:off x="867638" y="1455468"/>
          <a:ext cx="740872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906">
                  <a:extLst>
                    <a:ext uri="{9D8B030D-6E8A-4147-A177-3AD203B41FA5}">
                      <a16:colId xmlns:a16="http://schemas.microsoft.com/office/drawing/2014/main" val="2925835582"/>
                    </a:ext>
                  </a:extLst>
                </a:gridCol>
                <a:gridCol w="1739665">
                  <a:extLst>
                    <a:ext uri="{9D8B030D-6E8A-4147-A177-3AD203B41FA5}">
                      <a16:colId xmlns:a16="http://schemas.microsoft.com/office/drawing/2014/main" val="4039961821"/>
                    </a:ext>
                  </a:extLst>
                </a:gridCol>
                <a:gridCol w="1443152">
                  <a:extLst>
                    <a:ext uri="{9D8B030D-6E8A-4147-A177-3AD203B41FA5}">
                      <a16:colId xmlns:a16="http://schemas.microsoft.com/office/drawing/2014/main" val="2714121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/>
                        <a:t>Questionable generalizations!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Bipolar (BJT)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FET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(MOSFET)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Gate/base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9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On-state voltage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7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 voltage circuits, </a:t>
                      </a:r>
                      <a:r>
                        <a:rPr lang="en-US" sz="2400" dirty="0" err="1"/>
                        <a:t>esp</a:t>
                      </a:r>
                      <a:r>
                        <a:rPr lang="en-US" sz="2400" dirty="0"/>
                        <a:t> when controlling high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1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 of selection/application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(?)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11185"/>
                  </a:ext>
                </a:extLst>
              </a:tr>
            </a:tbl>
          </a:graphicData>
        </a:graphic>
      </p:graphicFrame>
      <p:pic>
        <p:nvPicPr>
          <p:cNvPr id="9" name="Picture 2" descr="Image result for check and x mark">
            <a:extLst>
              <a:ext uri="{FF2B5EF4-FFF2-40B4-BE49-F238E27FC236}">
                <a16:creationId xmlns:a16="http://schemas.microsoft.com/office/drawing/2014/main" id="{CBAAEF0B-D6B5-413C-B187-C1D08FD97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9" b="54575"/>
          <a:stretch/>
        </p:blipFill>
        <p:spPr bwMode="auto">
          <a:xfrm>
            <a:off x="5759601" y="2358284"/>
            <a:ext cx="30891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and x mark">
            <a:extLst>
              <a:ext uri="{FF2B5EF4-FFF2-40B4-BE49-F238E27FC236}">
                <a16:creationId xmlns:a16="http://schemas.microsoft.com/office/drawing/2014/main" id="{F4773A68-731B-48BF-AB53-EECB7E13E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9" b="54575"/>
          <a:stretch/>
        </p:blipFill>
        <p:spPr bwMode="auto">
          <a:xfrm>
            <a:off x="7418575" y="2358284"/>
            <a:ext cx="29439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check and x mark">
            <a:extLst>
              <a:ext uri="{FF2B5EF4-FFF2-40B4-BE49-F238E27FC236}">
                <a16:creationId xmlns:a16="http://schemas.microsoft.com/office/drawing/2014/main" id="{A13F790C-3566-4239-8558-59D4F1C30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9" b="54575"/>
          <a:stretch/>
        </p:blipFill>
        <p:spPr bwMode="auto">
          <a:xfrm>
            <a:off x="7411315" y="3266803"/>
            <a:ext cx="30891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heck and x mark">
            <a:extLst>
              <a:ext uri="{FF2B5EF4-FFF2-40B4-BE49-F238E27FC236}">
                <a16:creationId xmlns:a16="http://schemas.microsoft.com/office/drawing/2014/main" id="{663DDA82-82D7-40C1-9364-A036D9077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9" b="54575"/>
          <a:stretch/>
        </p:blipFill>
        <p:spPr bwMode="auto">
          <a:xfrm>
            <a:off x="5759601" y="3254981"/>
            <a:ext cx="29439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check and x mark">
            <a:extLst>
              <a:ext uri="{FF2B5EF4-FFF2-40B4-BE49-F238E27FC236}">
                <a16:creationId xmlns:a16="http://schemas.microsoft.com/office/drawing/2014/main" id="{72EF4997-F68D-47C1-9455-85468D56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9" b="54575"/>
          <a:stretch/>
        </p:blipFill>
        <p:spPr bwMode="auto">
          <a:xfrm>
            <a:off x="7418575" y="2814414"/>
            <a:ext cx="29439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check and x mark">
            <a:extLst>
              <a:ext uri="{FF2B5EF4-FFF2-40B4-BE49-F238E27FC236}">
                <a16:creationId xmlns:a16="http://schemas.microsoft.com/office/drawing/2014/main" id="{5293656E-72AF-4D8B-A21A-A1FD97028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9" b="54575"/>
          <a:stretch/>
        </p:blipFill>
        <p:spPr bwMode="auto">
          <a:xfrm>
            <a:off x="5759601" y="2802727"/>
            <a:ext cx="30891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check and x mark">
            <a:extLst>
              <a:ext uri="{FF2B5EF4-FFF2-40B4-BE49-F238E27FC236}">
                <a16:creationId xmlns:a16="http://schemas.microsoft.com/office/drawing/2014/main" id="{F67065CD-663B-472A-A30D-E152DB299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9" b="54575"/>
          <a:stretch/>
        </p:blipFill>
        <p:spPr bwMode="auto">
          <a:xfrm>
            <a:off x="7411315" y="3881624"/>
            <a:ext cx="30891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check and x mark">
            <a:extLst>
              <a:ext uri="{FF2B5EF4-FFF2-40B4-BE49-F238E27FC236}">
                <a16:creationId xmlns:a16="http://schemas.microsoft.com/office/drawing/2014/main" id="{362791AF-4BD4-4662-92A8-98076058E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9" b="54575"/>
          <a:stretch/>
        </p:blipFill>
        <p:spPr bwMode="auto">
          <a:xfrm>
            <a:off x="5759601" y="3872836"/>
            <a:ext cx="29439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check and x mark">
            <a:extLst>
              <a:ext uri="{FF2B5EF4-FFF2-40B4-BE49-F238E27FC236}">
                <a16:creationId xmlns:a16="http://schemas.microsoft.com/office/drawing/2014/main" id="{5C6C9A61-74F8-4152-A17E-8FBDA42E4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9" b="54575"/>
          <a:stretch/>
        </p:blipFill>
        <p:spPr bwMode="auto">
          <a:xfrm>
            <a:off x="5764392" y="4565254"/>
            <a:ext cx="29439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check and x mark">
            <a:extLst>
              <a:ext uri="{FF2B5EF4-FFF2-40B4-BE49-F238E27FC236}">
                <a16:creationId xmlns:a16="http://schemas.microsoft.com/office/drawing/2014/main" id="{8A1F504E-52E8-4E0C-9901-1EBC55949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9" b="54575"/>
          <a:stretch/>
        </p:blipFill>
        <p:spPr bwMode="auto">
          <a:xfrm>
            <a:off x="7420356" y="4563179"/>
            <a:ext cx="308918" cy="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1D9D64C-EEA6-4E14-BD00-AF1C5B7AC234}"/>
              </a:ext>
            </a:extLst>
          </p:cNvPr>
          <p:cNvSpPr txBox="1">
            <a:spLocks/>
          </p:cNvSpPr>
          <p:nvPr/>
        </p:nvSpPr>
        <p:spPr>
          <a:xfrm>
            <a:off x="961893" y="4983315"/>
            <a:ext cx="6927895" cy="176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Practical guidance/tendencies: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Low power, low voltage -&gt; bipolar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High current -&gt; FET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High efficiency switching supplies -&gt; FET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822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Go-to Transistors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36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E7B2A9-9C9E-4E5A-B701-81952C2CB1DE}"/>
              </a:ext>
            </a:extLst>
          </p:cNvPr>
          <p:cNvSpPr txBox="1">
            <a:spLocks/>
          </p:cNvSpPr>
          <p:nvPr/>
        </p:nvSpPr>
        <p:spPr>
          <a:xfrm>
            <a:off x="568411" y="1641555"/>
            <a:ext cx="7915276" cy="176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Bipolar – the workhorse for enthusiasts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2N3904 – NPN, 40V, 200mA, 300MHz </a:t>
            </a:r>
            <a:r>
              <a:rPr lang="en-US" sz="3200" dirty="0" err="1"/>
              <a:t>f</a:t>
            </a:r>
            <a:r>
              <a:rPr lang="en-US" sz="3200" baseline="-25000" dirty="0" err="1"/>
              <a:t>T</a:t>
            </a:r>
            <a:endParaRPr lang="en-US" sz="3200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2N3906 – PNP, -40V. 200mA, 250MHz </a:t>
            </a:r>
            <a:r>
              <a:rPr lang="en-US" sz="3200" dirty="0" err="1"/>
              <a:t>f</a:t>
            </a:r>
            <a:r>
              <a:rPr lang="en-US" sz="3200" baseline="-25000" dirty="0" err="1"/>
              <a:t>T</a:t>
            </a:r>
            <a:endParaRPr lang="en-US" sz="3200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TIP120 – NPN, 60V, 5A</a:t>
            </a:r>
            <a:endParaRPr lang="en-US" sz="2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3E89AE-2ADE-46E4-8B46-AA7A4F1FDA4A}"/>
              </a:ext>
            </a:extLst>
          </p:cNvPr>
          <p:cNvSpPr txBox="1">
            <a:spLocks/>
          </p:cNvSpPr>
          <p:nvPr/>
        </p:nvSpPr>
        <p:spPr>
          <a:xfrm>
            <a:off x="424763" y="4283874"/>
            <a:ext cx="8294473" cy="21931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MOSFETs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Probably don’t want to stock FETs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Wanna</a:t>
            </a:r>
            <a:r>
              <a:rPr lang="en-US" sz="2800" dirty="0"/>
              <a:t> play? 2N7000, 2N7002 - NMOS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11EC9-564B-49D7-986F-E489E824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73" y="2026443"/>
            <a:ext cx="629553" cy="973611"/>
          </a:xfrm>
          <a:prstGeom prst="rect">
            <a:avLst/>
          </a:prstGeom>
        </p:spPr>
      </p:pic>
      <p:pic>
        <p:nvPicPr>
          <p:cNvPr id="9218" name="Picture 2" descr="Image result for TO-220">
            <a:extLst>
              <a:ext uri="{FF2B5EF4-FFF2-40B4-BE49-F238E27FC236}">
                <a16:creationId xmlns:a16="http://schemas.microsoft.com/office/drawing/2014/main" id="{E42E8CFD-9678-4A0A-9896-95CA9E74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006585"/>
            <a:ext cx="1062038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83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03676E-0D79-42FB-BC2C-811D1A1BA697}"/>
              </a:ext>
            </a:extLst>
          </p:cNvPr>
          <p:cNvSpPr/>
          <p:nvPr/>
        </p:nvSpPr>
        <p:spPr>
          <a:xfrm>
            <a:off x="5129866" y="1411350"/>
            <a:ext cx="3409950" cy="1520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33E1C-9304-4D92-BD7C-308AC6703CE6}"/>
              </a:ext>
            </a:extLst>
          </p:cNvPr>
          <p:cNvSpPr/>
          <p:nvPr/>
        </p:nvSpPr>
        <p:spPr>
          <a:xfrm>
            <a:off x="630452" y="1419511"/>
            <a:ext cx="3409950" cy="1520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146307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Transistor as a Switch</a:t>
            </a:r>
            <a:br>
              <a:rPr lang="en-US" b="1" dirty="0"/>
            </a:br>
            <a:r>
              <a:rPr lang="en-US" sz="4000" b="1" dirty="0"/>
              <a:t>Plumbing Analogy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Valve open, water flowing, short circuit">
            <a:extLst>
              <a:ext uri="{FF2B5EF4-FFF2-40B4-BE49-F238E27FC236}">
                <a16:creationId xmlns:a16="http://schemas.microsoft.com/office/drawing/2014/main" id="{BB9A26B9-7CA9-4F5C-B6C1-E011B141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2" y="1411350"/>
            <a:ext cx="34099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sparkfun.com/assets/learn_tutorials/1/9/3/water-off.png">
            <a:extLst>
              <a:ext uri="{FF2B5EF4-FFF2-40B4-BE49-F238E27FC236}">
                <a16:creationId xmlns:a16="http://schemas.microsoft.com/office/drawing/2014/main" id="{0D9DE818-B1B9-4B91-9C2C-B26385E4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66" y="1411350"/>
            <a:ext cx="34099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B4B73FD-90C7-432E-B172-A55EE396B561}"/>
              </a:ext>
            </a:extLst>
          </p:cNvPr>
          <p:cNvGrpSpPr/>
          <p:nvPr/>
        </p:nvGrpSpPr>
        <p:grpSpPr>
          <a:xfrm>
            <a:off x="5789141" y="4223448"/>
            <a:ext cx="1916711" cy="397143"/>
            <a:chOff x="4757492" y="1775016"/>
            <a:chExt cx="2448222" cy="47913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728CBC-67EA-4B32-9432-B28DF16589AF}"/>
                </a:ext>
              </a:extLst>
            </p:cNvPr>
            <p:cNvCxnSpPr/>
            <p:nvPr/>
          </p:nvCxnSpPr>
          <p:spPr>
            <a:xfrm>
              <a:off x="4757492" y="2136315"/>
              <a:ext cx="7366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E45E99-ED59-4225-B562-79F8234E6E72}"/>
                </a:ext>
              </a:extLst>
            </p:cNvPr>
            <p:cNvSpPr/>
            <p:nvPr/>
          </p:nvSpPr>
          <p:spPr>
            <a:xfrm>
              <a:off x="5500442" y="2018478"/>
              <a:ext cx="234950" cy="235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72F304-9C59-4D17-8029-358C8F4EFBD2}"/>
                </a:ext>
              </a:extLst>
            </p:cNvPr>
            <p:cNvSpPr/>
            <p:nvPr/>
          </p:nvSpPr>
          <p:spPr>
            <a:xfrm>
              <a:off x="6234164" y="2018478"/>
              <a:ext cx="234950" cy="235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3246EA-809B-4B3F-8BE8-76319EB6B6FF}"/>
                </a:ext>
              </a:extLst>
            </p:cNvPr>
            <p:cNvCxnSpPr/>
            <p:nvPr/>
          </p:nvCxnSpPr>
          <p:spPr>
            <a:xfrm>
              <a:off x="6469114" y="2136315"/>
              <a:ext cx="7366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BE9B65-398E-4D2E-BCD7-2324A4B408D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5617917" y="1775016"/>
              <a:ext cx="733722" cy="243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0AC2FEE-01EF-49DA-B3BC-797F868C327B}"/>
              </a:ext>
            </a:extLst>
          </p:cNvPr>
          <p:cNvSpPr txBox="1">
            <a:spLocks/>
          </p:cNvSpPr>
          <p:nvPr/>
        </p:nvSpPr>
        <p:spPr>
          <a:xfrm>
            <a:off x="4498521" y="4103240"/>
            <a:ext cx="1561534" cy="357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Collector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EF8558-2149-4253-9E14-429825E911B1}"/>
              </a:ext>
            </a:extLst>
          </p:cNvPr>
          <p:cNvSpPr txBox="1">
            <a:spLocks/>
          </p:cNvSpPr>
          <p:nvPr/>
        </p:nvSpPr>
        <p:spPr>
          <a:xfrm>
            <a:off x="7339732" y="4103240"/>
            <a:ext cx="1313785" cy="357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Emitter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725A3D-C506-4AE1-873F-8B9A3812754E}"/>
              </a:ext>
            </a:extLst>
          </p:cNvPr>
          <p:cNvCxnSpPr>
            <a:cxnSpLocks/>
          </p:cNvCxnSpPr>
          <p:nvPr/>
        </p:nvCxnSpPr>
        <p:spPr>
          <a:xfrm flipV="1">
            <a:off x="6811455" y="4348666"/>
            <a:ext cx="0" cy="124071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BB6A90E-FC91-4EA7-8E11-7A2DE0D0FEAD}"/>
              </a:ext>
            </a:extLst>
          </p:cNvPr>
          <p:cNvSpPr txBox="1">
            <a:spLocks/>
          </p:cNvSpPr>
          <p:nvPr/>
        </p:nvSpPr>
        <p:spPr>
          <a:xfrm>
            <a:off x="6238568" y="5642906"/>
            <a:ext cx="1145772" cy="357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Base</a:t>
            </a:r>
          </a:p>
        </p:txBody>
      </p:sp>
      <p:pic>
        <p:nvPicPr>
          <p:cNvPr id="28" name="Picture 12" descr="File:BJT symbol NPN.svg">
            <a:extLst>
              <a:ext uri="{FF2B5EF4-FFF2-40B4-BE49-F238E27FC236}">
                <a16:creationId xmlns:a16="http://schemas.microsoft.com/office/drawing/2014/main" id="{FCF2F07D-EFD6-4439-8C70-BEF58B08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92453" y="3853349"/>
            <a:ext cx="2184393" cy="25698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0802B5DB-62AB-4879-B64A-EDD4083FE306}"/>
              </a:ext>
            </a:extLst>
          </p:cNvPr>
          <p:cNvSpPr txBox="1">
            <a:spLocks/>
          </p:cNvSpPr>
          <p:nvPr/>
        </p:nvSpPr>
        <p:spPr>
          <a:xfrm>
            <a:off x="149752" y="4790072"/>
            <a:ext cx="890827" cy="357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“IN”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ABE6338-0440-46B8-B69D-B55B24CFF174}"/>
              </a:ext>
            </a:extLst>
          </p:cNvPr>
          <p:cNvSpPr txBox="1">
            <a:spLocks/>
          </p:cNvSpPr>
          <p:nvPr/>
        </p:nvSpPr>
        <p:spPr>
          <a:xfrm>
            <a:off x="3569587" y="4780388"/>
            <a:ext cx="1137956" cy="357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“OUT”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DB27258-8F7B-432E-8D7C-AD7497886C2B}"/>
              </a:ext>
            </a:extLst>
          </p:cNvPr>
          <p:cNvSpPr txBox="1">
            <a:spLocks/>
          </p:cNvSpPr>
          <p:nvPr/>
        </p:nvSpPr>
        <p:spPr>
          <a:xfrm>
            <a:off x="1476806" y="6298052"/>
            <a:ext cx="1617456" cy="357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“Control”</a:t>
            </a:r>
          </a:p>
        </p:txBody>
      </p:sp>
    </p:spTree>
    <p:extLst>
      <p:ext uri="{BB962C8B-B14F-4D97-AF65-F5344CB8AC3E}">
        <p14:creationId xmlns:p14="http://schemas.microsoft.com/office/powerpoint/2010/main" val="118938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Falstad.com simulation of NPN Switch</a:t>
            </a:r>
            <a:endParaRPr lang="pl-PL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BCEB2BD-9A26-4A6D-A260-1B861FEEE529}"/>
              </a:ext>
            </a:extLst>
          </p:cNvPr>
          <p:cNvSpPr txBox="1">
            <a:spLocks/>
          </p:cNvSpPr>
          <p:nvPr/>
        </p:nvSpPr>
        <p:spPr>
          <a:xfrm>
            <a:off x="463378" y="5752704"/>
            <a:ext cx="829447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700" b="1" dirty="0">
                <a:solidFill>
                  <a:schemeClr val="bg2">
                    <a:lumMod val="90000"/>
                  </a:schemeClr>
                </a:solidFill>
              </a:rPr>
              <a:t>http://falstad.com/circuit/circuitjs.html?cct=$+1+0.000005+3.9121283998153213+59+5+43%0Aw+80+80+192+80+0%0Aw+64+416+64+400+0%0Ag+64+416+64+432+0%0A368+80+80+80+48+0+0%0Aw+-48+400+64+400+0%0Aw+-48+80+80+80+0%0Av+-48+400+-48+80+0+0+40+5+0+0+0.5%0Aw+192+240+192+288+0%0Aw+192+160+192+176+0%0Ar+192+96+192+160+0+1000%0A162+192+176+192+240+2+default-led+1+0+0+0.01%0Aw+192+352+192+400+0%0Aw+192+400+64+400+0%0As+192+288+192+352+0+1+true%0Aw+192+80+192+96+0%0Aw+528+96+528+80+0%0Aw+416+80+528+80+0%0Aw+400+384+400+400+0%0Aw+400+272+400+288+0%0A368+400+272+400+240+0+0%0Aw+400+416+400+400+0%0Ag+400+416+400+432+0%0A368+416+80+416+48+0+0%0Aw+288+400+400+400+0%0Aw+288+80+416+80+0%0Av+288+400+288+80+0+0+40+5+0+0+0.5%0Aw+528+240+528+272+0%0Aw+528+160+528+176+0%0Ar+528+96+528+160+0+1000%0A162+528+176+528+240+2+default-led+1+0+0+0.01%0Aw+528+304+528+400+0%0Aw+528+400+400+400+0%0Av+400+384+400+288+0+2+100+2.5+2.5+0+0.5%0At+496+288+528+288+0+1+-4.9998025122489524+3.4649934824506973e-10+100%0Ar+416+288+480+288+0+3300%0Aw+480+288+496+288+0%0Aw+416+288+400+288+0%0Ax+489+276+505+279+4+24+B%0Ax+536+273+553+276+4+24+C%0Ax+537+316+553+319+4+24+E%0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C992A-783C-4E1C-8CE6-ED73D04CE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83" y="1281793"/>
            <a:ext cx="6521482" cy="44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173888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BJT: PNP vs NPN</a:t>
            </a:r>
            <a:br>
              <a:rPr lang="en-US" b="1" dirty="0"/>
            </a:br>
            <a:r>
              <a:rPr lang="en-US" sz="3600" b="1" dirty="0"/>
              <a:t>“High Side” vs “Low Side”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36FE78-28BF-4AE5-8ED2-AE6423FDB82B}"/>
              </a:ext>
            </a:extLst>
          </p:cNvPr>
          <p:cNvSpPr txBox="1">
            <a:spLocks/>
          </p:cNvSpPr>
          <p:nvPr/>
        </p:nvSpPr>
        <p:spPr>
          <a:xfrm>
            <a:off x="463378" y="5752704"/>
            <a:ext cx="829447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http://falstad.com/circuit/circuitjs.html?cct=$+1+0.000005+3.9121283998153213+59+5+43%0Aw+176+128+176+112+0%0Aw+64+112+176+112+0%0Aw+48+416+48+432+0%0Aw+48+304+48+320+0%0A368+48+304+48+272+0+0%0Aw+48+448+48+432+0%0Ag+48+448+48+464+0%0A368+64+112+64+80+0+0%0Aw+-64+432+48+432+0%0Aw+-64+112+64+112+0%0Av+-64+432+-64+112+0+0+40+5+0+0+0.5%0Aw+176+272+176+304+0%0Aw+176+192+176+208+0%0Ar+176+128+176+192+0+1000%0A162+176+208+176+272+2+default-led+1+0+0+0.01%0Aw+176+336+176+432+0%0Aw+176+432+48+432+0%0Av+48+416+48+320+0+2+100+2.5+2.5+0+0.5%0At+144+320+176+320+0+1+-4.999811893634119+3.464993792036408e-10+100%0Ar+64+320+128+320+0+3300%0Aw+128+320+144+320+0%0Aw+64+320+48+320+0%0Aw+496+176+512+176+0%0Ar+432+176+496+176+0+3300%0Av+416+416+416+320+0+2+100+2.5+2.5+3.141592653589793+0.5%0Aw+544+432+416+432+0%0Aw+544+384+544+432+0%0A162+544+320+544+384+2+default-led+1+0+0+0.01%0Ar+544+224+544+288+0+1000%0Aw+544+192+544+208+0%0Av+304+432+304+112+0+0+40+5+0+0+0.5%0Aw+304+112+432+112+0%0Aw+304+432+416+432+0%0A368+432+112+432+80+0+0%0Ag+416+448+416+464+0%0Aw+416+448+416+432+0%0A368+384+176+384+144+0+0%0Aw+416+176+416+320+0%0Aw+416+416+416+432+0%0Aw+432+112+544+112+0%0Aw+544+128+544+112+0%0At+512+176+544+176+0+-1+4.999788025922517+-3.4649882962867196e-10+10000%0Aw+544+160+544+128+0%0Aw+544+208+544+224+0%0Aw+544+288+544+320+0%0Aw+416+176+432+176+0%0Aw+416+176+384+176+0%0A</a:t>
            </a:r>
            <a:endParaRPr lang="pl-PL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85B2D-4487-4F6D-B2F2-ECE36D48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3" y="1218467"/>
            <a:ext cx="7217766" cy="45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Complementary Bipolar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3AD0B-702A-4FBE-892A-C2B40B1B57EC}"/>
              </a:ext>
            </a:extLst>
          </p:cNvPr>
          <p:cNvSpPr txBox="1"/>
          <p:nvPr/>
        </p:nvSpPr>
        <p:spPr>
          <a:xfrm>
            <a:off x="284205" y="5874009"/>
            <a:ext cx="8575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http://falstad.com/circuit/circuitjs.html?cct=$+1+0.000005+3.9121283998153213+59+5+43%0At+224+320+272+320+0+1+0.5705218733467872+0.6402159636357576+100%0Ar+160+320+224+320+0+10000%0Aw+224+208+240+208+0%0Ar+160+208+224+208+0+10000%0Ar+384+272+384+336+0+1000%0Aw+272+224+272+240+0%0A368+64+256+64+224+0+0%0At+240+208+272+208+0+-1+4.930305908661726+-1.0493037549963447e-9+10000%0Aw+272+240+272+272+0%0AR+272+192+272+144+0+0+40+5+0+0+0.5%0Aw+272+272+272+304+0%0Aw+272+272+384+272+0%0Ar+384+192+384+272+0+1000%0AR+384+192+384+144+0+0+40+5+0+0+0.5%0Ag+384+336+384+368+0%0Aw+160+208+128+208+0%0Aw+128+208+128+272+0%0Aw+128+272+128+320+0%0Aw+160+320+128+320+0%0AR+64+272+0+272+0+2+100+2.5+2.5+0+0.5%0Aw+64+272+128+272+0%0Aw+64+256+64+272+0%0Ag+272+336+272+368+0%0A368+384+272+464+272+0+0%0Ax+279+236+296+239+4+24+C%0Ax+237+203+253+206+4+24+B%0Ax+280+309+297+312+4+24+C%0Ax+238+315+254+318+4+24+B%0Ax+281+343+297+346+4+24+E%0Ax+278+199+294+202+4+24+E%0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30B2D-E26F-4108-985A-4BB7B1677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457050"/>
            <a:ext cx="768774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0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BJT Motor or LED Driver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Image result for bjt switch examples">
            <a:extLst>
              <a:ext uri="{FF2B5EF4-FFF2-40B4-BE49-F238E27FC236}">
                <a16:creationId xmlns:a16="http://schemas.microsoft.com/office/drawing/2014/main" id="{3DA9CA4C-E1DC-40DB-965E-BA9D90C03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0"/>
          <a:stretch/>
        </p:blipFill>
        <p:spPr bwMode="auto">
          <a:xfrm>
            <a:off x="5688079" y="2491119"/>
            <a:ext cx="2791310" cy="38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B3D2E0-FB15-4BDD-AF75-019E29BA2067}"/>
              </a:ext>
            </a:extLst>
          </p:cNvPr>
          <p:cNvGrpSpPr/>
          <p:nvPr/>
        </p:nvGrpSpPr>
        <p:grpSpPr>
          <a:xfrm>
            <a:off x="664612" y="1462087"/>
            <a:ext cx="4585023" cy="4233791"/>
            <a:chOff x="664612" y="1462087"/>
            <a:chExt cx="4585023" cy="4233791"/>
          </a:xfrm>
        </p:grpSpPr>
        <p:pic>
          <p:nvPicPr>
            <p:cNvPr id="2050" name="Picture 2" descr="Image result for bjt switch examples">
              <a:extLst>
                <a:ext uri="{FF2B5EF4-FFF2-40B4-BE49-F238E27FC236}">
                  <a16:creationId xmlns:a16="http://schemas.microsoft.com/office/drawing/2014/main" id="{A848A192-D968-4F3E-B2CE-F3A3BDE35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4612" y="1462087"/>
              <a:ext cx="4585023" cy="423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A4E3C2-D0AD-4417-AA98-6C33EB453C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6100" y="3619802"/>
              <a:ext cx="50618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9864B0-5CCC-42E5-8610-C6909CD8968B}"/>
                </a:ext>
              </a:extLst>
            </p:cNvPr>
            <p:cNvCxnSpPr>
              <a:cxnSpLocks/>
            </p:cNvCxnSpPr>
            <p:nvPr/>
          </p:nvCxnSpPr>
          <p:spPr>
            <a:xfrm>
              <a:off x="4104428" y="3619802"/>
              <a:ext cx="467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78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BJT Photodiode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schematic">
            <a:extLst>
              <a:ext uri="{FF2B5EF4-FFF2-40B4-BE49-F238E27FC236}">
                <a16:creationId xmlns:a16="http://schemas.microsoft.com/office/drawing/2014/main" id="{41140BF0-0471-4CF6-B024-119291F8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6" y="1498146"/>
            <a:ext cx="5715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5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13314</TotalTime>
  <Words>1504</Words>
  <Application>Microsoft Office PowerPoint</Application>
  <PresentationFormat>On-screen Show (4:3)</PresentationFormat>
  <Paragraphs>172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Using, Choosing and Abusing Transistors</vt:lpstr>
      <vt:lpstr>PowerPoint Presentation</vt:lpstr>
      <vt:lpstr>Common Types of Transistors</vt:lpstr>
      <vt:lpstr>Transistor as a Switch Plumbing Analogy</vt:lpstr>
      <vt:lpstr>Falstad.com simulation of NPN Switch</vt:lpstr>
      <vt:lpstr>BJT: PNP vs NPN “High Side” vs “Low Side”</vt:lpstr>
      <vt:lpstr>Complementary Bipolar</vt:lpstr>
      <vt:lpstr>BJT Motor or LED Driver Example</vt:lpstr>
      <vt:lpstr>BJT Photodiode Example</vt:lpstr>
      <vt:lpstr>BJT Speaker Driver Example</vt:lpstr>
      <vt:lpstr>BJT Relay Example</vt:lpstr>
      <vt:lpstr>Common Bipolar Pinouts</vt:lpstr>
      <vt:lpstr>Typical Breadboard Application</vt:lpstr>
      <vt:lpstr>Key Bipolar Transistor Specs</vt:lpstr>
      <vt:lpstr>BJT vs FET as a Switch</vt:lpstr>
      <vt:lpstr>FET vs BJT in Operation</vt:lpstr>
      <vt:lpstr>MOSFETs: NMOS vs PMOS</vt:lpstr>
      <vt:lpstr>CMOS Output</vt:lpstr>
      <vt:lpstr>MOSFET Examples</vt:lpstr>
      <vt:lpstr>FET Example</vt:lpstr>
      <vt:lpstr>Key MOSFET Specs</vt:lpstr>
      <vt:lpstr>MOSFET Schematic Symbols</vt:lpstr>
      <vt:lpstr>“Common Emitter/Source” Inverts</vt:lpstr>
      <vt:lpstr>Same on the High Side</vt:lpstr>
      <vt:lpstr>Transistors as Amplifiers</vt:lpstr>
      <vt:lpstr>A More Accurate NPN Model</vt:lpstr>
      <vt:lpstr>A Bad Common Emitter Amplifier</vt:lpstr>
      <vt:lpstr>A Bias Tee</vt:lpstr>
      <vt:lpstr>A Mediocre CE Amplifier</vt:lpstr>
      <vt:lpstr>Problems with this amplifier</vt:lpstr>
      <vt:lpstr>Emitter Resistor</vt:lpstr>
      <vt:lpstr>Example circuits</vt:lpstr>
      <vt:lpstr>Example circuits</vt:lpstr>
      <vt:lpstr>A more accurate FET model</vt:lpstr>
      <vt:lpstr>FETs vs BJTs – Which is best?</vt:lpstr>
      <vt:lpstr>Go-to Transistors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</cp:lastModifiedBy>
  <cp:revision>719</cp:revision>
  <dcterms:created xsi:type="dcterms:W3CDTF">2017-12-03T23:27:36Z</dcterms:created>
  <dcterms:modified xsi:type="dcterms:W3CDTF">2019-02-23T16:54:07Z</dcterms:modified>
</cp:coreProperties>
</file>