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29" r:id="rId3"/>
    <p:sldId id="424" r:id="rId4"/>
    <p:sldId id="425" r:id="rId5"/>
    <p:sldId id="419" r:id="rId6"/>
    <p:sldId id="430" r:id="rId7"/>
    <p:sldId id="432" r:id="rId8"/>
    <p:sldId id="431" r:id="rId9"/>
    <p:sldId id="433" r:id="rId10"/>
    <p:sldId id="434" r:id="rId1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A-7E13-415E-BC07-836CBA6572C5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8-E447-4999-AB34-872BB3F84F01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6B24-22EB-4B17-9A5F-40619732995F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81C-282A-43F7-8E1A-7135F7923BA1}" type="datetime1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543243"/>
            <a:ext cx="7772400" cy="1178877"/>
          </a:xfrm>
        </p:spPr>
        <p:txBody>
          <a:bodyPr/>
          <a:lstStyle/>
          <a:p>
            <a:r>
              <a:rPr lang="en-US" dirty="0"/>
              <a:t>Power Supplies 101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722120"/>
            <a:ext cx="6858000" cy="518160"/>
          </a:xfrm>
        </p:spPr>
        <p:txBody>
          <a:bodyPr/>
          <a:lstStyle/>
          <a:p>
            <a:r>
              <a:rPr lang="en-US" dirty="0"/>
              <a:t>4-Jan-2018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C6104-4A43-4EE5-A69B-DCDC9F5C3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57196"/>
            <a:ext cx="6035040" cy="4012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Bored? Try some of all of this:</a:t>
            </a:r>
          </a:p>
        </p:txBody>
      </p:sp>
      <p:sp>
        <p:nvSpPr>
          <p:cNvPr id="82" name="Slide Number Placeholder 3">
            <a:extLst>
              <a:ext uri="{FF2B5EF4-FFF2-40B4-BE49-F238E27FC236}">
                <a16:creationId xmlns:a16="http://schemas.microsoft.com/office/drawing/2014/main" id="{97F01EDC-9072-41A8-A5B6-7629D670C925}"/>
              </a:ext>
            </a:extLst>
          </p:cNvPr>
          <p:cNvSpPr txBox="1">
            <a:spLocks/>
          </p:cNvSpPr>
          <p:nvPr/>
        </p:nvSpPr>
        <p:spPr>
          <a:xfrm>
            <a:off x="7038986" y="64525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34A71-DBE2-455D-BA67-F7F83454AE7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6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breadboard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2" descr="Image result for breadboard connections">
            <a:extLst>
              <a:ext uri="{FF2B5EF4-FFF2-40B4-BE49-F238E27FC236}">
                <a16:creationId xmlns:a16="http://schemas.microsoft.com/office/drawing/2014/main" id="{58D407B9-99B1-4E73-A75E-6956562C4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378" y="1490008"/>
            <a:ext cx="596265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E22AA2-4292-4755-AD42-E80223CD7DB5}"/>
              </a:ext>
            </a:extLst>
          </p:cNvPr>
          <p:cNvSpPr txBox="1"/>
          <p:nvPr/>
        </p:nvSpPr>
        <p:spPr>
          <a:xfrm>
            <a:off x="312781" y="4021268"/>
            <a:ext cx="116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Power supply buses </a:t>
            </a:r>
            <a:endParaRPr lang="en-US" sz="24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74680-0321-463E-9392-9E5045670FA0}"/>
              </a:ext>
            </a:extLst>
          </p:cNvPr>
          <p:cNvSpPr txBox="1"/>
          <p:nvPr/>
        </p:nvSpPr>
        <p:spPr>
          <a:xfrm>
            <a:off x="6384324" y="1965516"/>
            <a:ext cx="229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Circuit connections</a:t>
            </a:r>
            <a:endParaRPr lang="en-US" sz="2400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E19218-21CE-4798-8E76-19417FB6F33B}"/>
              </a:ext>
            </a:extLst>
          </p:cNvPr>
          <p:cNvCxnSpPr>
            <a:cxnSpLocks/>
          </p:cNvCxnSpPr>
          <p:nvPr/>
        </p:nvCxnSpPr>
        <p:spPr>
          <a:xfrm flipV="1">
            <a:off x="463378" y="3330655"/>
            <a:ext cx="335435" cy="75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19E70-ABCF-475E-8B74-F998F551496B}"/>
              </a:ext>
            </a:extLst>
          </p:cNvPr>
          <p:cNvCxnSpPr>
            <a:cxnSpLocks/>
          </p:cNvCxnSpPr>
          <p:nvPr/>
        </p:nvCxnSpPr>
        <p:spPr>
          <a:xfrm flipH="1">
            <a:off x="6320483" y="2366319"/>
            <a:ext cx="426306" cy="333826"/>
          </a:xfrm>
          <a:prstGeom prst="straightConnector1">
            <a:avLst/>
          </a:prstGeom>
          <a:ln w="28575">
            <a:solidFill>
              <a:srgbClr val="51A8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396F1E-EEE2-4C4B-A834-8B14B859B8F7}"/>
              </a:ext>
            </a:extLst>
          </p:cNvPr>
          <p:cNvSpPr txBox="1"/>
          <p:nvPr/>
        </p:nvSpPr>
        <p:spPr>
          <a:xfrm>
            <a:off x="2119467" y="4604989"/>
            <a:ext cx="271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Internals of board</a:t>
            </a:r>
            <a:endParaRPr lang="en-US" sz="2400" baseline="-250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747137F-2AAC-4038-B37D-C36B47890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33" y="3985955"/>
            <a:ext cx="3580370" cy="25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of How It Works">
            <a:extLst>
              <a:ext uri="{FF2B5EF4-FFF2-40B4-BE49-F238E27FC236}">
                <a16:creationId xmlns:a16="http://schemas.microsoft.com/office/drawing/2014/main" id="{49F3E1FE-8F7C-4D77-9EB1-7A46DE8EA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94" y="5188710"/>
            <a:ext cx="1956929" cy="147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2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Multimeter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Image result for measuring voltage vs current">
            <a:extLst>
              <a:ext uri="{FF2B5EF4-FFF2-40B4-BE49-F238E27FC236}">
                <a16:creationId xmlns:a16="http://schemas.microsoft.com/office/drawing/2014/main" id="{4E53180B-CBB5-40A1-99F8-D5EE987F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11" y="1586534"/>
            <a:ext cx="3249875" cy="289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17" y="1350495"/>
            <a:ext cx="2757541" cy="261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ltimeter resistance measurement">
            <a:extLst>
              <a:ext uri="{FF2B5EF4-FFF2-40B4-BE49-F238E27FC236}">
                <a16:creationId xmlns:a16="http://schemas.microsoft.com/office/drawing/2014/main" id="{53A03325-F480-4DE3-BEF7-64F43005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17" y="4102158"/>
            <a:ext cx="2821431" cy="24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757835" y="4992576"/>
            <a:ext cx="2895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Voltage across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Resistance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Continuity of</a:t>
            </a:r>
          </a:p>
        </p:txBody>
      </p:sp>
    </p:spTree>
    <p:extLst>
      <p:ext uri="{BB962C8B-B14F-4D97-AF65-F5344CB8AC3E}">
        <p14:creationId xmlns:p14="http://schemas.microsoft.com/office/powerpoint/2010/main" val="54459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an Oscilloscope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3650FD-FA69-419C-81CA-95BB1906FE19}"/>
              </a:ext>
            </a:extLst>
          </p:cNvPr>
          <p:cNvGrpSpPr/>
          <p:nvPr/>
        </p:nvGrpSpPr>
        <p:grpSpPr>
          <a:xfrm>
            <a:off x="5379495" y="1962848"/>
            <a:ext cx="3751805" cy="3723136"/>
            <a:chOff x="5253038" y="1330778"/>
            <a:chExt cx="3751805" cy="37231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BD8907-144A-49C7-A864-EF3EF6681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0207" y="1330778"/>
              <a:ext cx="2373788" cy="19014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F4663F-D3EC-44A1-94C8-6B1A8D029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0583" y="3296537"/>
              <a:ext cx="2146634" cy="1757377"/>
            </a:xfrm>
            <a:prstGeom prst="rect">
              <a:avLst/>
            </a:prstGeom>
          </p:spPr>
        </p:pic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7E862E2-D7D0-498C-AEFE-2C2315867AFD}"/>
                </a:ext>
              </a:extLst>
            </p:cNvPr>
            <p:cNvSpPr/>
            <p:nvPr/>
          </p:nvSpPr>
          <p:spPr>
            <a:xfrm flipH="1">
              <a:off x="5781315" y="1944072"/>
              <a:ext cx="245627" cy="21096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A9D6C0E-F566-4BE9-B5A4-DB8EF7F71DB0}"/>
                </a:ext>
              </a:extLst>
            </p:cNvPr>
            <p:cNvSpPr/>
            <p:nvPr/>
          </p:nvSpPr>
          <p:spPr>
            <a:xfrm>
              <a:off x="8102600" y="2035266"/>
              <a:ext cx="228240" cy="39599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23DDDBF-A8B6-44F4-85F3-99D9DC2A797B}"/>
                </a:ext>
              </a:extLst>
            </p:cNvPr>
            <p:cNvSpPr txBox="1">
              <a:spLocks/>
            </p:cNvSpPr>
            <p:nvPr/>
          </p:nvSpPr>
          <p:spPr>
            <a:xfrm>
              <a:off x="5253038" y="1870195"/>
              <a:ext cx="662639" cy="38919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200" b="1" dirty="0"/>
                <a:t>AC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5DBE30D-259B-4CED-8B35-0A608CDEAB5B}"/>
                </a:ext>
              </a:extLst>
            </p:cNvPr>
            <p:cNvSpPr txBox="1">
              <a:spLocks/>
            </p:cNvSpPr>
            <p:nvPr/>
          </p:nvSpPr>
          <p:spPr>
            <a:xfrm>
              <a:off x="8383664" y="2044043"/>
              <a:ext cx="621179" cy="36512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200" b="1" dirty="0"/>
                <a:t>DC</a:t>
              </a:r>
            </a:p>
          </p:txBody>
        </p:sp>
      </p:grpSp>
      <p:pic>
        <p:nvPicPr>
          <p:cNvPr id="3074" name="Picture 2" descr="Image result for using an oscilloscope time amplitude">
            <a:extLst>
              <a:ext uri="{FF2B5EF4-FFF2-40B4-BE49-F238E27FC236}">
                <a16:creationId xmlns:a16="http://schemas.microsoft.com/office/drawing/2014/main" id="{424FA705-B9EA-4E71-827A-78E09B43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71" y="1159209"/>
            <a:ext cx="2324355" cy="25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view of an oscilloscope screen showing a waveform triggered with a positive going edge">
            <a:extLst>
              <a:ext uri="{FF2B5EF4-FFF2-40B4-BE49-F238E27FC236}">
                <a16:creationId xmlns:a16="http://schemas.microsoft.com/office/drawing/2014/main" id="{6A0A0C92-A459-420F-8776-7C4B153B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8" y="4851370"/>
            <a:ext cx="2360278" cy="144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view of an oscilloscope screen showing a waveform triggered with a negative going edge">
            <a:extLst>
              <a:ext uri="{FF2B5EF4-FFF2-40B4-BE49-F238E27FC236}">
                <a16:creationId xmlns:a16="http://schemas.microsoft.com/office/drawing/2014/main" id="{953C39BA-8D6E-48F8-A35A-EAB323360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06" y="4851369"/>
            <a:ext cx="2360277" cy="144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959D3E-474C-4559-9238-E9FB8E98F60A}"/>
              </a:ext>
            </a:extLst>
          </p:cNvPr>
          <p:cNvSpPr txBox="1"/>
          <p:nvPr/>
        </p:nvSpPr>
        <p:spPr>
          <a:xfrm>
            <a:off x="624437" y="1925308"/>
            <a:ext cx="2114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Triggering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Measuring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65120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5" name="Picture 4" descr="Image result for transformer schematic">
            <a:extLst>
              <a:ext uri="{FF2B5EF4-FFF2-40B4-BE49-F238E27FC236}">
                <a16:creationId xmlns:a16="http://schemas.microsoft.com/office/drawing/2014/main" id="{5F7DE2C5-C760-4CE0-9DE9-B55B73957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85" y="2124114"/>
            <a:ext cx="1775061" cy="15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 your AC-DC supply!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Image result for breadboard bridge rectifier filter capacitor">
            <a:extLst>
              <a:ext uri="{FF2B5EF4-FFF2-40B4-BE49-F238E27FC236}">
                <a16:creationId xmlns:a16="http://schemas.microsoft.com/office/drawing/2014/main" id="{123A8343-83BA-41C1-9EBD-41DFEADDD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54272" y="3904458"/>
            <a:ext cx="3133494" cy="273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6E5D521E-2844-4244-BBF0-8BBB33B6EFDE}"/>
              </a:ext>
            </a:extLst>
          </p:cNvPr>
          <p:cNvGrpSpPr/>
          <p:nvPr/>
        </p:nvGrpSpPr>
        <p:grpSpPr>
          <a:xfrm>
            <a:off x="3726086" y="1754611"/>
            <a:ext cx="1462817" cy="1454358"/>
            <a:chOff x="2352720" y="1990091"/>
            <a:chExt cx="1462817" cy="14543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F992F6-4E46-4144-9EC6-B33DFC70A22E}"/>
                </a:ext>
              </a:extLst>
            </p:cNvPr>
            <p:cNvGrpSpPr/>
            <p:nvPr/>
          </p:nvGrpSpPr>
          <p:grpSpPr>
            <a:xfrm rot="2700000">
              <a:off x="3056909" y="2258850"/>
              <a:ext cx="759940" cy="222421"/>
              <a:chOff x="2020330" y="2576384"/>
              <a:chExt cx="759940" cy="222421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128FDA0-BE27-4E4C-A662-1257385C6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5427" y="2692029"/>
                <a:ext cx="19153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E691B87-8F8A-4328-92B9-D85A4BA97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20330" y="2687594"/>
                <a:ext cx="759940" cy="44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93DF7D0-1B41-4A4A-8585-00201A2C4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123" y="2576384"/>
                <a:ext cx="0" cy="2224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E87244C-CBFB-4686-988E-DC61B96E39C0}"/>
                </a:ext>
              </a:extLst>
            </p:cNvPr>
            <p:cNvGrpSpPr/>
            <p:nvPr/>
          </p:nvGrpSpPr>
          <p:grpSpPr>
            <a:xfrm rot="-2700000">
              <a:off x="3055597" y="2958567"/>
              <a:ext cx="759940" cy="222421"/>
              <a:chOff x="2020330" y="2576384"/>
              <a:chExt cx="759940" cy="222421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A5BC980-005C-4DDC-B9E5-B744E801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5427" y="2692029"/>
                <a:ext cx="19153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BA807A-1740-4984-906A-AF4E619162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20330" y="2687594"/>
                <a:ext cx="759940" cy="44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FF33A2C-5F9F-47EE-9B42-1F5416312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123" y="2576384"/>
                <a:ext cx="0" cy="2224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A4CD191-F647-4E71-BEC4-5DEF43D5E79D}"/>
                </a:ext>
              </a:extLst>
            </p:cNvPr>
            <p:cNvGrpSpPr/>
            <p:nvPr/>
          </p:nvGrpSpPr>
          <p:grpSpPr>
            <a:xfrm rot="2700000">
              <a:off x="2359528" y="2953268"/>
              <a:ext cx="759940" cy="222421"/>
              <a:chOff x="2020330" y="2576384"/>
              <a:chExt cx="759940" cy="22242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6F04F4F-9265-446E-AAE4-B1808EC66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5427" y="2692029"/>
                <a:ext cx="19153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A644BB2-0D87-4A52-893F-B631556CDA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20330" y="2687594"/>
                <a:ext cx="759940" cy="44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C6C60E-80AC-4837-8109-D32F5247C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123" y="2576384"/>
                <a:ext cx="0" cy="2224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8D90969-CCFB-42CB-B24D-AF9B881EC74F}"/>
                </a:ext>
              </a:extLst>
            </p:cNvPr>
            <p:cNvGrpSpPr/>
            <p:nvPr/>
          </p:nvGrpSpPr>
          <p:grpSpPr>
            <a:xfrm rot="-2700000">
              <a:off x="2352720" y="2243778"/>
              <a:ext cx="759940" cy="244663"/>
              <a:chOff x="2020330" y="2576384"/>
              <a:chExt cx="759940" cy="222421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C1BE07F-C107-4B01-9B49-B1739EA5A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5427" y="2692029"/>
                <a:ext cx="19153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4F07AE7-D7DA-4589-833A-872B7A486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20330" y="2687594"/>
                <a:ext cx="759940" cy="44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44F2E8D-420E-4857-BE08-9010F48B4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123" y="2576384"/>
                <a:ext cx="0" cy="2224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8" name="Straight Connector 2047">
              <a:extLst>
                <a:ext uri="{FF2B5EF4-FFF2-40B4-BE49-F238E27FC236}">
                  <a16:creationId xmlns:a16="http://schemas.microsoft.com/office/drawing/2014/main" id="{671D5EF5-A294-4EF3-B338-79BC0385A77F}"/>
                </a:ext>
              </a:extLst>
            </p:cNvPr>
            <p:cNvCxnSpPr/>
            <p:nvPr/>
          </p:nvCxnSpPr>
          <p:spPr>
            <a:xfrm>
              <a:off x="2993892" y="3331533"/>
              <a:ext cx="18728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4EC06A1-B75B-44AB-8F0B-516211A0F518}"/>
                </a:ext>
              </a:extLst>
            </p:cNvPr>
            <p:cNvCxnSpPr/>
            <p:nvPr/>
          </p:nvCxnSpPr>
          <p:spPr>
            <a:xfrm>
              <a:off x="2993891" y="2107550"/>
              <a:ext cx="18728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930B1-0DB1-4FA1-8065-A7CBAA1E8E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04775" y="2723588"/>
              <a:ext cx="18728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23AEA41-085D-430F-9936-997B79DEA1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0451" y="2717594"/>
              <a:ext cx="18728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BAE04DD-5BB1-439E-AC35-356D25B2C732}"/>
              </a:ext>
            </a:extLst>
          </p:cNvPr>
          <p:cNvGrpSpPr/>
          <p:nvPr/>
        </p:nvGrpSpPr>
        <p:grpSpPr>
          <a:xfrm rot="10800000">
            <a:off x="6856012" y="2497550"/>
            <a:ext cx="94268" cy="882305"/>
            <a:chOff x="2159982" y="3622594"/>
            <a:chExt cx="94268" cy="88230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B8E3B8-6DD6-4137-9AB7-653184D357E4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10FC8DF-8DAF-4C9E-A543-B89A68736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305B288-FB49-4845-B283-3B554E0148C8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195FF2F-91B3-4B41-9A72-D63DB84F2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340096B-8D58-4760-A1EF-29242A318D74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1943A92-49EE-482E-A607-254FD9AC8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808034E-8B64-414F-A0C6-B379280FF83C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9D4CBA7-4359-4BC3-8AAB-CF80728C729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A42A1CB7-AEFF-4DA7-9819-05A156AE3A4F}"/>
              </a:ext>
            </a:extLst>
          </p:cNvPr>
          <p:cNvSpPr txBox="1"/>
          <p:nvPr/>
        </p:nvSpPr>
        <p:spPr>
          <a:xfrm>
            <a:off x="6967228" y="2725563"/>
            <a:ext cx="99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LOAD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409F1CD-D33A-4195-B849-86FC6288C99E}"/>
              </a:ext>
            </a:extLst>
          </p:cNvPr>
          <p:cNvSpPr txBox="1"/>
          <p:nvPr/>
        </p:nvSpPr>
        <p:spPr>
          <a:xfrm>
            <a:off x="6454106" y="1796718"/>
            <a:ext cx="268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LOAD</a:t>
            </a:r>
            <a:r>
              <a:rPr lang="en-US" sz="2400" dirty="0"/>
              <a:t>  = V</a:t>
            </a:r>
            <a:r>
              <a:rPr lang="en-US" sz="2400" baseline="-25000" dirty="0"/>
              <a:t>LOAD</a:t>
            </a:r>
            <a:r>
              <a:rPr lang="en-US" sz="2400" dirty="0"/>
              <a:t> / R</a:t>
            </a:r>
            <a:r>
              <a:rPr lang="en-US" sz="2400" baseline="-25000" dirty="0"/>
              <a:t>LOAD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5924C8-FDB1-4108-8242-934143BADCF4}"/>
              </a:ext>
            </a:extLst>
          </p:cNvPr>
          <p:cNvCxnSpPr>
            <a:cxnSpLocks/>
          </p:cNvCxnSpPr>
          <p:nvPr/>
        </p:nvCxnSpPr>
        <p:spPr>
          <a:xfrm flipH="1" flipV="1">
            <a:off x="5071781" y="2488422"/>
            <a:ext cx="1897033" cy="20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59158A-272A-406A-8368-29018E63968B}"/>
              </a:ext>
            </a:extLst>
          </p:cNvPr>
          <p:cNvCxnSpPr>
            <a:cxnSpLocks/>
          </p:cNvCxnSpPr>
          <p:nvPr/>
        </p:nvCxnSpPr>
        <p:spPr>
          <a:xfrm flipH="1" flipV="1">
            <a:off x="3407597" y="3358093"/>
            <a:ext cx="3556455" cy="215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55CC0F1-7A52-4BF9-9106-39D363C3B5A9}"/>
              </a:ext>
            </a:extLst>
          </p:cNvPr>
          <p:cNvGrpSpPr/>
          <p:nvPr/>
        </p:nvGrpSpPr>
        <p:grpSpPr>
          <a:xfrm>
            <a:off x="5711788" y="2509095"/>
            <a:ext cx="482940" cy="865127"/>
            <a:chOff x="3504341" y="2504956"/>
            <a:chExt cx="482940" cy="86512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7A10848-F6C9-4782-87E0-AC66A47A6CBA}"/>
                </a:ext>
              </a:extLst>
            </p:cNvPr>
            <p:cNvSpPr txBox="1"/>
            <p:nvPr/>
          </p:nvSpPr>
          <p:spPr>
            <a:xfrm>
              <a:off x="3712467" y="2528580"/>
              <a:ext cx="27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52148B-493D-4E30-B55B-5DF538473740}"/>
                </a:ext>
              </a:extLst>
            </p:cNvPr>
            <p:cNvCxnSpPr>
              <a:cxnSpLocks/>
            </p:cNvCxnSpPr>
            <p:nvPr/>
          </p:nvCxnSpPr>
          <p:spPr>
            <a:xfrm>
              <a:off x="3707196" y="2504956"/>
              <a:ext cx="0" cy="3460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2AA854E-0351-4B5C-8F6E-043D04855B5E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3008451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2E077BD-B3F3-4497-8DFA-301157FA350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82" y="2996095"/>
              <a:ext cx="0" cy="373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765FB4B-B0DC-4336-93E5-341455CBC4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2843904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88CD843-AB69-4F65-B73F-468C67C6DCAE}"/>
              </a:ext>
            </a:extLst>
          </p:cNvPr>
          <p:cNvGrpSpPr/>
          <p:nvPr/>
        </p:nvGrpSpPr>
        <p:grpSpPr>
          <a:xfrm>
            <a:off x="5808389" y="3307540"/>
            <a:ext cx="221456" cy="414788"/>
            <a:chOff x="3004241" y="5204148"/>
            <a:chExt cx="221456" cy="414788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14D0BE3-5174-4928-8C50-BBBC2D306DBC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E57633-A7F1-4129-A864-AEDFC1940543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BE52F9-F89C-438D-AE73-4B11A1A0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5E28CF6-0B21-4EA9-B1D4-1C3D11AAC51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57D08DB-1DD8-43FA-8B3A-298A1136F4EF}"/>
              </a:ext>
            </a:extLst>
          </p:cNvPr>
          <p:cNvCxnSpPr>
            <a:cxnSpLocks/>
          </p:cNvCxnSpPr>
          <p:nvPr/>
        </p:nvCxnSpPr>
        <p:spPr>
          <a:xfrm flipH="1" flipV="1">
            <a:off x="3407598" y="2486952"/>
            <a:ext cx="439859" cy="2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01E6468-597B-4058-B755-D5CE642FE802}"/>
              </a:ext>
            </a:extLst>
          </p:cNvPr>
          <p:cNvCxnSpPr>
            <a:cxnSpLocks/>
          </p:cNvCxnSpPr>
          <p:nvPr/>
        </p:nvCxnSpPr>
        <p:spPr>
          <a:xfrm flipV="1">
            <a:off x="3424903" y="2466923"/>
            <a:ext cx="0" cy="890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BF6D9A9-E04D-4655-BB5C-4BF8CDE54AB7}"/>
              </a:ext>
            </a:extLst>
          </p:cNvPr>
          <p:cNvCxnSpPr>
            <a:cxnSpLocks/>
          </p:cNvCxnSpPr>
          <p:nvPr/>
        </p:nvCxnSpPr>
        <p:spPr>
          <a:xfrm>
            <a:off x="7038986" y="2328574"/>
            <a:ext cx="0" cy="276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42031A9-26B0-47BD-985B-8969C57D987C}"/>
              </a:ext>
            </a:extLst>
          </p:cNvPr>
          <p:cNvSpPr txBox="1"/>
          <p:nvPr/>
        </p:nvSpPr>
        <p:spPr>
          <a:xfrm>
            <a:off x="6091774" y="2660591"/>
            <a:ext cx="4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endParaRPr lang="en-US" sz="2400" baseline="-25000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FD20656-417E-47AF-86B6-1B03D5BAF2C3}"/>
              </a:ext>
            </a:extLst>
          </p:cNvPr>
          <p:cNvCxnSpPr>
            <a:cxnSpLocks/>
          </p:cNvCxnSpPr>
          <p:nvPr/>
        </p:nvCxnSpPr>
        <p:spPr>
          <a:xfrm flipV="1">
            <a:off x="4464175" y="1417064"/>
            <a:ext cx="0" cy="455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1A7D93E-39C3-4FEB-951D-ADB360BF8AEA}"/>
              </a:ext>
            </a:extLst>
          </p:cNvPr>
          <p:cNvCxnSpPr>
            <a:cxnSpLocks/>
          </p:cNvCxnSpPr>
          <p:nvPr/>
        </p:nvCxnSpPr>
        <p:spPr>
          <a:xfrm flipV="1">
            <a:off x="4460897" y="3094454"/>
            <a:ext cx="0" cy="556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982B976-FB71-40B9-BE24-E3C029B63353}"/>
              </a:ext>
            </a:extLst>
          </p:cNvPr>
          <p:cNvCxnSpPr>
            <a:cxnSpLocks/>
          </p:cNvCxnSpPr>
          <p:nvPr/>
        </p:nvCxnSpPr>
        <p:spPr>
          <a:xfrm flipH="1" flipV="1">
            <a:off x="2613945" y="3630810"/>
            <a:ext cx="1865106" cy="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B384B16-6070-4AC7-B2CE-EE6B5125019F}"/>
              </a:ext>
            </a:extLst>
          </p:cNvPr>
          <p:cNvCxnSpPr>
            <a:cxnSpLocks/>
          </p:cNvCxnSpPr>
          <p:nvPr/>
        </p:nvCxnSpPr>
        <p:spPr>
          <a:xfrm flipH="1" flipV="1">
            <a:off x="2613945" y="1433207"/>
            <a:ext cx="1865106" cy="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DB86441-2DBF-4210-B413-E0079043047A}"/>
              </a:ext>
            </a:extLst>
          </p:cNvPr>
          <p:cNvSpPr txBox="1"/>
          <p:nvPr/>
        </p:nvSpPr>
        <p:spPr>
          <a:xfrm>
            <a:off x="570081" y="2760062"/>
            <a:ext cx="89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120V</a:t>
            </a:r>
            <a:endParaRPr lang="en-US" sz="2400" baseline="-25000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0025E56-EE55-44B8-BD38-30913542ABC8}"/>
              </a:ext>
            </a:extLst>
          </p:cNvPr>
          <p:cNvCxnSpPr>
            <a:cxnSpLocks/>
          </p:cNvCxnSpPr>
          <p:nvPr/>
        </p:nvCxnSpPr>
        <p:spPr>
          <a:xfrm flipV="1">
            <a:off x="2632995" y="1414113"/>
            <a:ext cx="0" cy="792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C4D0F1F-F23B-4FA1-BE5B-4F4D72B02823}"/>
              </a:ext>
            </a:extLst>
          </p:cNvPr>
          <p:cNvSpPr txBox="1"/>
          <p:nvPr/>
        </p:nvSpPr>
        <p:spPr>
          <a:xfrm>
            <a:off x="710296" y="3933718"/>
            <a:ext cx="27619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polarity: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Diode stripes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Capacitor +/-</a:t>
            </a:r>
          </a:p>
          <a:p>
            <a:endParaRPr lang="en-US" sz="2400" dirty="0"/>
          </a:p>
          <a:p>
            <a:r>
              <a:rPr lang="en-US" sz="2400" dirty="0"/>
              <a:t>Experiment with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R</a:t>
            </a:r>
            <a:r>
              <a:rPr lang="en-US" sz="2400" baseline="-25000" dirty="0"/>
              <a:t>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C</a:t>
            </a:r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2CF15800-00FA-40B7-B4A1-2BC1AB7FB53E}"/>
              </a:ext>
            </a:extLst>
          </p:cNvPr>
          <p:cNvSpPr/>
          <p:nvPr/>
        </p:nvSpPr>
        <p:spPr>
          <a:xfrm>
            <a:off x="5852375" y="330223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Isolated supplies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DB86441-2DBF-4210-B413-E0079043047A}"/>
              </a:ext>
            </a:extLst>
          </p:cNvPr>
          <p:cNvSpPr txBox="1"/>
          <p:nvPr/>
        </p:nvSpPr>
        <p:spPr>
          <a:xfrm>
            <a:off x="244219" y="4672091"/>
            <a:ext cx="89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120V</a:t>
            </a:r>
            <a:endParaRPr lang="en-US" sz="2400" baseline="-25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C258AD-E3F0-43FE-9B80-58D41C0CFCFF}"/>
              </a:ext>
            </a:extLst>
          </p:cNvPr>
          <p:cNvGrpSpPr/>
          <p:nvPr/>
        </p:nvGrpSpPr>
        <p:grpSpPr>
          <a:xfrm>
            <a:off x="1465690" y="1878600"/>
            <a:ext cx="2693220" cy="1584416"/>
            <a:chOff x="2203450" y="4105689"/>
            <a:chExt cx="2693220" cy="15844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2F6A11-8CA0-4F2E-A521-1CA838F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2203450" y="4454514"/>
              <a:ext cx="26932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2697B4-853B-421A-A575-595B63AB6746}"/>
                </a:ext>
              </a:extLst>
            </p:cNvPr>
            <p:cNvCxnSpPr>
              <a:cxnSpLocks/>
            </p:cNvCxnSpPr>
            <p:nvPr/>
          </p:nvCxnSpPr>
          <p:spPr>
            <a:xfrm>
              <a:off x="2222500" y="5318114"/>
              <a:ext cx="26741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145CB1-E7A2-4E41-AC1F-7225638196E9}"/>
                </a:ext>
              </a:extLst>
            </p:cNvPr>
            <p:cNvSpPr/>
            <p:nvPr/>
          </p:nvSpPr>
          <p:spPr>
            <a:xfrm>
              <a:off x="2613947" y="4105689"/>
              <a:ext cx="1865104" cy="15844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Isolated Supply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#1</a:t>
              </a:r>
            </a:p>
          </p:txBody>
        </p:sp>
      </p:grpSp>
      <p:sp>
        <p:nvSpPr>
          <p:cNvPr id="82" name="Slide Number Placeholder 3">
            <a:extLst>
              <a:ext uri="{FF2B5EF4-FFF2-40B4-BE49-F238E27FC236}">
                <a16:creationId xmlns:a16="http://schemas.microsoft.com/office/drawing/2014/main" id="{97F01EDC-9072-41A8-A5B6-7629D670C925}"/>
              </a:ext>
            </a:extLst>
          </p:cNvPr>
          <p:cNvSpPr txBox="1">
            <a:spLocks/>
          </p:cNvSpPr>
          <p:nvPr/>
        </p:nvSpPr>
        <p:spPr>
          <a:xfrm>
            <a:off x="7038986" y="64525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34A71-DBE2-455D-BA67-F7F83454AE7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AE1294-D1AB-4FD4-ADDC-AB5209373743}"/>
              </a:ext>
            </a:extLst>
          </p:cNvPr>
          <p:cNvGrpSpPr/>
          <p:nvPr/>
        </p:nvGrpSpPr>
        <p:grpSpPr>
          <a:xfrm>
            <a:off x="1462129" y="4110716"/>
            <a:ext cx="2693220" cy="1584416"/>
            <a:chOff x="2355850" y="4258089"/>
            <a:chExt cx="2693220" cy="158441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6F7FCE-3E50-47B5-9937-27AFCAB1C6DD}"/>
                </a:ext>
              </a:extLst>
            </p:cNvPr>
            <p:cNvCxnSpPr>
              <a:cxnSpLocks/>
            </p:cNvCxnSpPr>
            <p:nvPr/>
          </p:nvCxnSpPr>
          <p:spPr>
            <a:xfrm>
              <a:off x="2355850" y="4606914"/>
              <a:ext cx="26932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A8F151-ACD2-4DEF-821A-A0FFAB78C7FF}"/>
                </a:ext>
              </a:extLst>
            </p:cNvPr>
            <p:cNvCxnSpPr>
              <a:cxnSpLocks/>
            </p:cNvCxnSpPr>
            <p:nvPr/>
          </p:nvCxnSpPr>
          <p:spPr>
            <a:xfrm>
              <a:off x="2374900" y="5470514"/>
              <a:ext cx="267417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0A800F9-8011-406F-98AF-044AF0003C6A}"/>
                </a:ext>
              </a:extLst>
            </p:cNvPr>
            <p:cNvSpPr/>
            <p:nvPr/>
          </p:nvSpPr>
          <p:spPr>
            <a:xfrm>
              <a:off x="2766347" y="4258089"/>
              <a:ext cx="1865104" cy="15844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Isolated Supply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#2</a:t>
              </a: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8C2A4EB-D7B8-4D59-A06E-5A370A250976}"/>
              </a:ext>
            </a:extLst>
          </p:cNvPr>
          <p:cNvCxnSpPr>
            <a:cxnSpLocks/>
          </p:cNvCxnSpPr>
          <p:nvPr/>
        </p:nvCxnSpPr>
        <p:spPr>
          <a:xfrm flipH="1" flipV="1">
            <a:off x="1197886" y="2228197"/>
            <a:ext cx="28329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51B565-A06B-487A-8AD5-1F1AA5C20F79}"/>
              </a:ext>
            </a:extLst>
          </p:cNvPr>
          <p:cNvCxnSpPr>
            <a:cxnSpLocks/>
          </p:cNvCxnSpPr>
          <p:nvPr/>
        </p:nvCxnSpPr>
        <p:spPr>
          <a:xfrm flipH="1" flipV="1">
            <a:off x="679032" y="4458203"/>
            <a:ext cx="79579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1BF653D-250D-420F-888C-E6FB53F850E2}"/>
              </a:ext>
            </a:extLst>
          </p:cNvPr>
          <p:cNvCxnSpPr>
            <a:cxnSpLocks/>
          </p:cNvCxnSpPr>
          <p:nvPr/>
        </p:nvCxnSpPr>
        <p:spPr>
          <a:xfrm>
            <a:off x="1210586" y="2208375"/>
            <a:ext cx="0" cy="22353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CBDBC7-E04B-4AE3-AAA4-17E682B75401}"/>
              </a:ext>
            </a:extLst>
          </p:cNvPr>
          <p:cNvCxnSpPr>
            <a:cxnSpLocks/>
          </p:cNvCxnSpPr>
          <p:nvPr/>
        </p:nvCxnSpPr>
        <p:spPr>
          <a:xfrm>
            <a:off x="1500229" y="3082720"/>
            <a:ext cx="0" cy="22353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788705-58DA-4832-8E85-E8DF095D6CDB}"/>
              </a:ext>
            </a:extLst>
          </p:cNvPr>
          <p:cNvCxnSpPr>
            <a:cxnSpLocks/>
          </p:cNvCxnSpPr>
          <p:nvPr/>
        </p:nvCxnSpPr>
        <p:spPr>
          <a:xfrm flipH="1" flipV="1">
            <a:off x="679032" y="5320614"/>
            <a:ext cx="826387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0DB53F6C-0EA2-4250-9565-240D0EBB98DF}"/>
              </a:ext>
            </a:extLst>
          </p:cNvPr>
          <p:cNvGrpSpPr/>
          <p:nvPr/>
        </p:nvGrpSpPr>
        <p:grpSpPr>
          <a:xfrm>
            <a:off x="3857623" y="4444330"/>
            <a:ext cx="890479" cy="945732"/>
            <a:chOff x="4012083" y="4240444"/>
            <a:chExt cx="890479" cy="94573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7A10848-F6C9-4782-87E0-AC66A47A6CBA}"/>
                </a:ext>
              </a:extLst>
            </p:cNvPr>
            <p:cNvSpPr txBox="1"/>
            <p:nvPr/>
          </p:nvSpPr>
          <p:spPr>
            <a:xfrm>
              <a:off x="4106397" y="4240444"/>
              <a:ext cx="27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208B94-7445-44DD-86A2-6830538CC04C}"/>
                </a:ext>
              </a:extLst>
            </p:cNvPr>
            <p:cNvSpPr txBox="1"/>
            <p:nvPr/>
          </p:nvSpPr>
          <p:spPr>
            <a:xfrm>
              <a:off x="4012083" y="4468204"/>
              <a:ext cx="890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5V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839F0F5-3170-49E1-9B06-2C8590A7795A}"/>
                </a:ext>
              </a:extLst>
            </p:cNvPr>
            <p:cNvSpPr txBox="1"/>
            <p:nvPr/>
          </p:nvSpPr>
          <p:spPr>
            <a:xfrm>
              <a:off x="4121990" y="4724511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159E61A-998E-4097-8F6C-201E76ADAE34}"/>
              </a:ext>
            </a:extLst>
          </p:cNvPr>
          <p:cNvCxnSpPr>
            <a:cxnSpLocks/>
          </p:cNvCxnSpPr>
          <p:nvPr/>
        </p:nvCxnSpPr>
        <p:spPr>
          <a:xfrm>
            <a:off x="4144109" y="3082720"/>
            <a:ext cx="0" cy="1387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E63116D-DC85-473C-8DB2-B7362AF9D5BE}"/>
              </a:ext>
            </a:extLst>
          </p:cNvPr>
          <p:cNvGrpSpPr/>
          <p:nvPr/>
        </p:nvGrpSpPr>
        <p:grpSpPr>
          <a:xfrm>
            <a:off x="3859010" y="2228570"/>
            <a:ext cx="890479" cy="945732"/>
            <a:chOff x="4012083" y="4240444"/>
            <a:chExt cx="890479" cy="9457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010A9BF-96C0-4FCF-89E1-5D6765AC1C18}"/>
                </a:ext>
              </a:extLst>
            </p:cNvPr>
            <p:cNvSpPr txBox="1"/>
            <p:nvPr/>
          </p:nvSpPr>
          <p:spPr>
            <a:xfrm>
              <a:off x="4106397" y="4240444"/>
              <a:ext cx="27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8AEB086-10F3-4DE2-893C-E5E1DCFE2080}"/>
                </a:ext>
              </a:extLst>
            </p:cNvPr>
            <p:cNvSpPr txBox="1"/>
            <p:nvPr/>
          </p:nvSpPr>
          <p:spPr>
            <a:xfrm>
              <a:off x="4012083" y="4468204"/>
              <a:ext cx="890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12V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42EA152-2BE4-4A3B-A4EA-F077D691C803}"/>
                </a:ext>
              </a:extLst>
            </p:cNvPr>
            <p:cNvSpPr txBox="1"/>
            <p:nvPr/>
          </p:nvSpPr>
          <p:spPr>
            <a:xfrm>
              <a:off x="4121990" y="4724511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D7100BBB-A5A9-42B7-8697-6B457402840E}"/>
              </a:ext>
            </a:extLst>
          </p:cNvPr>
          <p:cNvSpPr txBox="1"/>
          <p:nvPr/>
        </p:nvSpPr>
        <p:spPr>
          <a:xfrm>
            <a:off x="4792327" y="1920090"/>
            <a:ext cx="27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99AF56-1966-417C-AA7D-C1E8106D439C}"/>
              </a:ext>
            </a:extLst>
          </p:cNvPr>
          <p:cNvSpPr txBox="1"/>
          <p:nvPr/>
        </p:nvSpPr>
        <p:spPr>
          <a:xfrm>
            <a:off x="4657649" y="3593238"/>
            <a:ext cx="7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17V</a:t>
            </a:r>
            <a:endParaRPr lang="en-US" sz="2400" baseline="-25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8E50357-2826-4A02-BC45-A0A466E67B60}"/>
              </a:ext>
            </a:extLst>
          </p:cNvPr>
          <p:cNvSpPr txBox="1"/>
          <p:nvPr/>
        </p:nvSpPr>
        <p:spPr>
          <a:xfrm>
            <a:off x="4803930" y="5093432"/>
            <a:ext cx="27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C6790B7-B1C6-4A29-95EA-CF731B4EA79B}"/>
              </a:ext>
            </a:extLst>
          </p:cNvPr>
          <p:cNvCxnSpPr>
            <a:cxnSpLocks/>
          </p:cNvCxnSpPr>
          <p:nvPr/>
        </p:nvCxnSpPr>
        <p:spPr>
          <a:xfrm flipV="1">
            <a:off x="4954447" y="2384861"/>
            <a:ext cx="0" cy="1233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91EE465-43C9-494C-939D-BB93A4108C2B}"/>
              </a:ext>
            </a:extLst>
          </p:cNvPr>
          <p:cNvCxnSpPr>
            <a:cxnSpLocks/>
          </p:cNvCxnSpPr>
          <p:nvPr/>
        </p:nvCxnSpPr>
        <p:spPr>
          <a:xfrm flipV="1">
            <a:off x="4951869" y="3962570"/>
            <a:ext cx="0" cy="1233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2730915-0FC5-45B7-A3D9-2F530C9694AC}"/>
              </a:ext>
            </a:extLst>
          </p:cNvPr>
          <p:cNvSpPr txBox="1"/>
          <p:nvPr/>
        </p:nvSpPr>
        <p:spPr>
          <a:xfrm>
            <a:off x="5592183" y="2001813"/>
            <a:ext cx="31246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supplies have isolated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called galvanic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noise between circuits by avoiding hard connected ground nodes</a:t>
            </a:r>
          </a:p>
          <a:p>
            <a:endParaRPr lang="en-US" dirty="0"/>
          </a:p>
          <a:p>
            <a:r>
              <a:rPr lang="en-US" dirty="0"/>
              <a:t>Supplies can be added or subtracted by connecting them: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Two +5V supplies can be turned into +/-5V</a:t>
            </a:r>
          </a:p>
          <a:p>
            <a:endParaRPr lang="en-US" dirty="0"/>
          </a:p>
          <a:p>
            <a:r>
              <a:rPr lang="en-US" dirty="0"/>
              <a:t>Try it out! More detail on how switch mode supplies work</a:t>
            </a:r>
          </a:p>
          <a:p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3F6CC08-5936-42AD-BB0E-FBA96E5A2ACB}"/>
              </a:ext>
            </a:extLst>
          </p:cNvPr>
          <p:cNvSpPr/>
          <p:nvPr/>
        </p:nvSpPr>
        <p:spPr>
          <a:xfrm>
            <a:off x="1147379" y="43896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5C80EC7-009A-4E83-B6BD-CDFAC6B35533}"/>
              </a:ext>
            </a:extLst>
          </p:cNvPr>
          <p:cNvSpPr/>
          <p:nvPr/>
        </p:nvSpPr>
        <p:spPr>
          <a:xfrm>
            <a:off x="1431649" y="525017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Bored? Try this bipolar supply:</a:t>
            </a:r>
          </a:p>
        </p:txBody>
      </p:sp>
      <p:sp>
        <p:nvSpPr>
          <p:cNvPr id="82" name="Slide Number Placeholder 3">
            <a:extLst>
              <a:ext uri="{FF2B5EF4-FFF2-40B4-BE49-F238E27FC236}">
                <a16:creationId xmlns:a16="http://schemas.microsoft.com/office/drawing/2014/main" id="{97F01EDC-9072-41A8-A5B6-7629D670C925}"/>
              </a:ext>
            </a:extLst>
          </p:cNvPr>
          <p:cNvSpPr txBox="1">
            <a:spLocks/>
          </p:cNvSpPr>
          <p:nvPr/>
        </p:nvSpPr>
        <p:spPr>
          <a:xfrm>
            <a:off x="7038986" y="64525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34A71-DBE2-455D-BA67-F7F83454AE7A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8C2A4EB-D7B8-4D59-A06E-5A370A250976}"/>
              </a:ext>
            </a:extLst>
          </p:cNvPr>
          <p:cNvCxnSpPr>
            <a:cxnSpLocks/>
          </p:cNvCxnSpPr>
          <p:nvPr/>
        </p:nvCxnSpPr>
        <p:spPr>
          <a:xfrm flipH="1" flipV="1">
            <a:off x="2316763" y="3830948"/>
            <a:ext cx="28329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Image result for transformer schematic">
            <a:extLst>
              <a:ext uri="{FF2B5EF4-FFF2-40B4-BE49-F238E27FC236}">
                <a16:creationId xmlns:a16="http://schemas.microsoft.com/office/drawing/2014/main" id="{38BE7282-C55D-43F7-B18E-C88531769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62" y="3726865"/>
            <a:ext cx="1775061" cy="15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3E29F72-4950-4FCF-A617-E4106ACB91AB}"/>
              </a:ext>
            </a:extLst>
          </p:cNvPr>
          <p:cNvSpPr txBox="1"/>
          <p:nvPr/>
        </p:nvSpPr>
        <p:spPr>
          <a:xfrm>
            <a:off x="1396902" y="4362813"/>
            <a:ext cx="117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120VAC</a:t>
            </a:r>
            <a:endParaRPr lang="en-US" sz="2400" baseline="-25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66C45F-5633-4F80-9295-F00802895CF9}"/>
              </a:ext>
            </a:extLst>
          </p:cNvPr>
          <p:cNvGrpSpPr/>
          <p:nvPr/>
        </p:nvGrpSpPr>
        <p:grpSpPr>
          <a:xfrm rot="10800000">
            <a:off x="3748042" y="1922545"/>
            <a:ext cx="759940" cy="222421"/>
            <a:chOff x="2020330" y="2576384"/>
            <a:chExt cx="759940" cy="22242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5EA968C-14EA-4F83-8E60-0412A1EB3A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5427" y="2692029"/>
              <a:ext cx="19153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08D9A6-0DDB-4B6B-924D-FA8CD5B22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0330" y="2687594"/>
              <a:ext cx="759940" cy="44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004625-2D3E-4184-A4EA-5C9CD6FD9F0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123" y="2576384"/>
              <a:ext cx="0" cy="222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0E2E32-3A02-4A95-87B5-D2FC3FE33649}"/>
              </a:ext>
            </a:extLst>
          </p:cNvPr>
          <p:cNvGrpSpPr/>
          <p:nvPr/>
        </p:nvGrpSpPr>
        <p:grpSpPr>
          <a:xfrm>
            <a:off x="3759007" y="3665833"/>
            <a:ext cx="759940" cy="244663"/>
            <a:chOff x="2020330" y="2576384"/>
            <a:chExt cx="759940" cy="22242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636250A-867A-4DA3-9792-7F685A1583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5427" y="2692029"/>
              <a:ext cx="19153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8A783D-1006-423B-B036-6B70FA4A0B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0330" y="2687594"/>
              <a:ext cx="759940" cy="44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839544-82AD-44AF-A3D0-31BAA0916662}"/>
                </a:ext>
              </a:extLst>
            </p:cNvPr>
            <p:cNvCxnSpPr>
              <a:cxnSpLocks/>
            </p:cNvCxnSpPr>
            <p:nvPr/>
          </p:nvCxnSpPr>
          <p:spPr>
            <a:xfrm>
              <a:off x="2502123" y="2576384"/>
              <a:ext cx="0" cy="222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7B701A-E7EB-4419-BEAB-BECDDA51C9B3}"/>
              </a:ext>
            </a:extLst>
          </p:cNvPr>
          <p:cNvGrpSpPr/>
          <p:nvPr/>
        </p:nvGrpSpPr>
        <p:grpSpPr>
          <a:xfrm>
            <a:off x="4477294" y="3782172"/>
            <a:ext cx="482940" cy="865127"/>
            <a:chOff x="3504341" y="2504956"/>
            <a:chExt cx="482940" cy="8651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BD9A9E-03B3-4F78-96C3-F0C0FF4FA725}"/>
                </a:ext>
              </a:extLst>
            </p:cNvPr>
            <p:cNvSpPr txBox="1"/>
            <p:nvPr/>
          </p:nvSpPr>
          <p:spPr>
            <a:xfrm>
              <a:off x="3712467" y="2528580"/>
              <a:ext cx="27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945C86-B05A-411F-8721-C664DFF830FF}"/>
                </a:ext>
              </a:extLst>
            </p:cNvPr>
            <p:cNvCxnSpPr>
              <a:cxnSpLocks/>
            </p:cNvCxnSpPr>
            <p:nvPr/>
          </p:nvCxnSpPr>
          <p:spPr>
            <a:xfrm>
              <a:off x="3707196" y="2504956"/>
              <a:ext cx="0" cy="3460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11E2113-95F4-44F6-966A-1ECBAA129E8D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3008451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0E3D53C-197E-485F-86C0-97D913CF3265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82" y="2996095"/>
              <a:ext cx="0" cy="373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97F9F2E-88C8-406D-AAEC-3902E6808DCB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2843904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EF3FECF-BC35-4C9C-BBAB-93F0244ED599}"/>
              </a:ext>
            </a:extLst>
          </p:cNvPr>
          <p:cNvCxnSpPr>
            <a:cxnSpLocks/>
          </p:cNvCxnSpPr>
          <p:nvPr/>
        </p:nvCxnSpPr>
        <p:spPr>
          <a:xfrm flipH="1">
            <a:off x="4494766" y="3794989"/>
            <a:ext cx="8495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8EBE59-2671-4108-AF20-25BC2CEE9F27}"/>
              </a:ext>
            </a:extLst>
          </p:cNvPr>
          <p:cNvCxnSpPr>
            <a:cxnSpLocks/>
          </p:cNvCxnSpPr>
          <p:nvPr/>
        </p:nvCxnSpPr>
        <p:spPr>
          <a:xfrm flipH="1">
            <a:off x="4477295" y="2029320"/>
            <a:ext cx="23683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C5FBA60-144E-417D-A582-B2561B423A3E}"/>
              </a:ext>
            </a:extLst>
          </p:cNvPr>
          <p:cNvCxnSpPr>
            <a:cxnSpLocks/>
          </p:cNvCxnSpPr>
          <p:nvPr/>
        </p:nvCxnSpPr>
        <p:spPr>
          <a:xfrm>
            <a:off x="3759007" y="2011600"/>
            <a:ext cx="0" cy="1794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807F1E3-7F89-4943-8FDD-012A6B3A74A8}"/>
              </a:ext>
            </a:extLst>
          </p:cNvPr>
          <p:cNvCxnSpPr>
            <a:cxnSpLocks/>
          </p:cNvCxnSpPr>
          <p:nvPr/>
        </p:nvCxnSpPr>
        <p:spPr>
          <a:xfrm>
            <a:off x="4680795" y="4642176"/>
            <a:ext cx="0" cy="582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7DC15A-8C1C-422B-913F-3C6A6A94DAAF}"/>
              </a:ext>
            </a:extLst>
          </p:cNvPr>
          <p:cNvCxnSpPr>
            <a:cxnSpLocks/>
          </p:cNvCxnSpPr>
          <p:nvPr/>
        </p:nvCxnSpPr>
        <p:spPr>
          <a:xfrm flipH="1">
            <a:off x="3759007" y="5232245"/>
            <a:ext cx="30039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26FC-FAFD-48A2-84E1-0A160657FB0B}"/>
              </a:ext>
            </a:extLst>
          </p:cNvPr>
          <p:cNvSpPr txBox="1"/>
          <p:nvPr/>
        </p:nvSpPr>
        <p:spPr>
          <a:xfrm>
            <a:off x="3210757" y="4247275"/>
            <a:ext cx="101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10VAC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5A1F57-82E1-4D63-BAA1-8BBF1CA1B1F0}"/>
              </a:ext>
            </a:extLst>
          </p:cNvPr>
          <p:cNvSpPr txBox="1"/>
          <p:nvPr/>
        </p:nvSpPr>
        <p:spPr>
          <a:xfrm>
            <a:off x="4878368" y="3393960"/>
            <a:ext cx="117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+10VDC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8F26F-EA2D-4582-A9D9-E7242DF8403D}"/>
              </a:ext>
            </a:extLst>
          </p:cNvPr>
          <p:cNvGrpSpPr/>
          <p:nvPr/>
        </p:nvGrpSpPr>
        <p:grpSpPr>
          <a:xfrm rot="10800000">
            <a:off x="6065180" y="2020461"/>
            <a:ext cx="482940" cy="865127"/>
            <a:chOff x="3504341" y="2504956"/>
            <a:chExt cx="482940" cy="86512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046109-0B3C-4379-8D1C-B84C0B5465EE}"/>
                </a:ext>
              </a:extLst>
            </p:cNvPr>
            <p:cNvSpPr txBox="1"/>
            <p:nvPr/>
          </p:nvSpPr>
          <p:spPr>
            <a:xfrm>
              <a:off x="3712467" y="2528580"/>
              <a:ext cx="27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A46C52C-71FD-4E8B-8296-2FED4AA5CFA4}"/>
                </a:ext>
              </a:extLst>
            </p:cNvPr>
            <p:cNvCxnSpPr>
              <a:cxnSpLocks/>
            </p:cNvCxnSpPr>
            <p:nvPr/>
          </p:nvCxnSpPr>
          <p:spPr>
            <a:xfrm>
              <a:off x="3707196" y="2504956"/>
              <a:ext cx="0" cy="3460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86E985-A344-4709-9994-743F6459625D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3008451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F7FA16B-1664-493C-8C86-C824243177C1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82" y="2996095"/>
              <a:ext cx="0" cy="373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C9EBDD-1E0E-4307-BE66-AF657FF580FF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2843904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8D97B90-9327-43EE-933E-9EA7D28FDD5B}"/>
              </a:ext>
            </a:extLst>
          </p:cNvPr>
          <p:cNvGrpSpPr/>
          <p:nvPr/>
        </p:nvGrpSpPr>
        <p:grpSpPr>
          <a:xfrm>
            <a:off x="6345908" y="5224823"/>
            <a:ext cx="221456" cy="414788"/>
            <a:chOff x="3004241" y="5204148"/>
            <a:chExt cx="221456" cy="41478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E11BC9-E452-4922-B40B-4C93716958C4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F767C1A-6BFE-4B43-8A95-1B48DE2A648E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546D8A-767C-4D45-9AF2-01A7111570A7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09B61C-E956-4750-B875-C70C39454F7B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F4F058-D440-46F2-AF4B-C1D7A8CCA8D7}"/>
              </a:ext>
            </a:extLst>
          </p:cNvPr>
          <p:cNvCxnSpPr>
            <a:cxnSpLocks/>
          </p:cNvCxnSpPr>
          <p:nvPr/>
        </p:nvCxnSpPr>
        <p:spPr>
          <a:xfrm>
            <a:off x="6345908" y="2861965"/>
            <a:ext cx="0" cy="2370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08F54AD-BD7A-46B3-BE4D-EF504960BD11}"/>
              </a:ext>
            </a:extLst>
          </p:cNvPr>
          <p:cNvSpPr txBox="1"/>
          <p:nvPr/>
        </p:nvSpPr>
        <p:spPr>
          <a:xfrm>
            <a:off x="6451061" y="1622702"/>
            <a:ext cx="117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-10VDC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EDD15D-8D86-49D0-ACBA-25D33BFAA596}"/>
              </a:ext>
            </a:extLst>
          </p:cNvPr>
          <p:cNvSpPr txBox="1"/>
          <p:nvPr/>
        </p:nvSpPr>
        <p:spPr>
          <a:xfrm>
            <a:off x="7078238" y="3072982"/>
            <a:ext cx="1577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capacitor polarity!</a:t>
            </a:r>
          </a:p>
        </p:txBody>
      </p:sp>
    </p:spTree>
    <p:extLst>
      <p:ext uri="{BB962C8B-B14F-4D97-AF65-F5344CB8AC3E}">
        <p14:creationId xmlns:p14="http://schemas.microsoft.com/office/powerpoint/2010/main" val="163583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Bored? Try this </a:t>
            </a:r>
            <a:r>
              <a:rPr lang="en-US" dirty="0" err="1"/>
              <a:t>doubler</a:t>
            </a:r>
            <a:r>
              <a:rPr lang="en-US" dirty="0"/>
              <a:t>:</a:t>
            </a:r>
          </a:p>
        </p:txBody>
      </p:sp>
      <p:sp>
        <p:nvSpPr>
          <p:cNvPr id="82" name="Slide Number Placeholder 3">
            <a:extLst>
              <a:ext uri="{FF2B5EF4-FFF2-40B4-BE49-F238E27FC236}">
                <a16:creationId xmlns:a16="http://schemas.microsoft.com/office/drawing/2014/main" id="{97F01EDC-9072-41A8-A5B6-7629D670C925}"/>
              </a:ext>
            </a:extLst>
          </p:cNvPr>
          <p:cNvSpPr txBox="1">
            <a:spLocks/>
          </p:cNvSpPr>
          <p:nvPr/>
        </p:nvSpPr>
        <p:spPr>
          <a:xfrm>
            <a:off x="7038986" y="64525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34A71-DBE2-455D-BA67-F7F83454AE7A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8C2A4EB-D7B8-4D59-A06E-5A370A250976}"/>
              </a:ext>
            </a:extLst>
          </p:cNvPr>
          <p:cNvCxnSpPr>
            <a:cxnSpLocks/>
          </p:cNvCxnSpPr>
          <p:nvPr/>
        </p:nvCxnSpPr>
        <p:spPr>
          <a:xfrm flipH="1" flipV="1">
            <a:off x="2316763" y="1940364"/>
            <a:ext cx="28329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159E61A-998E-4097-8F6C-201E76ADAE34}"/>
              </a:ext>
            </a:extLst>
          </p:cNvPr>
          <p:cNvCxnSpPr>
            <a:cxnSpLocks/>
          </p:cNvCxnSpPr>
          <p:nvPr/>
        </p:nvCxnSpPr>
        <p:spPr>
          <a:xfrm>
            <a:off x="4721257" y="1891588"/>
            <a:ext cx="0" cy="436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2730915-0FC5-45B7-A3D9-2F530C9694AC}"/>
              </a:ext>
            </a:extLst>
          </p:cNvPr>
          <p:cNvSpPr txBox="1"/>
          <p:nvPr/>
        </p:nvSpPr>
        <p:spPr>
          <a:xfrm>
            <a:off x="1327765" y="4188700"/>
            <a:ext cx="6488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sort of a variant of a “charge pump” or “flying capacitor” converter which is an inductor-less boost converter. This is a simple circuit for low current x2, x4, x6, etc. or inverting conversion.</a:t>
            </a:r>
          </a:p>
          <a:p>
            <a:endParaRPr lang="en-US" dirty="0"/>
          </a:p>
          <a:p>
            <a:r>
              <a:rPr lang="en-US" dirty="0"/>
              <a:t>In a DC circuit you could run an oscillator (e.g. 555 timer) and feed it into a couple of diodes and caps to generate a negative supply such as -5V from +5V.</a:t>
            </a:r>
          </a:p>
          <a:p>
            <a:endParaRPr lang="en-US" dirty="0"/>
          </a:p>
          <a:p>
            <a:r>
              <a:rPr lang="en-US" dirty="0"/>
              <a:t>A free pin on an Arduino could feed a charge pump (tone(1000)).</a:t>
            </a:r>
          </a:p>
        </p:txBody>
      </p:sp>
      <p:pic>
        <p:nvPicPr>
          <p:cNvPr id="33" name="Picture 4" descr="Image result for transformer schematic">
            <a:extLst>
              <a:ext uri="{FF2B5EF4-FFF2-40B4-BE49-F238E27FC236}">
                <a16:creationId xmlns:a16="http://schemas.microsoft.com/office/drawing/2014/main" id="{38BE7282-C55D-43F7-B18E-C88531769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62" y="1836281"/>
            <a:ext cx="1775061" cy="15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3E29F72-4950-4FCF-A617-E4106ACB91AB}"/>
              </a:ext>
            </a:extLst>
          </p:cNvPr>
          <p:cNvSpPr txBox="1"/>
          <p:nvPr/>
        </p:nvSpPr>
        <p:spPr>
          <a:xfrm>
            <a:off x="1396902" y="2472229"/>
            <a:ext cx="117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120VAC</a:t>
            </a:r>
            <a:endParaRPr lang="en-US" sz="2400" baseline="-25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66C45F-5633-4F80-9295-F00802895CF9}"/>
              </a:ext>
            </a:extLst>
          </p:cNvPr>
          <p:cNvGrpSpPr/>
          <p:nvPr/>
        </p:nvGrpSpPr>
        <p:grpSpPr>
          <a:xfrm rot="-5400000">
            <a:off x="4335110" y="2468103"/>
            <a:ext cx="759940" cy="222421"/>
            <a:chOff x="2020330" y="2576384"/>
            <a:chExt cx="759940" cy="22242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5EA968C-14EA-4F83-8E60-0412A1EB3A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5427" y="2692029"/>
              <a:ext cx="19153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08D9A6-0DDB-4B6B-924D-FA8CD5B22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0330" y="2687594"/>
              <a:ext cx="759940" cy="44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004625-2D3E-4184-A4EA-5C9CD6FD9F0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123" y="2576384"/>
              <a:ext cx="0" cy="222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0E2E32-3A02-4A95-87B5-D2FC3FE33649}"/>
              </a:ext>
            </a:extLst>
          </p:cNvPr>
          <p:cNvGrpSpPr/>
          <p:nvPr/>
        </p:nvGrpSpPr>
        <p:grpSpPr>
          <a:xfrm>
            <a:off x="4894758" y="1778708"/>
            <a:ext cx="759940" cy="244663"/>
            <a:chOff x="2020330" y="2576384"/>
            <a:chExt cx="759940" cy="22242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636250A-867A-4DA3-9792-7F685A1583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5427" y="2692029"/>
              <a:ext cx="19153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8A783D-1006-423B-B036-6B70FA4A0B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0330" y="2687594"/>
              <a:ext cx="759940" cy="44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839544-82AD-44AF-A3D0-31BAA0916662}"/>
                </a:ext>
              </a:extLst>
            </p:cNvPr>
            <p:cNvCxnSpPr>
              <a:cxnSpLocks/>
            </p:cNvCxnSpPr>
            <p:nvPr/>
          </p:nvCxnSpPr>
          <p:spPr>
            <a:xfrm>
              <a:off x="2502123" y="2576384"/>
              <a:ext cx="0" cy="222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7B701A-E7EB-4419-BEAB-BECDDA51C9B3}"/>
              </a:ext>
            </a:extLst>
          </p:cNvPr>
          <p:cNvGrpSpPr/>
          <p:nvPr/>
        </p:nvGrpSpPr>
        <p:grpSpPr>
          <a:xfrm>
            <a:off x="5771869" y="2094157"/>
            <a:ext cx="482940" cy="865127"/>
            <a:chOff x="3504341" y="2504956"/>
            <a:chExt cx="482940" cy="8651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BD9A9E-03B3-4F78-96C3-F0C0FF4FA725}"/>
                </a:ext>
              </a:extLst>
            </p:cNvPr>
            <p:cNvSpPr txBox="1"/>
            <p:nvPr/>
          </p:nvSpPr>
          <p:spPr>
            <a:xfrm>
              <a:off x="3712467" y="2528580"/>
              <a:ext cx="27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945C86-B05A-411F-8721-C664DFF830FF}"/>
                </a:ext>
              </a:extLst>
            </p:cNvPr>
            <p:cNvCxnSpPr>
              <a:cxnSpLocks/>
            </p:cNvCxnSpPr>
            <p:nvPr/>
          </p:nvCxnSpPr>
          <p:spPr>
            <a:xfrm>
              <a:off x="3707196" y="2504956"/>
              <a:ext cx="0" cy="3460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11E2113-95F4-44F6-966A-1ECBAA129E8D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3008451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0E3D53C-197E-485F-86C0-97D913CF3265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82" y="2996095"/>
              <a:ext cx="0" cy="373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97F9F2E-88C8-406D-AAEC-3902E6808DCB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2843904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9677B7-307A-48E7-8A46-3CAA8523FF12}"/>
              </a:ext>
            </a:extLst>
          </p:cNvPr>
          <p:cNvGrpSpPr/>
          <p:nvPr/>
        </p:nvGrpSpPr>
        <p:grpSpPr>
          <a:xfrm rot="5400000">
            <a:off x="3945468" y="1505272"/>
            <a:ext cx="482940" cy="865127"/>
            <a:chOff x="3504341" y="2504956"/>
            <a:chExt cx="482940" cy="8651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F3A66EE-3C32-4454-B8CB-68D51BA81F7E}"/>
                </a:ext>
              </a:extLst>
            </p:cNvPr>
            <p:cNvSpPr txBox="1"/>
            <p:nvPr/>
          </p:nvSpPr>
          <p:spPr>
            <a:xfrm>
              <a:off x="3712467" y="2528580"/>
              <a:ext cx="27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85164E-A6B3-4D6A-A932-A8369D3CF3ED}"/>
                </a:ext>
              </a:extLst>
            </p:cNvPr>
            <p:cNvCxnSpPr>
              <a:cxnSpLocks/>
            </p:cNvCxnSpPr>
            <p:nvPr/>
          </p:nvCxnSpPr>
          <p:spPr>
            <a:xfrm>
              <a:off x="3707196" y="2504956"/>
              <a:ext cx="0" cy="3460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BA717B5-F3CB-4A5E-9E90-46034C0B0884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3008451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B77311-70D1-41FA-8551-B1D3B075049A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82" y="2996095"/>
              <a:ext cx="0" cy="373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FD771C3-C56A-4204-BDA7-BB505107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41" y="2843904"/>
              <a:ext cx="4141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EF3FECF-BC35-4C9C-BBAB-93F0244ED599}"/>
              </a:ext>
            </a:extLst>
          </p:cNvPr>
          <p:cNvCxnSpPr>
            <a:cxnSpLocks/>
          </p:cNvCxnSpPr>
          <p:nvPr/>
        </p:nvCxnSpPr>
        <p:spPr>
          <a:xfrm rot="5400000">
            <a:off x="4743868" y="1680014"/>
            <a:ext cx="0" cy="436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8EBE59-2671-4108-AF20-25BC2CEE9F27}"/>
              </a:ext>
            </a:extLst>
          </p:cNvPr>
          <p:cNvCxnSpPr>
            <a:cxnSpLocks/>
          </p:cNvCxnSpPr>
          <p:nvPr/>
        </p:nvCxnSpPr>
        <p:spPr>
          <a:xfrm flipH="1">
            <a:off x="5591845" y="1902645"/>
            <a:ext cx="11192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C5FBA60-144E-417D-A582-B2561B423A3E}"/>
              </a:ext>
            </a:extLst>
          </p:cNvPr>
          <p:cNvCxnSpPr>
            <a:cxnSpLocks/>
          </p:cNvCxnSpPr>
          <p:nvPr/>
        </p:nvCxnSpPr>
        <p:spPr>
          <a:xfrm>
            <a:off x="5973049" y="1888301"/>
            <a:ext cx="0" cy="436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807F1E3-7F89-4943-8FDD-012A6B3A74A8}"/>
              </a:ext>
            </a:extLst>
          </p:cNvPr>
          <p:cNvCxnSpPr>
            <a:cxnSpLocks/>
          </p:cNvCxnSpPr>
          <p:nvPr/>
        </p:nvCxnSpPr>
        <p:spPr>
          <a:xfrm>
            <a:off x="4711687" y="2906050"/>
            <a:ext cx="0" cy="436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7DC15A-8C1C-422B-913F-3C6A6A94DAAF}"/>
              </a:ext>
            </a:extLst>
          </p:cNvPr>
          <p:cNvCxnSpPr>
            <a:cxnSpLocks/>
          </p:cNvCxnSpPr>
          <p:nvPr/>
        </p:nvCxnSpPr>
        <p:spPr>
          <a:xfrm flipH="1">
            <a:off x="3707077" y="3337568"/>
            <a:ext cx="30039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028826-8736-4999-BFD3-AF48C6259952}"/>
              </a:ext>
            </a:extLst>
          </p:cNvPr>
          <p:cNvCxnSpPr>
            <a:cxnSpLocks/>
          </p:cNvCxnSpPr>
          <p:nvPr/>
        </p:nvCxnSpPr>
        <p:spPr>
          <a:xfrm>
            <a:off x="5976202" y="2897816"/>
            <a:ext cx="0" cy="436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26FC-FAFD-48A2-84E1-0A160657FB0B}"/>
              </a:ext>
            </a:extLst>
          </p:cNvPr>
          <p:cNvSpPr txBox="1"/>
          <p:nvPr/>
        </p:nvSpPr>
        <p:spPr>
          <a:xfrm>
            <a:off x="3187693" y="2462299"/>
            <a:ext cx="101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10VAC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5A1F57-82E1-4D63-BAA1-8BBF1CA1B1F0}"/>
              </a:ext>
            </a:extLst>
          </p:cNvPr>
          <p:cNvSpPr txBox="1"/>
          <p:nvPr/>
        </p:nvSpPr>
        <p:spPr>
          <a:xfrm>
            <a:off x="7335127" y="2282230"/>
            <a:ext cx="117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20VDC</a:t>
            </a:r>
            <a:endParaRPr lang="en-US" sz="2400" baseline="-25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1DB97A-AFB9-4C5B-8C5C-F5BBE7FF8F97}"/>
              </a:ext>
            </a:extLst>
          </p:cNvPr>
          <p:cNvSpPr txBox="1"/>
          <p:nvPr/>
        </p:nvSpPr>
        <p:spPr>
          <a:xfrm>
            <a:off x="3638621" y="1253680"/>
            <a:ext cx="1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+100µF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86E000-3B31-474D-BC52-852337F6E11F}"/>
              </a:ext>
            </a:extLst>
          </p:cNvPr>
          <p:cNvSpPr txBox="1"/>
          <p:nvPr/>
        </p:nvSpPr>
        <p:spPr>
          <a:xfrm>
            <a:off x="4893176" y="2565948"/>
            <a:ext cx="1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+100µF</a:t>
            </a:r>
          </a:p>
        </p:txBody>
      </p:sp>
    </p:spTree>
    <p:extLst>
      <p:ext uri="{BB962C8B-B14F-4D97-AF65-F5344CB8AC3E}">
        <p14:creationId xmlns:p14="http://schemas.microsoft.com/office/powerpoint/2010/main" val="388290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Bored? Try some of all of this:</a:t>
            </a:r>
          </a:p>
        </p:txBody>
      </p:sp>
      <p:sp>
        <p:nvSpPr>
          <p:cNvPr id="82" name="Slide Number Placeholder 3">
            <a:extLst>
              <a:ext uri="{FF2B5EF4-FFF2-40B4-BE49-F238E27FC236}">
                <a16:creationId xmlns:a16="http://schemas.microsoft.com/office/drawing/2014/main" id="{97F01EDC-9072-41A8-A5B6-7629D670C925}"/>
              </a:ext>
            </a:extLst>
          </p:cNvPr>
          <p:cNvSpPr txBox="1">
            <a:spLocks/>
          </p:cNvSpPr>
          <p:nvPr/>
        </p:nvSpPr>
        <p:spPr>
          <a:xfrm>
            <a:off x="7038986" y="64525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34A71-DBE2-455D-BA67-F7F83454AE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E00E8-D399-4033-A552-29C077E8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05" y="1803865"/>
            <a:ext cx="566816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6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7406</TotalTime>
  <Words>305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 Supplies 101 Lab</vt:lpstr>
      <vt:lpstr>Using a breadboard</vt:lpstr>
      <vt:lpstr>Using a Multimeter</vt:lpstr>
      <vt:lpstr>Using an Oscilloscope</vt:lpstr>
      <vt:lpstr>Build your AC-DC supply!</vt:lpstr>
      <vt:lpstr>Isolated supplies</vt:lpstr>
      <vt:lpstr>Bored? Try this bipolar supply:</vt:lpstr>
      <vt:lpstr>Bored? Try this doubler:</vt:lpstr>
      <vt:lpstr>Bored? Try some of all of this:</vt:lpstr>
      <vt:lpstr>Bored? Try some of all of this: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512</cp:revision>
  <cp:lastPrinted>2018-02-02T21:51:43Z</cp:lastPrinted>
  <dcterms:created xsi:type="dcterms:W3CDTF">2017-12-03T23:27:36Z</dcterms:created>
  <dcterms:modified xsi:type="dcterms:W3CDTF">2018-02-03T02:33:51Z</dcterms:modified>
</cp:coreProperties>
</file>